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5" r:id="rId2"/>
    <p:sldId id="27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howGuides="1"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>
                <a:latin typeface="Arial" pitchFamily="-107" charset="0"/>
              </a:rPr>
              <a:t>	</a:t>
            </a:r>
            <a:r>
              <a:rPr lang="en-US" sz="1000" dirty="0">
                <a:latin typeface="Times New Roman" pitchFamily="-107" charset="0"/>
              </a:rPr>
              <a:t>600.456/656 CIS2 Spring 2019</a:t>
            </a:r>
          </a:p>
          <a:p>
            <a:pPr marL="341313" indent="-341313">
              <a:defRPr/>
            </a:pPr>
            <a:r>
              <a:rPr lang="en-US" sz="1000" dirty="0">
                <a:latin typeface="Times New Roman" pitchFamily="-107" charset="0"/>
              </a:rPr>
              <a:t>	Copyright ©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osgood2@jhmi.edu" TargetMode="External"/><Relationship Id="rId2" Type="http://schemas.openxmlformats.org/officeDocument/2006/relationships/hyperlink" Target="mailto:pkaz@jh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HMD-Based Fasciotomy for Compartment Syndrome</a:t>
            </a:r>
            <a:b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endParaRPr lang="en-US" sz="2000" dirty="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486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85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Fasciotomy is a surgical procedure where the fascia is cut to relieve tension or pressure commonly to treat the resulting loss of circulation to an area of tissue or muscle. Fasciotomy is a limb-saving procedure when used to treat acute compartment syndrome. The goal is to introduce image guidance via augmented reality on a head-mounted display (HMD).</a:t>
            </a:r>
          </a:p>
          <a:p>
            <a:pPr>
              <a:spcBef>
                <a:spcPts val="1200"/>
              </a:spcBef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What Students Will Do: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Implement HMD-based navigation system for fasciotomy</a:t>
            </a:r>
            <a:r>
              <a:rPr lang="en-US" sz="18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Deliverables: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</a:p>
          <a:p>
            <a:pPr lvl="1">
              <a:spcBef>
                <a:spcPts val="0"/>
              </a:spcBef>
            </a:pP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Generating step by step fasciotomy workflow for HMD</a:t>
            </a:r>
          </a:p>
          <a:p>
            <a:pPr lvl="1">
              <a:spcBef>
                <a:spcPts val="0"/>
              </a:spcBef>
            </a:pP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Appropriate planning to identify the position of cut </a:t>
            </a:r>
          </a:p>
          <a:p>
            <a:pPr lvl="1">
              <a:spcBef>
                <a:spcPts val="0"/>
              </a:spcBef>
            </a:pP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Create overlay of cutting path on HMD superimposed on the anatomy</a:t>
            </a:r>
          </a:p>
          <a:p>
            <a:pPr lvl="1">
              <a:spcBef>
                <a:spcPts val="0"/>
              </a:spcBef>
            </a:pP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Create assistive feedback in the procedure using audiovisual cues</a:t>
            </a:r>
          </a:p>
          <a:p>
            <a:pPr>
              <a:spcBef>
                <a:spcPts val="1200"/>
              </a:spcBef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Size group: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2-3 students</a:t>
            </a:r>
            <a:endParaRPr lang="en-US" sz="18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spcBef>
                <a:spcPts val="1200"/>
              </a:spcBef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Skills: </a:t>
            </a: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HMD programming (Unity), C++ or Python, segmentation</a:t>
            </a:r>
            <a:endParaRPr lang="en-US" sz="16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spcBef>
                <a:spcPts val="1200"/>
              </a:spcBef>
            </a:pPr>
            <a:r>
              <a:rPr lang="en-US" sz="18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Mentors: </a:t>
            </a: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Ehsan Azimi (eazimi1@jhu.edu), Peter </a:t>
            </a:r>
            <a:r>
              <a:rPr lang="en-US" sz="1800" dirty="0" err="1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Kazanzides</a:t>
            </a: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(</a:t>
            </a: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  <a:hlinkClick r:id="rId2"/>
              </a:rPr>
              <a:t>pkaz@jhu.edu</a:t>
            </a: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), Clinical Mentor: Greg Osgood (</a:t>
            </a:r>
            <a:r>
              <a:rPr lang="en-US" sz="13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  <a:hlinkClick r:id="rId3"/>
              </a:rPr>
              <a:t>gosgood2@jhmi.edu</a:t>
            </a:r>
            <a:r>
              <a:rPr lang="en-US" sz="13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)  </a:t>
            </a:r>
          </a:p>
          <a:p>
            <a:pPr>
              <a:lnSpc>
                <a:spcPct val="90000"/>
              </a:lnSpc>
            </a:pP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HMD-Based Fasciotomy for Compartment Syndrome</a:t>
            </a:r>
            <a:b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endParaRPr lang="en-US" sz="2000" dirty="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229600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Workflow</a:t>
            </a:r>
          </a:p>
          <a:p>
            <a:pPr lvl="1">
              <a:spcBef>
                <a:spcPts val="600"/>
              </a:spcBef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Generating the surgical workflow for the procedure</a:t>
            </a:r>
          </a:p>
          <a:p>
            <a:pPr lvl="1">
              <a:spcBef>
                <a:spcPts val="600"/>
              </a:spcBef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Superimpose cutting path onto patient by touching anatomic points</a:t>
            </a:r>
            <a:endParaRPr lang="en-US" sz="15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spcBef>
                <a:spcPts val="600"/>
              </a:spcBef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Overlay of cutting tool, with possibility for adjustment</a:t>
            </a:r>
          </a:p>
          <a:p>
            <a:pPr lvl="1">
              <a:spcBef>
                <a:spcPts val="600"/>
              </a:spcBef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Providing audiovisual assistance in the HMD for tool pose correction </a:t>
            </a:r>
          </a:p>
          <a:p>
            <a:pPr>
              <a:spcBef>
                <a:spcPts val="600"/>
              </a:spcBef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Hardware/Software</a:t>
            </a:r>
          </a:p>
          <a:p>
            <a:pPr lvl="1">
              <a:spcBef>
                <a:spcPts val="600"/>
              </a:spcBef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Microsoft HoloLens HMD</a:t>
            </a:r>
          </a:p>
          <a:p>
            <a:pPr lvl="1">
              <a:spcBef>
                <a:spcPts val="600"/>
              </a:spcBef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HMD application in Unity3D</a:t>
            </a:r>
          </a:p>
          <a:p>
            <a:pPr lvl="1">
              <a:spcBef>
                <a:spcPts val="600"/>
              </a:spcBef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External software in C++ or Python</a:t>
            </a:r>
          </a:p>
          <a:p>
            <a:pPr lvl="2">
              <a:spcBef>
                <a:spcPts val="600"/>
              </a:spcBef>
            </a:pPr>
            <a:r>
              <a:rPr lang="en-US" sz="15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Tracking of cutting tool</a:t>
            </a:r>
          </a:p>
          <a:p>
            <a:pPr lvl="2">
              <a:spcBef>
                <a:spcPts val="600"/>
              </a:spcBef>
            </a:pPr>
            <a:r>
              <a:rPr lang="en-US" sz="15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Eye gaze to adjust guide (optional)</a:t>
            </a:r>
          </a:p>
          <a:p>
            <a:pPr lvl="1">
              <a:spcBef>
                <a:spcPts val="600"/>
              </a:spcBef>
            </a:pP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1026" name="Picture 2" descr="Image result for fasciotomy">
            <a:extLst>
              <a:ext uri="{FF2B5EF4-FFF2-40B4-BE49-F238E27FC236}">
                <a16:creationId xmlns:a16="http://schemas.microsoft.com/office/drawing/2014/main" id="{4D30898A-988B-4120-A205-D233A05E41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327400"/>
            <a:ext cx="3276600" cy="242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208227"/>
      </p:ext>
    </p:extLst>
  </p:cSld>
  <p:clrMapOvr>
    <a:masterClrMapping/>
  </p:clrMapOvr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6052</TotalTime>
  <Words>235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Verdana</vt:lpstr>
      <vt:lpstr>CIS-Lecture</vt:lpstr>
      <vt:lpstr>HMD-Based Fasciotomy for Compartment Syndrome </vt:lpstr>
      <vt:lpstr>HMD-Based Fasciotomy for Compartment Syndrome 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Ehsan Azimi</cp:lastModifiedBy>
  <cp:revision>83</cp:revision>
  <cp:lastPrinted>1998-01-12T19:42:20Z</cp:lastPrinted>
  <dcterms:created xsi:type="dcterms:W3CDTF">2014-01-14T11:21:36Z</dcterms:created>
  <dcterms:modified xsi:type="dcterms:W3CDTF">2019-02-05T01:53:21Z</dcterms:modified>
</cp:coreProperties>
</file>