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7" r:id="rId2"/>
    <p:sldId id="283" r:id="rId3"/>
    <p:sldId id="290" r:id="rId4"/>
    <p:sldId id="284" r:id="rId5"/>
    <p:sldId id="289" r:id="rId6"/>
    <p:sldId id="293" r:id="rId7"/>
    <p:sldId id="295" r:id="rId8"/>
    <p:sldId id="294" r:id="rId9"/>
    <p:sldId id="292" r:id="rId10"/>
    <p:sldId id="258" r:id="rId11"/>
    <p:sldId id="297" r:id="rId12"/>
    <p:sldId id="298" r:id="rId13"/>
    <p:sldId id="303" r:id="rId14"/>
    <p:sldId id="299" r:id="rId15"/>
    <p:sldId id="287" r:id="rId16"/>
    <p:sldId id="300" r:id="rId17"/>
    <p:sldId id="301" r:id="rId18"/>
    <p:sldId id="302" r:id="rId19"/>
    <p:sldId id="306" r:id="rId20"/>
    <p:sldId id="288" r:id="rId21"/>
    <p:sldId id="304" r:id="rId22"/>
    <p:sldId id="266" r:id="rId23"/>
    <p:sldId id="277" r:id="rId24"/>
    <p:sldId id="281" r:id="rId25"/>
    <p:sldId id="285" r:id="rId26"/>
    <p:sldId id="30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ngfan Chen" initials="CC" lastIdx="3" clrIdx="0">
    <p:extLst>
      <p:ext uri="{19B8F6BF-5375-455C-9EA6-DF929625EA0E}">
        <p15:presenceInfo xmlns:p15="http://schemas.microsoft.com/office/powerpoint/2012/main" userId="86c1f67d1b6f1d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p:restoredTop sz="91844" autoAdjust="0"/>
  </p:normalViewPr>
  <p:slideViewPr>
    <p:cSldViewPr snapToGrid="0" snapToObjects="1">
      <p:cViewPr varScale="1">
        <p:scale>
          <a:sx n="79" d="100"/>
          <a:sy n="79" d="100"/>
        </p:scale>
        <p:origin x="821" y="6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15D73-8EFF-0849-ABA3-0B4F08DF8E7A}" type="datetimeFigureOut">
              <a:rPr lang="en-US" smtClean="0"/>
              <a:t>4/9/2019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187A2-260E-134B-A18C-B3DFA2540978}" type="slidenum">
              <a:rPr lang="en-US" smtClean="0"/>
              <a:t>‹#›</a:t>
            </a:fld>
            <a:endParaRPr lang="en-US"/>
          </a:p>
        </p:txBody>
      </p:sp>
    </p:spTree>
    <p:extLst>
      <p:ext uri="{BB962C8B-B14F-4D97-AF65-F5344CB8AC3E}">
        <p14:creationId xmlns:p14="http://schemas.microsoft.com/office/powerpoint/2010/main" val="1825304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174D300E-617F-AC4B-BE0F-46B74994F7D2}" type="slidenum">
              <a:rPr lang="en-US" smtClean="0"/>
              <a:t>1</a:t>
            </a:fld>
            <a:endParaRPr lang="en-US"/>
          </a:p>
        </p:txBody>
      </p:sp>
    </p:spTree>
    <p:extLst>
      <p:ext uri="{BB962C8B-B14F-4D97-AF65-F5344CB8AC3E}">
        <p14:creationId xmlns:p14="http://schemas.microsoft.com/office/powerpoint/2010/main" val="335934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all signals reached probe, we record it and change it into temperature image with the help of machine learning.</a:t>
            </a:r>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12</a:t>
            </a:fld>
            <a:endParaRPr lang="en-US"/>
          </a:p>
        </p:txBody>
      </p:sp>
    </p:spTree>
    <p:extLst>
      <p:ext uri="{BB962C8B-B14F-4D97-AF65-F5344CB8AC3E}">
        <p14:creationId xmlns:p14="http://schemas.microsoft.com/office/powerpoint/2010/main" val="3256142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all signals reached probe, we record it and change it into temperature image with the help of machine learning.</a:t>
            </a:r>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13</a:t>
            </a:fld>
            <a:endParaRPr lang="en-US"/>
          </a:p>
        </p:txBody>
      </p:sp>
    </p:spTree>
    <p:extLst>
      <p:ext uri="{BB962C8B-B14F-4D97-AF65-F5344CB8AC3E}">
        <p14:creationId xmlns:p14="http://schemas.microsoft.com/office/powerpoint/2010/main" val="3000720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all signals reached probe, we record it and change it into temperature image with the help of machine learning.</a:t>
            </a:r>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14</a:t>
            </a:fld>
            <a:endParaRPr lang="en-US"/>
          </a:p>
        </p:txBody>
      </p:sp>
    </p:spTree>
    <p:extLst>
      <p:ext uri="{BB962C8B-B14F-4D97-AF65-F5344CB8AC3E}">
        <p14:creationId xmlns:p14="http://schemas.microsoft.com/office/powerpoint/2010/main" val="1833424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ask you a question. What is one of the most dangerous illness in the world?</a:t>
            </a:r>
          </a:p>
          <a:p>
            <a:r>
              <a:rPr lang="en-US" baseline="0" dirty="0"/>
              <a:t>Cancer is one of them, right?</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15</a:t>
            </a:fld>
            <a:endParaRPr lang="en-US"/>
          </a:p>
        </p:txBody>
      </p:sp>
    </p:spTree>
    <p:extLst>
      <p:ext uri="{BB962C8B-B14F-4D97-AF65-F5344CB8AC3E}">
        <p14:creationId xmlns:p14="http://schemas.microsoft.com/office/powerpoint/2010/main" val="2872265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ask you a question. What is one of the most dangerous illness in the world?</a:t>
            </a:r>
          </a:p>
          <a:p>
            <a:r>
              <a:rPr lang="en-US" baseline="0" dirty="0"/>
              <a:t>Cancer is one of them, right?</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19</a:t>
            </a:fld>
            <a:endParaRPr lang="en-US"/>
          </a:p>
        </p:txBody>
      </p:sp>
    </p:spTree>
    <p:extLst>
      <p:ext uri="{BB962C8B-B14F-4D97-AF65-F5344CB8AC3E}">
        <p14:creationId xmlns:p14="http://schemas.microsoft.com/office/powerpoint/2010/main" val="3898458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ask you a question. What is one of the most dangerous illness in the world?</a:t>
            </a:r>
          </a:p>
          <a:p>
            <a:r>
              <a:rPr lang="en-US" baseline="0" dirty="0"/>
              <a:t>Cancer is one of them, right?</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20</a:t>
            </a:fld>
            <a:endParaRPr lang="en-US"/>
          </a:p>
        </p:txBody>
      </p:sp>
    </p:spTree>
    <p:extLst>
      <p:ext uri="{BB962C8B-B14F-4D97-AF65-F5344CB8AC3E}">
        <p14:creationId xmlns:p14="http://schemas.microsoft.com/office/powerpoint/2010/main" val="3656727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ask you a question. What is one of the most dangerous illness in the world?</a:t>
            </a:r>
          </a:p>
          <a:p>
            <a:r>
              <a:rPr lang="en-US" baseline="0" dirty="0"/>
              <a:t>Cancer is one of them, right?</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21</a:t>
            </a:fld>
            <a:endParaRPr lang="en-US"/>
          </a:p>
        </p:txBody>
      </p:sp>
    </p:spTree>
    <p:extLst>
      <p:ext uri="{BB962C8B-B14F-4D97-AF65-F5344CB8AC3E}">
        <p14:creationId xmlns:p14="http://schemas.microsoft.com/office/powerpoint/2010/main" val="3014173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22</a:t>
            </a:fld>
            <a:endParaRPr lang="en-US"/>
          </a:p>
        </p:txBody>
      </p:sp>
    </p:spTree>
    <p:extLst>
      <p:ext uri="{BB962C8B-B14F-4D97-AF65-F5344CB8AC3E}">
        <p14:creationId xmlns:p14="http://schemas.microsoft.com/office/powerpoint/2010/main" val="1979222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solution is HIFU monitoring. Since we use HIFU to ablate, why don’t we use it to monitor at the same time. This is what our setup looks like. There are two phases, first we generate ultrasound focused on the target to ablate it. Then, with function generators and amplifiers, we generate ultrasound signals and received by MRI-compatible PVDF receiver. These signals can help us generate the temperature image. These two phases are conducted one after another. Since ultrasound is a kind of wave, it is able to be received in anywhere else. Thus, we set a receiver on the top to receive these signals, where all signals sent from HIFU can be received. With these raw data, we are able to generate a temperature image and tell doctors whether the tissue has been ablated.</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23</a:t>
            </a:fld>
            <a:endParaRPr lang="en-US"/>
          </a:p>
        </p:txBody>
      </p:sp>
    </p:spTree>
    <p:extLst>
      <p:ext uri="{BB962C8B-B14F-4D97-AF65-F5344CB8AC3E}">
        <p14:creationId xmlns:p14="http://schemas.microsoft.com/office/powerpoint/2010/main" val="314857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solution is HIFU monitoring. Since we use HIFU to ablate, why don’t we use it to monitor at the same time. This is what our setup looks like. There are two phases, first we generate ultrasound focused on the target to ablate it. Then, with function generators and amplifiers, we generate ultrasound signals and received by MRI-compatible PVDF receiver. These signals can help us generate the temperature image. These two phases are conducted one after another. Since ultrasound is a kind of wave, it is able to be received in anywhere else. Thus, we set a receiver on the top to receive these signals, where all signals sent from HIFU can be received. With these raw data, we are able to generate a temperature image and tell doctors whether the tissue has been ablated.</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24</a:t>
            </a:fld>
            <a:endParaRPr lang="en-US"/>
          </a:p>
        </p:txBody>
      </p:sp>
    </p:spTree>
    <p:extLst>
      <p:ext uri="{BB962C8B-B14F-4D97-AF65-F5344CB8AC3E}">
        <p14:creationId xmlns:p14="http://schemas.microsoft.com/office/powerpoint/2010/main" val="2585941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Just a little bit review about my project. This is HIFU system which use high intensity focused ultrasound to ablate the tissue. The challenage of this system is to monitor the temperature because we want to ablate malignant tissue only while protect healthy ones. Current, MRI is widely used to monitor the temperature however, MRI is very expensive and not portable. Thus, we develop a novel method which uses ultrasound signals to monitor the temperature.</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2</a:t>
            </a:fld>
            <a:endParaRPr lang="en-US"/>
          </a:p>
        </p:txBody>
      </p:sp>
    </p:spTree>
    <p:extLst>
      <p:ext uri="{BB962C8B-B14F-4D97-AF65-F5344CB8AC3E}">
        <p14:creationId xmlns:p14="http://schemas.microsoft.com/office/powerpoint/2010/main" val="1263896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solution is HIFU monitoring. Since we use HIFU to ablate, why don’t we use it to monitor at the same time. This is what our setup looks like. There are two phases, first we generate ultrasound focused on the target to ablate it. Then, with function generators and amplifiers, we generate ultrasound signals and received by MRI-compatible PVDF receiver. These signals can help us generate the temperature image. These two phases are conducted one after another. Since ultrasound is a kind of wave, it is able to be received in anywhere else. Thus, we set a receiver on the top to receive these signals, where all signals sent from HIFU can be received. With these raw data, we are able to generate a temperature image and tell doctors whether the tissue has been ablated.</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25</a:t>
            </a:fld>
            <a:endParaRPr lang="en-US"/>
          </a:p>
        </p:txBody>
      </p:sp>
    </p:spTree>
    <p:extLst>
      <p:ext uri="{BB962C8B-B14F-4D97-AF65-F5344CB8AC3E}">
        <p14:creationId xmlns:p14="http://schemas.microsoft.com/office/powerpoint/2010/main" val="4085625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This is our experiment setup to collect channel data. It alternates ablation phase and monitoring phase. In ablation phase, all 256 HIFU elements send ultrasound with high intensity. In the monitoring phase, HIFU elements send low intensity ultrasound one by one. All signals are received by MRI compatible probe.</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3</a:t>
            </a:fld>
            <a:endParaRPr lang="en-US"/>
          </a:p>
        </p:txBody>
      </p:sp>
    </p:spTree>
    <p:extLst>
      <p:ext uri="{BB962C8B-B14F-4D97-AF65-F5344CB8AC3E}">
        <p14:creationId xmlns:p14="http://schemas.microsoft.com/office/powerpoint/2010/main" val="1215660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This is the data we collected. There are five heating phases and six monitoring phases. In the third monitoring phase, we lost two pins so we use the rest five phases to train the network.  Then we design a network to predict temperature form such channel data.</a:t>
            </a:r>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4</a:t>
            </a:fld>
            <a:endParaRPr lang="en-US"/>
          </a:p>
        </p:txBody>
      </p:sp>
    </p:spTree>
    <p:extLst>
      <p:ext uri="{BB962C8B-B14F-4D97-AF65-F5344CB8AC3E}">
        <p14:creationId xmlns:p14="http://schemas.microsoft.com/office/powerpoint/2010/main" val="3862483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what my network looks like. The input data is a two phases. Each phase is a image whose size is 4096 times 256. Each data set has 128 inputs which corresponding to 128 receiving elements in the probe.</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5</a:t>
            </a:fld>
            <a:endParaRPr lang="en-US"/>
          </a:p>
        </p:txBody>
      </p:sp>
    </p:spTree>
    <p:extLst>
      <p:ext uri="{BB962C8B-B14F-4D97-AF65-F5344CB8AC3E}">
        <p14:creationId xmlns:p14="http://schemas.microsoft.com/office/powerpoint/2010/main" val="2251780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all signals reached probe, we record it and change it into temperature image with the help of machine learning.</a:t>
            </a:r>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6</a:t>
            </a:fld>
            <a:endParaRPr lang="en-US"/>
          </a:p>
        </p:txBody>
      </p:sp>
    </p:spTree>
    <p:extLst>
      <p:ext uri="{BB962C8B-B14F-4D97-AF65-F5344CB8AC3E}">
        <p14:creationId xmlns:p14="http://schemas.microsoft.com/office/powerpoint/2010/main" val="1665934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all signals reached probe, we record it and change it into temperature image with the help of machine learning.</a:t>
            </a:r>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9</a:t>
            </a:fld>
            <a:endParaRPr lang="en-US"/>
          </a:p>
        </p:txBody>
      </p:sp>
    </p:spTree>
    <p:extLst>
      <p:ext uri="{BB962C8B-B14F-4D97-AF65-F5344CB8AC3E}">
        <p14:creationId xmlns:p14="http://schemas.microsoft.com/office/powerpoint/2010/main" val="3662509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ask you a question. What is one of the most dangerous illness in the world?</a:t>
            </a:r>
          </a:p>
          <a:p>
            <a:r>
              <a:rPr lang="en-US" baseline="0" dirty="0"/>
              <a:t>Cancer is one of them, right?</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10</a:t>
            </a:fld>
            <a:endParaRPr lang="en-US"/>
          </a:p>
        </p:txBody>
      </p:sp>
    </p:spTree>
    <p:extLst>
      <p:ext uri="{BB962C8B-B14F-4D97-AF65-F5344CB8AC3E}">
        <p14:creationId xmlns:p14="http://schemas.microsoft.com/office/powerpoint/2010/main" val="280087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all signals reached probe, we record it and change it into temperature image with the help of machine learning.</a:t>
            </a:r>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11</a:t>
            </a:fld>
            <a:endParaRPr lang="en-US"/>
          </a:p>
        </p:txBody>
      </p:sp>
    </p:spTree>
    <p:extLst>
      <p:ext uri="{BB962C8B-B14F-4D97-AF65-F5344CB8AC3E}">
        <p14:creationId xmlns:p14="http://schemas.microsoft.com/office/powerpoint/2010/main" val="2290552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6D0E0F-71B1-A740-9C27-BADB0FF047CD}"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1994672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D0E0F-71B1-A740-9C27-BADB0FF047CD}"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47857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D0E0F-71B1-A740-9C27-BADB0FF047CD}"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114682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D0E0F-71B1-A740-9C27-BADB0FF047CD}"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183945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6D0E0F-71B1-A740-9C27-BADB0FF047CD}"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618797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6D0E0F-71B1-A740-9C27-BADB0FF047CD}"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200994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6D0E0F-71B1-A740-9C27-BADB0FF047CD}" type="datetimeFigureOut">
              <a:rPr lang="en-US" smtClean="0"/>
              <a:t>4/9/2019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128729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6D0E0F-71B1-A740-9C27-BADB0FF047CD}" type="datetimeFigureOut">
              <a:rPr lang="en-US" smtClean="0"/>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180082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D0E0F-71B1-A740-9C27-BADB0FF047CD}" type="datetimeFigureOut">
              <a:rPr lang="en-US" smtClean="0"/>
              <a:t>4/9/2019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1922686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6D0E0F-71B1-A740-9C27-BADB0FF047CD}"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140530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6D0E0F-71B1-A740-9C27-BADB0FF047CD}"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85495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D0E0F-71B1-A740-9C27-BADB0FF047CD}" type="datetimeFigureOut">
              <a:rPr lang="en-US" smtClean="0"/>
              <a:t>4/9/2019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6E398-9417-E741-BFFC-7477F592D70A}" type="slidenum">
              <a:rPr lang="en-US" smtClean="0"/>
              <a:t>‹#›</a:t>
            </a:fld>
            <a:endParaRPr lang="en-US"/>
          </a:p>
        </p:txBody>
      </p:sp>
    </p:spTree>
    <p:extLst>
      <p:ext uri="{BB962C8B-B14F-4D97-AF65-F5344CB8AC3E}">
        <p14:creationId xmlns:p14="http://schemas.microsoft.com/office/powerpoint/2010/main" val="31507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image" Target="../media/image51.jpg"/><Relationship Id="rId7" Type="http://schemas.openxmlformats.org/officeDocument/2006/relationships/image" Target="../media/image2.emf"/><Relationship Id="rId12"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4.jpg"/><Relationship Id="rId11" Type="http://schemas.openxmlformats.org/officeDocument/2006/relationships/image" Target="../media/image62.png"/><Relationship Id="rId5" Type="http://schemas.openxmlformats.org/officeDocument/2006/relationships/image" Target="../media/image53.jpg"/><Relationship Id="rId10" Type="http://schemas.openxmlformats.org/officeDocument/2006/relationships/image" Target="../media/image61.png"/><Relationship Id="rId4" Type="http://schemas.openxmlformats.org/officeDocument/2006/relationships/image" Target="../media/image52.jpg"/><Relationship Id="rId9"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3.tif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5.jpg"/><Relationship Id="rId4" Type="http://schemas.openxmlformats.org/officeDocument/2006/relationships/image" Target="../media/image3.tiff"/></Relationships>
</file>

<file path=ppt/slides/_rels/slide1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9.JPG"/><Relationship Id="rId7" Type="http://schemas.openxmlformats.org/officeDocument/2006/relationships/image" Target="../media/image72.png"/><Relationship Id="rId2" Type="http://schemas.openxmlformats.org/officeDocument/2006/relationships/image" Target="../media/image58.JP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2.emf"/><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0.emf"/><Relationship Id="rId4" Type="http://schemas.openxmlformats.org/officeDocument/2006/relationships/image" Target="../media/image3.tiff"/><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3.tiff"/></Relationships>
</file>

<file path=ppt/slides/_rels/slide21.xml.rels><?xml version="1.0" encoding="UTF-8" standalone="yes"?>
<Relationships xmlns="http://schemas.openxmlformats.org/package/2006/relationships"><Relationship Id="rId8" Type="http://schemas.openxmlformats.org/officeDocument/2006/relationships/image" Target="../media/image71.jpg"/><Relationship Id="rId3" Type="http://schemas.openxmlformats.org/officeDocument/2006/relationships/image" Target="../media/image2.emf"/><Relationship Id="rId7" Type="http://schemas.openxmlformats.org/officeDocument/2006/relationships/image" Target="../media/image70.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9.jpg"/><Relationship Id="rId5" Type="http://schemas.openxmlformats.org/officeDocument/2006/relationships/image" Target="../media/image68.jpg"/><Relationship Id="rId4" Type="http://schemas.openxmlformats.org/officeDocument/2006/relationships/image" Target="../media/image3.tiff"/><Relationship Id="rId9" Type="http://schemas.openxmlformats.org/officeDocument/2006/relationships/image" Target="../media/image72.jp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image" Target="../media/image3.tiff"/></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3.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0.jpg"/><Relationship Id="rId18" Type="http://schemas.openxmlformats.org/officeDocument/2006/relationships/image" Target="../media/image25.jpg"/><Relationship Id="rId26" Type="http://schemas.openxmlformats.org/officeDocument/2006/relationships/image" Target="../media/image33.jpg"/><Relationship Id="rId3" Type="http://schemas.openxmlformats.org/officeDocument/2006/relationships/image" Target="../media/image11.jpg"/><Relationship Id="rId21" Type="http://schemas.openxmlformats.org/officeDocument/2006/relationships/image" Target="../media/image28.jpg"/><Relationship Id="rId7" Type="http://schemas.openxmlformats.org/officeDocument/2006/relationships/image" Target="../media/image15.jpg"/><Relationship Id="rId12" Type="http://schemas.openxmlformats.org/officeDocument/2006/relationships/image" Target="../media/image19.jpg"/><Relationship Id="rId17" Type="http://schemas.openxmlformats.org/officeDocument/2006/relationships/image" Target="../media/image24.jpg"/><Relationship Id="rId25" Type="http://schemas.openxmlformats.org/officeDocument/2006/relationships/image" Target="../media/image32.jpg"/><Relationship Id="rId2" Type="http://schemas.openxmlformats.org/officeDocument/2006/relationships/image" Target="../media/image10.jpg"/><Relationship Id="rId16" Type="http://schemas.openxmlformats.org/officeDocument/2006/relationships/image" Target="../media/image23.jpg"/><Relationship Id="rId20"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9.jpg"/><Relationship Id="rId24" Type="http://schemas.openxmlformats.org/officeDocument/2006/relationships/image" Target="../media/image31.jpg"/><Relationship Id="rId5" Type="http://schemas.openxmlformats.org/officeDocument/2006/relationships/image" Target="../media/image13.jpg"/><Relationship Id="rId15" Type="http://schemas.openxmlformats.org/officeDocument/2006/relationships/image" Target="../media/image22.jpg"/><Relationship Id="rId23" Type="http://schemas.openxmlformats.org/officeDocument/2006/relationships/image" Target="../media/image30.jpg"/><Relationship Id="rId28" Type="http://schemas.openxmlformats.org/officeDocument/2006/relationships/image" Target="../media/image35.jpg"/><Relationship Id="rId10" Type="http://schemas.openxmlformats.org/officeDocument/2006/relationships/image" Target="../media/image18.jpg"/><Relationship Id="rId19" Type="http://schemas.openxmlformats.org/officeDocument/2006/relationships/image" Target="../media/image26.jpg"/><Relationship Id="rId4" Type="http://schemas.openxmlformats.org/officeDocument/2006/relationships/image" Target="../media/image12.jpg"/><Relationship Id="rId9" Type="http://schemas.openxmlformats.org/officeDocument/2006/relationships/image" Target="../media/image17.jpg"/><Relationship Id="rId14" Type="http://schemas.openxmlformats.org/officeDocument/2006/relationships/image" Target="../media/image21.jpg"/><Relationship Id="rId22" Type="http://schemas.openxmlformats.org/officeDocument/2006/relationships/image" Target="../media/image29.jpg"/><Relationship Id="rId27" Type="http://schemas.openxmlformats.org/officeDocument/2006/relationships/image" Target="../media/image34.jpg"/></Relationships>
</file>

<file path=ppt/slides/_rels/slide8.xml.rels><?xml version="1.0" encoding="UTF-8" standalone="yes"?>
<Relationships xmlns="http://schemas.openxmlformats.org/package/2006/relationships"><Relationship Id="rId8" Type="http://schemas.openxmlformats.org/officeDocument/2006/relationships/image" Target="../media/image37.jpg"/><Relationship Id="rId13" Type="http://schemas.openxmlformats.org/officeDocument/2006/relationships/image" Target="../media/image34.jpg"/><Relationship Id="rId18" Type="http://schemas.openxmlformats.org/officeDocument/2006/relationships/image" Target="../media/image44.jpg"/><Relationship Id="rId3" Type="http://schemas.openxmlformats.org/officeDocument/2006/relationships/image" Target="../media/image30.jpg"/><Relationship Id="rId7" Type="http://schemas.openxmlformats.org/officeDocument/2006/relationships/image" Target="../media/image36.jpg"/><Relationship Id="rId12" Type="http://schemas.openxmlformats.org/officeDocument/2006/relationships/image" Target="../media/image35.jpg"/><Relationship Id="rId17" Type="http://schemas.openxmlformats.org/officeDocument/2006/relationships/image" Target="../media/image43.jpg"/><Relationship Id="rId2" Type="http://schemas.openxmlformats.org/officeDocument/2006/relationships/image" Target="../media/image29.jpg"/><Relationship Id="rId16" Type="http://schemas.openxmlformats.org/officeDocument/2006/relationships/image" Target="../media/image42.jpg"/><Relationship Id="rId1" Type="http://schemas.openxmlformats.org/officeDocument/2006/relationships/slideLayout" Target="../slideLayouts/slideLayout2.xml"/><Relationship Id="rId6" Type="http://schemas.openxmlformats.org/officeDocument/2006/relationships/image" Target="../media/image33.jpg"/><Relationship Id="rId11" Type="http://schemas.openxmlformats.org/officeDocument/2006/relationships/image" Target="../media/image8.jpg"/><Relationship Id="rId5" Type="http://schemas.openxmlformats.org/officeDocument/2006/relationships/image" Target="../media/image32.jpg"/><Relationship Id="rId15" Type="http://schemas.openxmlformats.org/officeDocument/2006/relationships/image" Target="../media/image41.jpg"/><Relationship Id="rId10" Type="http://schemas.openxmlformats.org/officeDocument/2006/relationships/image" Target="../media/image39.jpg"/><Relationship Id="rId4" Type="http://schemas.openxmlformats.org/officeDocument/2006/relationships/image" Target="../media/image31.jpg"/><Relationship Id="rId9" Type="http://schemas.openxmlformats.org/officeDocument/2006/relationships/image" Target="../media/image38.jpg"/><Relationship Id="rId14" Type="http://schemas.openxmlformats.org/officeDocument/2006/relationships/image" Target="../media/image40.jpg"/></Relationships>
</file>

<file path=ppt/slides/_rels/slide9.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2.emf"/><Relationship Id="rId7" Type="http://schemas.openxmlformats.org/officeDocument/2006/relationships/image" Target="../media/image46.jpg"/><Relationship Id="rId12"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5.jpg"/><Relationship Id="rId10" Type="http://schemas.openxmlformats.org/officeDocument/2006/relationships/image" Target="../media/image51.png"/><Relationship Id="rId4" Type="http://schemas.openxmlformats.org/officeDocument/2006/relationships/image" Target="../media/image3.tiff"/><Relationship Id="rId9" Type="http://schemas.openxmlformats.org/officeDocument/2006/relationships/image" Target="../media/image4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585204" y="2236207"/>
            <a:ext cx="7018235" cy="1178946"/>
          </a:xfrm>
        </p:spPr>
        <p:txBody>
          <a:bodyPr>
            <a:noAutofit/>
          </a:bodyPr>
          <a:lstStyle/>
          <a:p>
            <a:r>
              <a:rPr lang="en-US" altLang="zh-CN" sz="3200">
                <a:solidFill>
                  <a:srgbClr val="C99231"/>
                </a:solidFill>
                <a:latin typeface="Quadon" charset="-128"/>
                <a:ea typeface=" ☞" charset="0"/>
                <a:cs typeface=" ☞" charset="0"/>
              </a:rPr>
              <a:t>Thermal Imaging</a:t>
            </a:r>
            <a:br>
              <a:rPr lang="en-US" altLang="zh-CN" sz="3200">
                <a:solidFill>
                  <a:srgbClr val="C99231"/>
                </a:solidFill>
                <a:latin typeface="Quadon" charset="-128"/>
                <a:ea typeface=" ☞" charset="0"/>
                <a:cs typeface=" ☞" charset="0"/>
              </a:rPr>
            </a:br>
            <a:r>
              <a:rPr lang="en-US" altLang="zh-CN" sz="3200">
                <a:solidFill>
                  <a:srgbClr val="C99231"/>
                </a:solidFill>
                <a:latin typeface="Quadon" charset="-128"/>
                <a:ea typeface=" ☞" charset="0"/>
                <a:cs typeface=" ☞" charset="0"/>
              </a:rPr>
              <a:t>Checkpoint</a:t>
            </a:r>
            <a:endParaRPr lang="en-US" sz="3200" dirty="0">
              <a:solidFill>
                <a:srgbClr val="C99231"/>
              </a:solidFill>
              <a:latin typeface="Quadon" charset="-128"/>
              <a:ea typeface=" ☞" charset="0"/>
              <a:cs typeface=" ☞" charset="0"/>
            </a:endParaRPr>
          </a:p>
        </p:txBody>
      </p:sp>
      <p:sp>
        <p:nvSpPr>
          <p:cNvPr id="3" name="Subtitle 2"/>
          <p:cNvSpPr>
            <a:spLocks noGrp="1"/>
          </p:cNvSpPr>
          <p:nvPr>
            <p:ph type="subTitle" idx="1"/>
          </p:nvPr>
        </p:nvSpPr>
        <p:spPr>
          <a:xfrm>
            <a:off x="1960167" y="4091683"/>
            <a:ext cx="8309987" cy="1965574"/>
          </a:xfrm>
        </p:spPr>
        <p:txBody>
          <a:bodyPr>
            <a:noAutofit/>
          </a:bodyPr>
          <a:lstStyle/>
          <a:p>
            <a:pPr>
              <a:spcBef>
                <a:spcPts val="0"/>
              </a:spcBef>
            </a:pPr>
            <a:endParaRPr lang="en-US" dirty="0">
              <a:solidFill>
                <a:schemeClr val="bg1"/>
              </a:solidFill>
              <a:latin typeface="+mj-lt"/>
              <a:cs typeface="Gentona Light"/>
            </a:endParaRPr>
          </a:p>
          <a:p>
            <a:pPr>
              <a:spcBef>
                <a:spcPts val="0"/>
              </a:spcBef>
            </a:pPr>
            <a:r>
              <a:rPr lang="en-US" dirty="0">
                <a:solidFill>
                  <a:schemeClr val="bg1"/>
                </a:solidFill>
                <a:latin typeface="Gentona Book" charset="-128"/>
                <a:cs typeface="Gentona Light"/>
              </a:rPr>
              <a:t>Student: Changfan Chen</a:t>
            </a:r>
          </a:p>
          <a:p>
            <a:pPr>
              <a:spcBef>
                <a:spcPts val="0"/>
              </a:spcBef>
            </a:pPr>
            <a:r>
              <a:rPr lang="en-US" dirty="0">
                <a:solidFill>
                  <a:schemeClr val="bg1"/>
                </a:solidFill>
                <a:latin typeface="Gentona Book" charset="-128"/>
                <a:cs typeface="Gentona Light"/>
              </a:rPr>
              <a:t>Mentor: </a:t>
            </a:r>
            <a:r>
              <a:rPr lang="en-US">
                <a:solidFill>
                  <a:schemeClr val="bg1"/>
                </a:solidFill>
                <a:latin typeface="Gentona Book" charset="-128"/>
                <a:cs typeface="Gentona Light"/>
              </a:rPr>
              <a:t>Dr.Emad</a:t>
            </a:r>
            <a:r>
              <a:rPr lang="en-US" dirty="0">
                <a:solidFill>
                  <a:schemeClr val="bg1"/>
                </a:solidFill>
                <a:latin typeface="Gentona Book" charset="-128"/>
                <a:cs typeface="Gentona Light"/>
              </a:rPr>
              <a:t> </a:t>
            </a:r>
            <a:r>
              <a:rPr lang="en-US" dirty="0" err="1">
                <a:solidFill>
                  <a:schemeClr val="bg1"/>
                </a:solidFill>
                <a:latin typeface="Gentona Book" charset="-128"/>
                <a:cs typeface="Gentona Light"/>
              </a:rPr>
              <a:t>Boctor</a:t>
            </a:r>
            <a:r>
              <a:rPr lang="en-US" dirty="0">
                <a:solidFill>
                  <a:schemeClr val="bg1"/>
                </a:solidFill>
                <a:latin typeface="Gentona Book" charset="-128"/>
                <a:cs typeface="Gentona Light"/>
              </a:rPr>
              <a:t>   </a:t>
            </a:r>
            <a:r>
              <a:rPr lang="en-US" altLang="zh-CN" dirty="0" err="1">
                <a:solidFill>
                  <a:schemeClr val="bg1"/>
                </a:solidFill>
                <a:latin typeface="Gentona Book" charset="-128"/>
                <a:cs typeface="Gentona Light"/>
              </a:rPr>
              <a:t>Younsu</a:t>
            </a:r>
            <a:r>
              <a:rPr lang="en-US" altLang="zh-CN" dirty="0">
                <a:solidFill>
                  <a:schemeClr val="bg1"/>
                </a:solidFill>
                <a:latin typeface="Gentona Book" charset="-128"/>
                <a:cs typeface="Gentona Light"/>
              </a:rPr>
              <a:t> Kim</a:t>
            </a:r>
            <a:endParaRPr lang="en-US" dirty="0">
              <a:solidFill>
                <a:schemeClr val="bg1"/>
              </a:solidFill>
              <a:latin typeface="Gentona Book" charset="-128"/>
              <a:cs typeface="Gentona Light"/>
            </a:endParaRPr>
          </a:p>
          <a:p>
            <a:pPr>
              <a:spcBef>
                <a:spcPts val="0"/>
              </a:spcBef>
            </a:pPr>
            <a:r>
              <a:rPr lang="en-US">
                <a:solidFill>
                  <a:schemeClr val="bg1"/>
                </a:solidFill>
                <a:latin typeface="Gentona Book" charset="-128"/>
                <a:cs typeface="Gentona Light"/>
              </a:rPr>
              <a:t>04/09/2019</a:t>
            </a:r>
            <a:endParaRPr lang="en-US" dirty="0">
              <a:solidFill>
                <a:schemeClr val="bg1"/>
              </a:solidFill>
              <a:latin typeface="Gentona Book" charset="-128"/>
              <a:cs typeface="Gentona Light"/>
            </a:endParaRPr>
          </a:p>
          <a:p>
            <a:pPr>
              <a:spcBef>
                <a:spcPts val="0"/>
              </a:spcBef>
            </a:pPr>
            <a:endParaRPr lang="en-US" dirty="0">
              <a:solidFill>
                <a:schemeClr val="bg1"/>
              </a:solidFill>
              <a:latin typeface="Gentona Book" charset="-128"/>
              <a:cs typeface="Gentona Light"/>
            </a:endParaRPr>
          </a:p>
          <a:p>
            <a:pPr>
              <a:spcBef>
                <a:spcPts val="0"/>
              </a:spcBef>
            </a:pPr>
            <a:endParaRPr lang="en-US" dirty="0">
              <a:solidFill>
                <a:schemeClr val="bg1"/>
              </a:solidFill>
              <a:latin typeface="Gentona Book" charset="-128"/>
              <a:cs typeface="Gentona Light"/>
            </a:endParaRPr>
          </a:p>
        </p:txBody>
      </p:sp>
      <p:cxnSp>
        <p:nvCxnSpPr>
          <p:cNvPr id="9" name="Straight Connector 8"/>
          <p:cNvCxnSpPr/>
          <p:nvPr/>
        </p:nvCxnSpPr>
        <p:spPr>
          <a:xfrm>
            <a:off x="2391556" y="1872118"/>
            <a:ext cx="7405534" cy="0"/>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6" name="Picture 5" descr="whiting.logo.large.vertic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100" y="-190500"/>
            <a:ext cx="3225800" cy="2159000"/>
          </a:xfrm>
          <a:prstGeom prst="rect">
            <a:avLst/>
          </a:prstGeom>
        </p:spPr>
      </p:pic>
    </p:spTree>
    <p:extLst>
      <p:ext uri="{BB962C8B-B14F-4D97-AF65-F5344CB8AC3E}">
        <p14:creationId xmlns:p14="http://schemas.microsoft.com/office/powerpoint/2010/main" val="1083792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3485662" cy="707886"/>
          </a:xfrm>
          <a:prstGeom prst="rect">
            <a:avLst/>
          </a:prstGeom>
          <a:noFill/>
        </p:spPr>
        <p:txBody>
          <a:bodyPr wrap="square" rtlCol="0">
            <a:spAutoFit/>
          </a:bodyPr>
          <a:lstStyle/>
          <a:p>
            <a:r>
              <a:rPr lang="en-US" altLang="zh-CN" sz="4000">
                <a:solidFill>
                  <a:schemeClr val="bg1"/>
                </a:solidFill>
              </a:rPr>
              <a:t>Image to image</a:t>
            </a:r>
            <a:endParaRPr lang="zh-CN" altLang="en-US" sz="4000" dirty="0">
              <a:solidFill>
                <a:schemeClr val="bg1"/>
              </a:solidFill>
            </a:endParaRPr>
          </a:p>
        </p:txBody>
      </p:sp>
      <p:sp>
        <p:nvSpPr>
          <p:cNvPr id="2" name="TextBox 1">
            <a:extLst>
              <a:ext uri="{FF2B5EF4-FFF2-40B4-BE49-F238E27FC236}">
                <a16:creationId xmlns:a16="http://schemas.microsoft.com/office/drawing/2014/main" id="{7B1C09B9-FD39-4B44-8291-200A300EA0F3}"/>
              </a:ext>
            </a:extLst>
          </p:cNvPr>
          <p:cNvSpPr txBox="1"/>
          <p:nvPr/>
        </p:nvSpPr>
        <p:spPr>
          <a:xfrm>
            <a:off x="1457540" y="1504765"/>
            <a:ext cx="8878446" cy="646331"/>
          </a:xfrm>
          <a:prstGeom prst="rect">
            <a:avLst/>
          </a:prstGeom>
          <a:noFill/>
        </p:spPr>
        <p:txBody>
          <a:bodyPr wrap="square" rtlCol="0">
            <a:spAutoFit/>
          </a:bodyPr>
          <a:lstStyle/>
          <a:p>
            <a:r>
              <a:rPr lang="en-US" altLang="zh-CN"/>
              <a:t>Since coronal image is easier to predict than axial image. Is it possible to use the predicted coronal image to generate axial image-&gt;Image reconstruction</a:t>
            </a:r>
            <a:endParaRPr lang="zh-CN" altLang="en-US"/>
          </a:p>
        </p:txBody>
      </p:sp>
      <p:pic>
        <p:nvPicPr>
          <p:cNvPr id="11" name="Picture 10">
            <a:extLst>
              <a:ext uri="{FF2B5EF4-FFF2-40B4-BE49-F238E27FC236}">
                <a16:creationId xmlns:a16="http://schemas.microsoft.com/office/drawing/2014/main" id="{F12E4F2F-303D-4062-8374-B05F2A37C3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2213" y="3409049"/>
            <a:ext cx="2012193" cy="1509145"/>
          </a:xfrm>
          <a:prstGeom prst="rect">
            <a:avLst/>
          </a:prstGeom>
        </p:spPr>
      </p:pic>
      <p:pic>
        <p:nvPicPr>
          <p:cNvPr id="13" name="Picture 12">
            <a:extLst>
              <a:ext uri="{FF2B5EF4-FFF2-40B4-BE49-F238E27FC236}">
                <a16:creationId xmlns:a16="http://schemas.microsoft.com/office/drawing/2014/main" id="{5B750793-E6AC-45CA-948E-CA3B13DE1C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78737" y="3339641"/>
            <a:ext cx="1993895" cy="1495421"/>
          </a:xfrm>
          <a:prstGeom prst="rect">
            <a:avLst/>
          </a:prstGeom>
        </p:spPr>
      </p:pic>
      <p:cxnSp>
        <p:nvCxnSpPr>
          <p:cNvPr id="14" name="Straight Arrow Connector 13">
            <a:extLst>
              <a:ext uri="{FF2B5EF4-FFF2-40B4-BE49-F238E27FC236}">
                <a16:creationId xmlns:a16="http://schemas.microsoft.com/office/drawing/2014/main" id="{451223E2-AB44-4A88-A253-6E908C8F243D}"/>
              </a:ext>
            </a:extLst>
          </p:cNvPr>
          <p:cNvCxnSpPr/>
          <p:nvPr/>
        </p:nvCxnSpPr>
        <p:spPr>
          <a:xfrm flipV="1">
            <a:off x="1519368" y="4128323"/>
            <a:ext cx="710156"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5383B1-ACA5-4D6A-B83B-F0E5B09E029E}"/>
              </a:ext>
            </a:extLst>
          </p:cNvPr>
          <p:cNvSpPr txBox="1"/>
          <p:nvPr/>
        </p:nvSpPr>
        <p:spPr>
          <a:xfrm>
            <a:off x="481263" y="3805157"/>
            <a:ext cx="1038105" cy="646331"/>
          </a:xfrm>
          <a:prstGeom prst="rect">
            <a:avLst/>
          </a:prstGeom>
          <a:noFill/>
        </p:spPr>
        <p:txBody>
          <a:bodyPr wrap="none" rtlCol="0">
            <a:spAutoFit/>
          </a:bodyPr>
          <a:lstStyle/>
          <a:p>
            <a:r>
              <a:rPr lang="en-US" altLang="zh-CN"/>
              <a:t>Previous </a:t>
            </a:r>
          </a:p>
          <a:p>
            <a:r>
              <a:rPr lang="en-US" altLang="zh-CN"/>
              <a:t>network</a:t>
            </a:r>
            <a:endParaRPr lang="zh-CN" altLang="en-US"/>
          </a:p>
        </p:txBody>
      </p:sp>
      <p:sp>
        <p:nvSpPr>
          <p:cNvPr id="16" name="Rectangle 15">
            <a:extLst>
              <a:ext uri="{FF2B5EF4-FFF2-40B4-BE49-F238E27FC236}">
                <a16:creationId xmlns:a16="http://schemas.microsoft.com/office/drawing/2014/main" id="{F9B92F6D-762D-4085-9047-6B3F3DB85615}"/>
              </a:ext>
            </a:extLst>
          </p:cNvPr>
          <p:cNvSpPr/>
          <p:nvPr/>
        </p:nvSpPr>
        <p:spPr>
          <a:xfrm>
            <a:off x="4642280" y="3837900"/>
            <a:ext cx="484064" cy="484064"/>
          </a:xfrm>
          <a:prstGeom prst="rect">
            <a:avLst/>
          </a:prstGeom>
          <a:solidFill>
            <a:schemeClr val="accent1"/>
          </a:solidFill>
          <a:ln>
            <a:solidFill>
              <a:schemeClr val="accent1"/>
            </a:solidFill>
          </a:ln>
          <a:scene3d>
            <a:camera prst="isometricOffAxis1Right"/>
            <a:lightRig rig="threePt" dir="t"/>
          </a:scene3d>
          <a:sp3d extrusionH="254000" contourW="1270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Straight Arrow Connector 16">
            <a:extLst>
              <a:ext uri="{FF2B5EF4-FFF2-40B4-BE49-F238E27FC236}">
                <a16:creationId xmlns:a16="http://schemas.microsoft.com/office/drawing/2014/main" id="{F6EFE100-4255-4A02-B612-FF18D167822F}"/>
              </a:ext>
            </a:extLst>
          </p:cNvPr>
          <p:cNvCxnSpPr>
            <a:cxnSpLocks/>
          </p:cNvCxnSpPr>
          <p:nvPr/>
        </p:nvCxnSpPr>
        <p:spPr>
          <a:xfrm>
            <a:off x="4065438" y="4068467"/>
            <a:ext cx="295275" cy="95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F9D454E-6AD6-43EC-BA38-9229AD57B1E0}"/>
              </a:ext>
            </a:extLst>
          </p:cNvPr>
          <p:cNvSpPr txBox="1"/>
          <p:nvPr/>
        </p:nvSpPr>
        <p:spPr>
          <a:xfrm>
            <a:off x="4294832" y="4391041"/>
            <a:ext cx="938077" cy="307777"/>
          </a:xfrm>
          <a:prstGeom prst="rect">
            <a:avLst/>
          </a:prstGeom>
          <a:noFill/>
        </p:spPr>
        <p:txBody>
          <a:bodyPr wrap="none" rtlCol="0">
            <a:spAutoFit/>
          </a:bodyPr>
          <a:lstStyle/>
          <a:p>
            <a:r>
              <a:rPr lang="en-US" altLang="zh-CN" sz="1400"/>
              <a:t>(20,20,32)</a:t>
            </a:r>
            <a:endParaRPr lang="zh-CN" altLang="en-US" sz="1400"/>
          </a:p>
        </p:txBody>
      </p:sp>
      <p:sp>
        <p:nvSpPr>
          <p:cNvPr id="19" name="Rectangle 18">
            <a:extLst>
              <a:ext uri="{FF2B5EF4-FFF2-40B4-BE49-F238E27FC236}">
                <a16:creationId xmlns:a16="http://schemas.microsoft.com/office/drawing/2014/main" id="{750729B6-6E70-42F1-A46D-7E3268A07F46}"/>
              </a:ext>
            </a:extLst>
          </p:cNvPr>
          <p:cNvSpPr/>
          <p:nvPr/>
        </p:nvSpPr>
        <p:spPr>
          <a:xfrm>
            <a:off x="6262299" y="4031441"/>
            <a:ext cx="264094" cy="264094"/>
          </a:xfrm>
          <a:prstGeom prst="rect">
            <a:avLst/>
          </a:prstGeom>
          <a:solidFill>
            <a:schemeClr val="accent1"/>
          </a:solidFill>
          <a:ln>
            <a:solidFill>
              <a:schemeClr val="accent1"/>
            </a:solidFill>
          </a:ln>
          <a:scene3d>
            <a:camera prst="isometricRightUp"/>
            <a:lightRig rig="threePt" dir="t"/>
          </a:scene3d>
          <a:sp3d extrusionH="508000" contourW="1270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Straight Arrow Connector 19">
            <a:extLst>
              <a:ext uri="{FF2B5EF4-FFF2-40B4-BE49-F238E27FC236}">
                <a16:creationId xmlns:a16="http://schemas.microsoft.com/office/drawing/2014/main" id="{78E0A85E-F753-4817-A563-467BF342A676}"/>
              </a:ext>
            </a:extLst>
          </p:cNvPr>
          <p:cNvCxnSpPr>
            <a:cxnSpLocks/>
          </p:cNvCxnSpPr>
          <p:nvPr/>
        </p:nvCxnSpPr>
        <p:spPr>
          <a:xfrm flipV="1">
            <a:off x="5313170" y="4084688"/>
            <a:ext cx="291815" cy="53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428652C-C635-476C-B644-39DE296BD0FA}"/>
              </a:ext>
            </a:extLst>
          </p:cNvPr>
          <p:cNvSpPr txBox="1"/>
          <p:nvPr/>
        </p:nvSpPr>
        <p:spPr>
          <a:xfrm>
            <a:off x="5777543" y="4391040"/>
            <a:ext cx="938077" cy="307777"/>
          </a:xfrm>
          <a:prstGeom prst="rect">
            <a:avLst/>
          </a:prstGeom>
          <a:noFill/>
        </p:spPr>
        <p:txBody>
          <a:bodyPr wrap="none" rtlCol="0">
            <a:spAutoFit/>
          </a:bodyPr>
          <a:lstStyle/>
          <a:p>
            <a:r>
              <a:rPr lang="en-US" altLang="zh-CN" sz="1400"/>
              <a:t>(10,10,64)</a:t>
            </a:r>
            <a:endParaRPr lang="zh-CN" altLang="en-US" sz="1400"/>
          </a:p>
        </p:txBody>
      </p:sp>
      <p:sp>
        <p:nvSpPr>
          <p:cNvPr id="23" name="TextBox 22">
            <a:extLst>
              <a:ext uri="{FF2B5EF4-FFF2-40B4-BE49-F238E27FC236}">
                <a16:creationId xmlns:a16="http://schemas.microsoft.com/office/drawing/2014/main" id="{7205DBD3-6BCA-448E-8183-C247ABF23C55}"/>
              </a:ext>
            </a:extLst>
          </p:cNvPr>
          <p:cNvSpPr txBox="1"/>
          <p:nvPr/>
        </p:nvSpPr>
        <p:spPr>
          <a:xfrm>
            <a:off x="7101515" y="4402741"/>
            <a:ext cx="931665" cy="307777"/>
          </a:xfrm>
          <a:prstGeom prst="rect">
            <a:avLst/>
          </a:prstGeom>
          <a:noFill/>
        </p:spPr>
        <p:txBody>
          <a:bodyPr wrap="none" rtlCol="0">
            <a:spAutoFit/>
          </a:bodyPr>
          <a:lstStyle/>
          <a:p>
            <a:r>
              <a:rPr lang="en-US" altLang="zh-CN" sz="1400"/>
              <a:t>(20,20,32)</a:t>
            </a:r>
            <a:endParaRPr lang="zh-CN" altLang="en-US" sz="1400"/>
          </a:p>
        </p:txBody>
      </p:sp>
      <p:cxnSp>
        <p:nvCxnSpPr>
          <p:cNvPr id="25" name="Straight Arrow Connector 24">
            <a:extLst>
              <a:ext uri="{FF2B5EF4-FFF2-40B4-BE49-F238E27FC236}">
                <a16:creationId xmlns:a16="http://schemas.microsoft.com/office/drawing/2014/main" id="{FD67AAA4-3AA9-47DA-A073-05F8B2A3FF41}"/>
              </a:ext>
            </a:extLst>
          </p:cNvPr>
          <p:cNvCxnSpPr>
            <a:cxnSpLocks/>
          </p:cNvCxnSpPr>
          <p:nvPr/>
        </p:nvCxnSpPr>
        <p:spPr>
          <a:xfrm flipV="1">
            <a:off x="6734847" y="4113394"/>
            <a:ext cx="303473" cy="5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05B4D7D1-5EFA-41FF-BF08-9C5BF7CFA97A}"/>
              </a:ext>
            </a:extLst>
          </p:cNvPr>
          <p:cNvSpPr/>
          <p:nvPr/>
        </p:nvSpPr>
        <p:spPr>
          <a:xfrm>
            <a:off x="7441585" y="3855198"/>
            <a:ext cx="484064" cy="484064"/>
          </a:xfrm>
          <a:prstGeom prst="rect">
            <a:avLst/>
          </a:prstGeom>
          <a:solidFill>
            <a:schemeClr val="accent1"/>
          </a:solidFill>
          <a:ln>
            <a:solidFill>
              <a:schemeClr val="accent1"/>
            </a:solidFill>
          </a:ln>
          <a:scene3d>
            <a:camera prst="isometricRightUp"/>
            <a:lightRig rig="threePt" dir="t"/>
          </a:scene3d>
          <a:sp3d extrusionH="254000" contourW="1270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Straight Arrow Connector 26">
            <a:extLst>
              <a:ext uri="{FF2B5EF4-FFF2-40B4-BE49-F238E27FC236}">
                <a16:creationId xmlns:a16="http://schemas.microsoft.com/office/drawing/2014/main" id="{0E24305E-D454-49F1-A0DB-7B6AE709854D}"/>
              </a:ext>
            </a:extLst>
          </p:cNvPr>
          <p:cNvCxnSpPr/>
          <p:nvPr/>
        </p:nvCxnSpPr>
        <p:spPr>
          <a:xfrm flipV="1">
            <a:off x="8134103" y="4068959"/>
            <a:ext cx="710156"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A534D95-711C-4A7B-AD33-B092762CBA32}"/>
              </a:ext>
            </a:extLst>
          </p:cNvPr>
          <p:cNvSpPr/>
          <p:nvPr/>
        </p:nvSpPr>
        <p:spPr>
          <a:xfrm>
            <a:off x="1727200" y="2163855"/>
            <a:ext cx="9624291" cy="2754340"/>
          </a:xfrm>
          <a:prstGeom prst="rect">
            <a:avLst/>
          </a:prstGeom>
          <a:no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a:extLst>
              <a:ext uri="{FF2B5EF4-FFF2-40B4-BE49-F238E27FC236}">
                <a16:creationId xmlns:a16="http://schemas.microsoft.com/office/drawing/2014/main" id="{196E26D1-0896-41AF-A4C7-B1D8B054BA0C}"/>
              </a:ext>
            </a:extLst>
          </p:cNvPr>
          <p:cNvSpPr txBox="1"/>
          <p:nvPr/>
        </p:nvSpPr>
        <p:spPr>
          <a:xfrm>
            <a:off x="4218587" y="5108998"/>
            <a:ext cx="4599208" cy="369332"/>
          </a:xfrm>
          <a:prstGeom prst="rect">
            <a:avLst/>
          </a:prstGeom>
          <a:noFill/>
        </p:spPr>
        <p:txBody>
          <a:bodyPr wrap="none" rtlCol="0">
            <a:spAutoFit/>
          </a:bodyPr>
          <a:lstStyle/>
          <a:p>
            <a:r>
              <a:rPr lang="en-US" altLang="zh-CN"/>
              <a:t>Use more MRI images to train indenpendentlys</a:t>
            </a:r>
            <a:endParaRPr lang="zh-CN" altLang="en-US"/>
          </a:p>
        </p:txBody>
      </p:sp>
      <p:sp>
        <p:nvSpPr>
          <p:cNvPr id="31" name="TextBox 30">
            <a:extLst>
              <a:ext uri="{FF2B5EF4-FFF2-40B4-BE49-F238E27FC236}">
                <a16:creationId xmlns:a16="http://schemas.microsoft.com/office/drawing/2014/main" id="{2FF8F4F6-F340-4882-B38B-F3A73C4F3097}"/>
              </a:ext>
            </a:extLst>
          </p:cNvPr>
          <p:cNvSpPr txBox="1"/>
          <p:nvPr/>
        </p:nvSpPr>
        <p:spPr>
          <a:xfrm>
            <a:off x="3623815" y="2344151"/>
            <a:ext cx="1265026" cy="738664"/>
          </a:xfrm>
          <a:prstGeom prst="rect">
            <a:avLst/>
          </a:prstGeom>
          <a:noFill/>
        </p:spPr>
        <p:txBody>
          <a:bodyPr wrap="none" rtlCol="0">
            <a:spAutoFit/>
          </a:bodyPr>
          <a:lstStyle/>
          <a:p>
            <a:r>
              <a:rPr lang="en-US" altLang="zh-CN" sz="1400"/>
              <a:t>Convolution</a:t>
            </a:r>
          </a:p>
          <a:p>
            <a:r>
              <a:rPr lang="en-US" altLang="zh-CN" sz="1400"/>
              <a:t>Kernel:(5,5,32)</a:t>
            </a:r>
          </a:p>
          <a:p>
            <a:r>
              <a:rPr lang="en-US" altLang="zh-CN" sz="1400"/>
              <a:t>Stride:(2,2)</a:t>
            </a:r>
            <a:endParaRPr lang="zh-CN" altLang="en-US" sz="1400"/>
          </a:p>
        </p:txBody>
      </p:sp>
      <p:sp>
        <p:nvSpPr>
          <p:cNvPr id="33" name="TextBox 32">
            <a:extLst>
              <a:ext uri="{FF2B5EF4-FFF2-40B4-BE49-F238E27FC236}">
                <a16:creationId xmlns:a16="http://schemas.microsoft.com/office/drawing/2014/main" id="{20BD4B3F-4C54-4C98-AE1E-B56CD11EE3C8}"/>
              </a:ext>
            </a:extLst>
          </p:cNvPr>
          <p:cNvSpPr txBox="1"/>
          <p:nvPr/>
        </p:nvSpPr>
        <p:spPr>
          <a:xfrm>
            <a:off x="6328150" y="2352688"/>
            <a:ext cx="1265026" cy="1169551"/>
          </a:xfrm>
          <a:prstGeom prst="rect">
            <a:avLst/>
          </a:prstGeom>
          <a:noFill/>
        </p:spPr>
        <p:txBody>
          <a:bodyPr wrap="none" rtlCol="0">
            <a:spAutoFit/>
          </a:bodyPr>
          <a:lstStyle/>
          <a:p>
            <a:r>
              <a:rPr lang="en-US" altLang="zh-CN" sz="1400"/>
              <a:t>Transpose</a:t>
            </a:r>
          </a:p>
          <a:p>
            <a:r>
              <a:rPr lang="en-US" altLang="zh-CN" sz="1400"/>
              <a:t>Convolution</a:t>
            </a:r>
          </a:p>
          <a:p>
            <a:r>
              <a:rPr lang="en-US" altLang="zh-CN" sz="1400"/>
              <a:t>Kernel:(5,5.32)</a:t>
            </a:r>
          </a:p>
          <a:p>
            <a:r>
              <a:rPr lang="en-US" altLang="zh-CN" sz="1400"/>
              <a:t>Stride:(2,2)</a:t>
            </a:r>
            <a:endParaRPr lang="zh-CN" altLang="en-US" sz="1400"/>
          </a:p>
          <a:p>
            <a:endParaRPr lang="zh-CN" altLang="en-US" sz="1400"/>
          </a:p>
        </p:txBody>
      </p:sp>
      <p:sp>
        <p:nvSpPr>
          <p:cNvPr id="34" name="TextBox 33">
            <a:extLst>
              <a:ext uri="{FF2B5EF4-FFF2-40B4-BE49-F238E27FC236}">
                <a16:creationId xmlns:a16="http://schemas.microsoft.com/office/drawing/2014/main" id="{0F94C409-2AEE-4D56-B2FC-A697B921B591}"/>
              </a:ext>
            </a:extLst>
          </p:cNvPr>
          <p:cNvSpPr txBox="1"/>
          <p:nvPr/>
        </p:nvSpPr>
        <p:spPr>
          <a:xfrm>
            <a:off x="4932185" y="2930033"/>
            <a:ext cx="1265026" cy="738664"/>
          </a:xfrm>
          <a:prstGeom prst="rect">
            <a:avLst/>
          </a:prstGeom>
          <a:noFill/>
        </p:spPr>
        <p:txBody>
          <a:bodyPr wrap="none" rtlCol="0">
            <a:spAutoFit/>
          </a:bodyPr>
          <a:lstStyle/>
          <a:p>
            <a:r>
              <a:rPr lang="en-US" altLang="zh-CN" sz="1400"/>
              <a:t>Convolution</a:t>
            </a:r>
          </a:p>
          <a:p>
            <a:r>
              <a:rPr lang="en-US" altLang="zh-CN" sz="1400"/>
              <a:t>Kernel</a:t>
            </a:r>
            <a:r>
              <a:rPr lang="en-US" altLang="zh-CN" sz="1400">
                <a:sym typeface="Wingdings" panose="05000000000000000000" pitchFamily="2" charset="2"/>
              </a:rPr>
              <a:t>:(5,5,64)</a:t>
            </a:r>
          </a:p>
          <a:p>
            <a:r>
              <a:rPr lang="en-US" altLang="zh-CN" sz="1400">
                <a:sym typeface="Wingdings" panose="05000000000000000000" pitchFamily="2" charset="2"/>
              </a:rPr>
              <a:t>Stride:(2,2)</a:t>
            </a:r>
            <a:endParaRPr lang="zh-CN" altLang="en-US" sz="1400"/>
          </a:p>
        </p:txBody>
      </p:sp>
      <p:sp>
        <p:nvSpPr>
          <p:cNvPr id="35" name="TextBox 34">
            <a:extLst>
              <a:ext uri="{FF2B5EF4-FFF2-40B4-BE49-F238E27FC236}">
                <a16:creationId xmlns:a16="http://schemas.microsoft.com/office/drawing/2014/main" id="{CA74229C-77C0-40FA-859E-1C35046325CD}"/>
              </a:ext>
            </a:extLst>
          </p:cNvPr>
          <p:cNvSpPr txBox="1"/>
          <p:nvPr/>
        </p:nvSpPr>
        <p:spPr>
          <a:xfrm>
            <a:off x="7829160" y="2330161"/>
            <a:ext cx="1173655" cy="1169551"/>
          </a:xfrm>
          <a:prstGeom prst="rect">
            <a:avLst/>
          </a:prstGeom>
          <a:noFill/>
        </p:spPr>
        <p:txBody>
          <a:bodyPr wrap="none" rtlCol="0">
            <a:spAutoFit/>
          </a:bodyPr>
          <a:lstStyle/>
          <a:p>
            <a:r>
              <a:rPr lang="en-US" altLang="zh-CN" sz="1400"/>
              <a:t>Transpose</a:t>
            </a:r>
          </a:p>
          <a:p>
            <a:r>
              <a:rPr lang="en-US" altLang="zh-CN" sz="1400"/>
              <a:t>Convolution</a:t>
            </a:r>
          </a:p>
          <a:p>
            <a:r>
              <a:rPr lang="en-US" altLang="zh-CN" sz="1400"/>
              <a:t>Kernel:(5,5,1)</a:t>
            </a:r>
          </a:p>
          <a:p>
            <a:r>
              <a:rPr lang="en-US" altLang="zh-CN" sz="1400"/>
              <a:t>Stride:(2,2)</a:t>
            </a:r>
            <a:endParaRPr lang="zh-CN" altLang="en-US" sz="1400"/>
          </a:p>
          <a:p>
            <a:endParaRPr lang="zh-CN" altLang="en-US" sz="1400"/>
          </a:p>
        </p:txBody>
      </p:sp>
      <p:sp>
        <p:nvSpPr>
          <p:cNvPr id="36" name="Multiplication Sign 35">
            <a:extLst>
              <a:ext uri="{FF2B5EF4-FFF2-40B4-BE49-F238E27FC236}">
                <a16:creationId xmlns:a16="http://schemas.microsoft.com/office/drawing/2014/main" id="{3484DA8E-F879-463D-90F3-357D3BD41A8A}"/>
              </a:ext>
            </a:extLst>
          </p:cNvPr>
          <p:cNvSpPr/>
          <p:nvPr/>
        </p:nvSpPr>
        <p:spPr>
          <a:xfrm>
            <a:off x="1335714" y="5404827"/>
            <a:ext cx="710156" cy="689409"/>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a:extLst>
              <a:ext uri="{FF2B5EF4-FFF2-40B4-BE49-F238E27FC236}">
                <a16:creationId xmlns:a16="http://schemas.microsoft.com/office/drawing/2014/main" id="{7486B36E-D90D-4714-AD8A-BAF0B8001F46}"/>
              </a:ext>
            </a:extLst>
          </p:cNvPr>
          <p:cNvSpPr txBox="1"/>
          <p:nvPr/>
        </p:nvSpPr>
        <p:spPr>
          <a:xfrm>
            <a:off x="2299563" y="5595382"/>
            <a:ext cx="7637347" cy="369332"/>
          </a:xfrm>
          <a:prstGeom prst="rect">
            <a:avLst/>
          </a:prstGeom>
          <a:noFill/>
        </p:spPr>
        <p:txBody>
          <a:bodyPr wrap="none" rtlCol="0">
            <a:spAutoFit/>
          </a:bodyPr>
          <a:lstStyle/>
          <a:p>
            <a:r>
              <a:rPr lang="en-US" altLang="zh-CN"/>
              <a:t>Mean error and max error are larger than the network without coronal image</a:t>
            </a:r>
            <a:endParaRPr lang="zh-CN" altLang="en-US"/>
          </a:p>
        </p:txBody>
      </p:sp>
      <p:sp>
        <p:nvSpPr>
          <p:cNvPr id="38" name="TextBox 37">
            <a:extLst>
              <a:ext uri="{FF2B5EF4-FFF2-40B4-BE49-F238E27FC236}">
                <a16:creationId xmlns:a16="http://schemas.microsoft.com/office/drawing/2014/main" id="{AA3413D7-1CE8-4DF3-95CE-38FEEB72B516}"/>
              </a:ext>
            </a:extLst>
          </p:cNvPr>
          <p:cNvSpPr txBox="1"/>
          <p:nvPr/>
        </p:nvSpPr>
        <p:spPr>
          <a:xfrm>
            <a:off x="1405454" y="6253408"/>
            <a:ext cx="10555638" cy="369332"/>
          </a:xfrm>
          <a:prstGeom prst="rect">
            <a:avLst/>
          </a:prstGeom>
          <a:noFill/>
        </p:spPr>
        <p:txBody>
          <a:bodyPr wrap="square" rtlCol="0">
            <a:spAutoFit/>
          </a:bodyPr>
          <a:lstStyle/>
          <a:p>
            <a:r>
              <a:rPr lang="en-US" altLang="zh-CN"/>
              <a:t>Analysis: Axial images are much more irregular than coronal images. More information is needed to predict.</a:t>
            </a:r>
            <a:endParaRPr lang="zh-CN" altLang="en-US"/>
          </a:p>
        </p:txBody>
      </p:sp>
    </p:spTree>
    <p:extLst>
      <p:ext uri="{BB962C8B-B14F-4D97-AF65-F5344CB8AC3E}">
        <p14:creationId xmlns:p14="http://schemas.microsoft.com/office/powerpoint/2010/main" val="311272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5" y="203200"/>
            <a:ext cx="4101123" cy="707886"/>
          </a:xfrm>
          <a:prstGeom prst="rect">
            <a:avLst/>
          </a:prstGeom>
          <a:noFill/>
        </p:spPr>
        <p:txBody>
          <a:bodyPr wrap="square" rtlCol="0">
            <a:spAutoFit/>
          </a:bodyPr>
          <a:lstStyle/>
          <a:p>
            <a:r>
              <a:rPr lang="en-US" altLang="zh-CN" sz="4000">
                <a:solidFill>
                  <a:schemeClr val="bg1"/>
                </a:solidFill>
              </a:rPr>
              <a:t>Pattern injection</a:t>
            </a:r>
            <a:endParaRPr lang="zh-CN" altLang="en-US" sz="4000" dirty="0">
              <a:solidFill>
                <a:schemeClr val="bg1"/>
              </a:solidFill>
            </a:endParaRPr>
          </a:p>
        </p:txBody>
      </p:sp>
      <p:pic>
        <p:nvPicPr>
          <p:cNvPr id="44" name="Picture 43">
            <a:extLst>
              <a:ext uri="{FF2B5EF4-FFF2-40B4-BE49-F238E27FC236}">
                <a16:creationId xmlns:a16="http://schemas.microsoft.com/office/drawing/2014/main" id="{3EBB30AF-A059-4F4F-A75C-31F47060BA96}"/>
              </a:ext>
            </a:extLst>
          </p:cNvPr>
          <p:cNvPicPr>
            <a:picLocks noChangeAspect="1"/>
          </p:cNvPicPr>
          <p:nvPr/>
        </p:nvPicPr>
        <p:blipFill>
          <a:blip r:embed="rId5"/>
          <a:stretch>
            <a:fillRect/>
          </a:stretch>
        </p:blipFill>
        <p:spPr>
          <a:xfrm>
            <a:off x="374859" y="1365535"/>
            <a:ext cx="4273341" cy="4863737"/>
          </a:xfrm>
          <a:prstGeom prst="rect">
            <a:avLst/>
          </a:prstGeom>
        </p:spPr>
      </p:pic>
      <p:pic>
        <p:nvPicPr>
          <p:cNvPr id="45" name="Picture 44">
            <a:extLst>
              <a:ext uri="{FF2B5EF4-FFF2-40B4-BE49-F238E27FC236}">
                <a16:creationId xmlns:a16="http://schemas.microsoft.com/office/drawing/2014/main" id="{F6266FFC-B403-40A6-B7EE-4D10B07E9F91}"/>
              </a:ext>
            </a:extLst>
          </p:cNvPr>
          <p:cNvPicPr>
            <a:picLocks noChangeAspect="1"/>
          </p:cNvPicPr>
          <p:nvPr/>
        </p:nvPicPr>
        <p:blipFill>
          <a:blip r:embed="rId6"/>
          <a:stretch>
            <a:fillRect/>
          </a:stretch>
        </p:blipFill>
        <p:spPr>
          <a:xfrm>
            <a:off x="6236748" y="1439330"/>
            <a:ext cx="4366703" cy="2714771"/>
          </a:xfrm>
          <a:prstGeom prst="rect">
            <a:avLst/>
          </a:prstGeom>
        </p:spPr>
      </p:pic>
      <p:sp>
        <p:nvSpPr>
          <p:cNvPr id="6" name="TextBox 5">
            <a:extLst>
              <a:ext uri="{FF2B5EF4-FFF2-40B4-BE49-F238E27FC236}">
                <a16:creationId xmlns:a16="http://schemas.microsoft.com/office/drawing/2014/main" id="{340B6BF3-E42C-481A-A05C-560A81E7E267}"/>
              </a:ext>
            </a:extLst>
          </p:cNvPr>
          <p:cNvSpPr txBox="1"/>
          <p:nvPr/>
        </p:nvSpPr>
        <p:spPr>
          <a:xfrm>
            <a:off x="6072832" y="4422009"/>
            <a:ext cx="5653871" cy="2031325"/>
          </a:xfrm>
          <a:prstGeom prst="rect">
            <a:avLst/>
          </a:prstGeom>
          <a:noFill/>
        </p:spPr>
        <p:txBody>
          <a:bodyPr wrap="square" rtlCol="0">
            <a:spAutoFit/>
          </a:bodyPr>
          <a:lstStyle/>
          <a:p>
            <a:r>
              <a:rPr lang="en-US" altLang="zh-CN"/>
              <a:t>If the diamension of data set is changed, it becomes pattern injection approach where only one element send signal and received by 128 probe elements </a:t>
            </a:r>
          </a:p>
          <a:p>
            <a:endParaRPr lang="en-US" altLang="zh-CN"/>
          </a:p>
          <a:p>
            <a:r>
              <a:rPr lang="en-US" altLang="zh-CN"/>
              <a:t>42 HIFU elements are available. 30 for train set. 12 for validation set. 12 for test set.</a:t>
            </a:r>
          </a:p>
          <a:p>
            <a:endParaRPr lang="en-US" altLang="zh-CN"/>
          </a:p>
        </p:txBody>
      </p:sp>
    </p:spTree>
    <p:extLst>
      <p:ext uri="{BB962C8B-B14F-4D97-AF65-F5344CB8AC3E}">
        <p14:creationId xmlns:p14="http://schemas.microsoft.com/office/powerpoint/2010/main" val="2729229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3485662" cy="707886"/>
          </a:xfrm>
          <a:prstGeom prst="rect">
            <a:avLst/>
          </a:prstGeom>
          <a:noFill/>
        </p:spPr>
        <p:txBody>
          <a:bodyPr wrap="square" rtlCol="0">
            <a:spAutoFit/>
          </a:bodyPr>
          <a:lstStyle/>
          <a:p>
            <a:r>
              <a:rPr lang="en-US" altLang="zh-CN" sz="4000">
                <a:solidFill>
                  <a:schemeClr val="bg1"/>
                </a:solidFill>
              </a:rPr>
              <a:t>Network trial 1</a:t>
            </a:r>
            <a:endParaRPr lang="zh-CN" altLang="en-US" sz="4000" dirty="0">
              <a:solidFill>
                <a:schemeClr val="bg1"/>
              </a:solidFill>
            </a:endParaRPr>
          </a:p>
        </p:txBody>
      </p:sp>
      <p:sp>
        <p:nvSpPr>
          <p:cNvPr id="9" name="TextBox 8">
            <a:extLst>
              <a:ext uri="{FF2B5EF4-FFF2-40B4-BE49-F238E27FC236}">
                <a16:creationId xmlns:a16="http://schemas.microsoft.com/office/drawing/2014/main" id="{BA23D144-73C6-4899-ABC4-A32674DF1DA0}"/>
              </a:ext>
            </a:extLst>
          </p:cNvPr>
          <p:cNvSpPr txBox="1"/>
          <p:nvPr/>
        </p:nvSpPr>
        <p:spPr>
          <a:xfrm>
            <a:off x="196222" y="1257139"/>
            <a:ext cx="10856168" cy="646331"/>
          </a:xfrm>
          <a:prstGeom prst="rect">
            <a:avLst/>
          </a:prstGeom>
          <a:noFill/>
        </p:spPr>
        <p:txBody>
          <a:bodyPr wrap="square" rtlCol="0">
            <a:spAutoFit/>
          </a:bodyPr>
          <a:lstStyle/>
          <a:p>
            <a:pPr marL="174625" lvl="1" defTabSz="800100">
              <a:spcAft>
                <a:spcPct val="15000"/>
              </a:spcAft>
            </a:pPr>
            <a:r>
              <a:rPr lang="en-US" altLang="zh-CN" sz="3600" dirty="0"/>
              <a:t>Networks</a:t>
            </a:r>
          </a:p>
        </p:txBody>
      </p:sp>
      <p:sp>
        <p:nvSpPr>
          <p:cNvPr id="130" name="Rectangle 129">
            <a:extLst>
              <a:ext uri="{FF2B5EF4-FFF2-40B4-BE49-F238E27FC236}">
                <a16:creationId xmlns:a16="http://schemas.microsoft.com/office/drawing/2014/main" id="{8F2083DC-747C-45C3-BD8F-F3808569F2B4}"/>
              </a:ext>
            </a:extLst>
          </p:cNvPr>
          <p:cNvSpPr/>
          <p:nvPr/>
        </p:nvSpPr>
        <p:spPr>
          <a:xfrm>
            <a:off x="2269114" y="2308419"/>
            <a:ext cx="1178351" cy="716437"/>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Rectangle 130">
            <a:extLst>
              <a:ext uri="{FF2B5EF4-FFF2-40B4-BE49-F238E27FC236}">
                <a16:creationId xmlns:a16="http://schemas.microsoft.com/office/drawing/2014/main" id="{66FA3538-1794-4005-ABB1-6D48AAF95273}"/>
              </a:ext>
            </a:extLst>
          </p:cNvPr>
          <p:cNvSpPr/>
          <p:nvPr/>
        </p:nvSpPr>
        <p:spPr>
          <a:xfrm>
            <a:off x="2421514" y="2460819"/>
            <a:ext cx="1178351" cy="716437"/>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Rectangle 131">
            <a:extLst>
              <a:ext uri="{FF2B5EF4-FFF2-40B4-BE49-F238E27FC236}">
                <a16:creationId xmlns:a16="http://schemas.microsoft.com/office/drawing/2014/main" id="{68F4C764-104F-4CF6-8E14-A48408D8DFDF}"/>
              </a:ext>
            </a:extLst>
          </p:cNvPr>
          <p:cNvSpPr/>
          <p:nvPr/>
        </p:nvSpPr>
        <p:spPr>
          <a:xfrm>
            <a:off x="2573914" y="2613219"/>
            <a:ext cx="1178351" cy="716437"/>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Rectangle 132">
            <a:extLst>
              <a:ext uri="{FF2B5EF4-FFF2-40B4-BE49-F238E27FC236}">
                <a16:creationId xmlns:a16="http://schemas.microsoft.com/office/drawing/2014/main" id="{53C4A1D1-11E1-4F54-BCA8-5CD061ED2CB7}"/>
              </a:ext>
            </a:extLst>
          </p:cNvPr>
          <p:cNvSpPr/>
          <p:nvPr/>
        </p:nvSpPr>
        <p:spPr>
          <a:xfrm>
            <a:off x="2726314" y="2765619"/>
            <a:ext cx="1178351" cy="716437"/>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Rectangle 133">
            <a:extLst>
              <a:ext uri="{FF2B5EF4-FFF2-40B4-BE49-F238E27FC236}">
                <a16:creationId xmlns:a16="http://schemas.microsoft.com/office/drawing/2014/main" id="{1287CAF4-6B6C-4263-BDE0-D17310FD67E1}"/>
              </a:ext>
            </a:extLst>
          </p:cNvPr>
          <p:cNvSpPr/>
          <p:nvPr/>
        </p:nvSpPr>
        <p:spPr>
          <a:xfrm>
            <a:off x="2878714" y="2918019"/>
            <a:ext cx="1178351" cy="716437"/>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Rectangle 134">
            <a:extLst>
              <a:ext uri="{FF2B5EF4-FFF2-40B4-BE49-F238E27FC236}">
                <a16:creationId xmlns:a16="http://schemas.microsoft.com/office/drawing/2014/main" id="{5825C22F-EE46-4C0E-8226-36822A263D0F}"/>
              </a:ext>
            </a:extLst>
          </p:cNvPr>
          <p:cNvSpPr/>
          <p:nvPr/>
        </p:nvSpPr>
        <p:spPr>
          <a:xfrm>
            <a:off x="2878717" y="4597563"/>
            <a:ext cx="1178351" cy="716437"/>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s</a:t>
            </a:r>
            <a:endParaRPr lang="zh-CN" altLang="en-US"/>
          </a:p>
        </p:txBody>
      </p:sp>
      <p:sp>
        <p:nvSpPr>
          <p:cNvPr id="136" name="Rectangle 135">
            <a:extLst>
              <a:ext uri="{FF2B5EF4-FFF2-40B4-BE49-F238E27FC236}">
                <a16:creationId xmlns:a16="http://schemas.microsoft.com/office/drawing/2014/main" id="{522AED95-A8CD-49C1-9713-83D95ADA020D}"/>
              </a:ext>
            </a:extLst>
          </p:cNvPr>
          <p:cNvSpPr/>
          <p:nvPr/>
        </p:nvSpPr>
        <p:spPr>
          <a:xfrm>
            <a:off x="2726317" y="4749963"/>
            <a:ext cx="1178351" cy="716437"/>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Rectangle 136">
            <a:extLst>
              <a:ext uri="{FF2B5EF4-FFF2-40B4-BE49-F238E27FC236}">
                <a16:creationId xmlns:a16="http://schemas.microsoft.com/office/drawing/2014/main" id="{BAFEBBEB-A026-447A-BB18-196DA50CD211}"/>
              </a:ext>
            </a:extLst>
          </p:cNvPr>
          <p:cNvSpPr/>
          <p:nvPr/>
        </p:nvSpPr>
        <p:spPr>
          <a:xfrm>
            <a:off x="2573916" y="4955781"/>
            <a:ext cx="1178351" cy="716437"/>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Rectangle 137">
            <a:extLst>
              <a:ext uri="{FF2B5EF4-FFF2-40B4-BE49-F238E27FC236}">
                <a16:creationId xmlns:a16="http://schemas.microsoft.com/office/drawing/2014/main" id="{DED7897E-4500-41BA-9CC4-822251844739}"/>
              </a:ext>
            </a:extLst>
          </p:cNvPr>
          <p:cNvSpPr/>
          <p:nvPr/>
        </p:nvSpPr>
        <p:spPr>
          <a:xfrm>
            <a:off x="2421515" y="5109753"/>
            <a:ext cx="1178351" cy="716437"/>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Rectangle 138">
            <a:extLst>
              <a:ext uri="{FF2B5EF4-FFF2-40B4-BE49-F238E27FC236}">
                <a16:creationId xmlns:a16="http://schemas.microsoft.com/office/drawing/2014/main" id="{D3C74D9C-24EB-424B-9516-6D4A6E25864B}"/>
              </a:ext>
            </a:extLst>
          </p:cNvPr>
          <p:cNvSpPr/>
          <p:nvPr/>
        </p:nvSpPr>
        <p:spPr>
          <a:xfrm>
            <a:off x="2269114" y="5313999"/>
            <a:ext cx="1178351" cy="716437"/>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TextBox 139">
            <a:extLst>
              <a:ext uri="{FF2B5EF4-FFF2-40B4-BE49-F238E27FC236}">
                <a16:creationId xmlns:a16="http://schemas.microsoft.com/office/drawing/2014/main" id="{B29CFDDD-EF8A-473B-A2A2-09AFCB5D8927}"/>
              </a:ext>
            </a:extLst>
          </p:cNvPr>
          <p:cNvSpPr txBox="1"/>
          <p:nvPr/>
        </p:nvSpPr>
        <p:spPr>
          <a:xfrm>
            <a:off x="2483576" y="6085419"/>
            <a:ext cx="790276" cy="461665"/>
          </a:xfrm>
          <a:prstGeom prst="rect">
            <a:avLst/>
          </a:prstGeom>
          <a:noFill/>
        </p:spPr>
        <p:txBody>
          <a:bodyPr wrap="square" rtlCol="0">
            <a:spAutoFit/>
          </a:bodyPr>
          <a:lstStyle/>
          <a:p>
            <a:r>
              <a:rPr lang="en-US" altLang="zh-CN" sz="1200" b="1"/>
              <a:t>4096 samples</a:t>
            </a:r>
            <a:endParaRPr lang="zh-CN" altLang="en-US" sz="1200" b="1"/>
          </a:p>
        </p:txBody>
      </p:sp>
      <p:sp>
        <p:nvSpPr>
          <p:cNvPr id="141" name="TextBox 140">
            <a:extLst>
              <a:ext uri="{FF2B5EF4-FFF2-40B4-BE49-F238E27FC236}">
                <a16:creationId xmlns:a16="http://schemas.microsoft.com/office/drawing/2014/main" id="{5101BCE2-0A2C-41B3-90CF-E75A6C62091F}"/>
              </a:ext>
            </a:extLst>
          </p:cNvPr>
          <p:cNvSpPr txBox="1"/>
          <p:nvPr/>
        </p:nvSpPr>
        <p:spPr>
          <a:xfrm>
            <a:off x="1508681" y="5466399"/>
            <a:ext cx="912833" cy="461665"/>
          </a:xfrm>
          <a:prstGeom prst="rect">
            <a:avLst/>
          </a:prstGeom>
          <a:noFill/>
        </p:spPr>
        <p:txBody>
          <a:bodyPr wrap="square" rtlCol="0">
            <a:spAutoFit/>
          </a:bodyPr>
          <a:lstStyle/>
          <a:p>
            <a:r>
              <a:rPr lang="en-US" altLang="zh-CN" sz="1200" b="1"/>
              <a:t>256 HIFU elements</a:t>
            </a:r>
            <a:endParaRPr lang="zh-CN" altLang="en-US" sz="1200" b="1"/>
          </a:p>
        </p:txBody>
      </p:sp>
      <p:sp>
        <p:nvSpPr>
          <p:cNvPr id="142" name="TextBox 141">
            <a:extLst>
              <a:ext uri="{FF2B5EF4-FFF2-40B4-BE49-F238E27FC236}">
                <a16:creationId xmlns:a16="http://schemas.microsoft.com/office/drawing/2014/main" id="{DDD3CB51-45EA-46CA-A297-E6E26CBF9766}"/>
              </a:ext>
            </a:extLst>
          </p:cNvPr>
          <p:cNvSpPr txBox="1"/>
          <p:nvPr/>
        </p:nvSpPr>
        <p:spPr>
          <a:xfrm>
            <a:off x="1660693" y="4525117"/>
            <a:ext cx="989424" cy="646331"/>
          </a:xfrm>
          <a:prstGeom prst="rect">
            <a:avLst/>
          </a:prstGeom>
          <a:noFill/>
        </p:spPr>
        <p:txBody>
          <a:bodyPr wrap="square" rtlCol="0">
            <a:spAutoFit/>
          </a:bodyPr>
          <a:lstStyle/>
          <a:p>
            <a:r>
              <a:rPr lang="en-US" altLang="zh-CN" sz="1200" b="1" strike="sngStrike"/>
              <a:t>128 </a:t>
            </a:r>
            <a:r>
              <a:rPr lang="en-US" altLang="zh-CN" sz="1200" b="1">
                <a:solidFill>
                  <a:srgbClr val="FF0000"/>
                </a:solidFill>
              </a:rPr>
              <a:t>42</a:t>
            </a:r>
            <a:r>
              <a:rPr lang="en-US" altLang="zh-CN" sz="1200" b="1"/>
              <a:t> receiving elements</a:t>
            </a:r>
            <a:endParaRPr lang="zh-CN" altLang="en-US" sz="1200" b="1"/>
          </a:p>
        </p:txBody>
      </p:sp>
      <p:cxnSp>
        <p:nvCxnSpPr>
          <p:cNvPr id="143" name="Straight Arrow Connector 142">
            <a:extLst>
              <a:ext uri="{FF2B5EF4-FFF2-40B4-BE49-F238E27FC236}">
                <a16:creationId xmlns:a16="http://schemas.microsoft.com/office/drawing/2014/main" id="{08F55708-6638-4857-9DF2-9ACADAC0613B}"/>
              </a:ext>
            </a:extLst>
          </p:cNvPr>
          <p:cNvCxnSpPr>
            <a:stCxn id="134" idx="3"/>
          </p:cNvCxnSpPr>
          <p:nvPr/>
        </p:nvCxnSpPr>
        <p:spPr>
          <a:xfrm flipV="1">
            <a:off x="4057065" y="3276237"/>
            <a:ext cx="710156"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1C4EA758-57B7-4860-83F0-EE6E47CF0E0D}"/>
              </a:ext>
            </a:extLst>
          </p:cNvPr>
          <p:cNvCxnSpPr/>
          <p:nvPr/>
        </p:nvCxnSpPr>
        <p:spPr>
          <a:xfrm flipV="1">
            <a:off x="4057065" y="4955781"/>
            <a:ext cx="710156"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56BEAFE3-45A8-4578-BCEF-A60F2A463110}"/>
              </a:ext>
            </a:extLst>
          </p:cNvPr>
          <p:cNvSpPr/>
          <p:nvPr/>
        </p:nvSpPr>
        <p:spPr>
          <a:xfrm>
            <a:off x="4767222" y="2765619"/>
            <a:ext cx="1277334" cy="86880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Rectangle 145">
            <a:extLst>
              <a:ext uri="{FF2B5EF4-FFF2-40B4-BE49-F238E27FC236}">
                <a16:creationId xmlns:a16="http://schemas.microsoft.com/office/drawing/2014/main" id="{C8DA89A6-916F-4828-9AA8-A6196CC426F7}"/>
              </a:ext>
            </a:extLst>
          </p:cNvPr>
          <p:cNvSpPr/>
          <p:nvPr/>
        </p:nvSpPr>
        <p:spPr>
          <a:xfrm>
            <a:off x="4767220" y="4603845"/>
            <a:ext cx="1277336" cy="86880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7" name="Straight Arrow Connector 146">
            <a:extLst>
              <a:ext uri="{FF2B5EF4-FFF2-40B4-BE49-F238E27FC236}">
                <a16:creationId xmlns:a16="http://schemas.microsoft.com/office/drawing/2014/main" id="{9BB2DAE1-D935-44EE-895D-7475A0D1FA1E}"/>
              </a:ext>
            </a:extLst>
          </p:cNvPr>
          <p:cNvCxnSpPr>
            <a:cxnSpLocks/>
          </p:cNvCxnSpPr>
          <p:nvPr/>
        </p:nvCxnSpPr>
        <p:spPr>
          <a:xfrm>
            <a:off x="5031171" y="3634424"/>
            <a:ext cx="0" cy="96313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8" name="Straight Arrow Connector 147">
            <a:extLst>
              <a:ext uri="{FF2B5EF4-FFF2-40B4-BE49-F238E27FC236}">
                <a16:creationId xmlns:a16="http://schemas.microsoft.com/office/drawing/2014/main" id="{11E063C2-FDB1-4525-B25D-3A6B941031C6}"/>
              </a:ext>
            </a:extLst>
          </p:cNvPr>
          <p:cNvCxnSpPr>
            <a:cxnSpLocks/>
          </p:cNvCxnSpPr>
          <p:nvPr/>
        </p:nvCxnSpPr>
        <p:spPr>
          <a:xfrm>
            <a:off x="5839913" y="3656312"/>
            <a:ext cx="0" cy="96313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49" name="TextBox 148">
            <a:extLst>
              <a:ext uri="{FF2B5EF4-FFF2-40B4-BE49-F238E27FC236}">
                <a16:creationId xmlns:a16="http://schemas.microsoft.com/office/drawing/2014/main" id="{08D5D7D2-E6A6-474B-B36C-AF07F509DFA2}"/>
              </a:ext>
            </a:extLst>
          </p:cNvPr>
          <p:cNvSpPr txBox="1"/>
          <p:nvPr/>
        </p:nvSpPr>
        <p:spPr>
          <a:xfrm>
            <a:off x="4767220" y="2935600"/>
            <a:ext cx="1245910" cy="646331"/>
          </a:xfrm>
          <a:prstGeom prst="rect">
            <a:avLst/>
          </a:prstGeom>
          <a:noFill/>
        </p:spPr>
        <p:txBody>
          <a:bodyPr wrap="square" rtlCol="0">
            <a:spAutoFit/>
          </a:bodyPr>
          <a:lstStyle/>
          <a:p>
            <a:r>
              <a:rPr lang="en-US" altLang="zh-CN"/>
              <a:t>ConvLSTM Cell</a:t>
            </a:r>
            <a:endParaRPr lang="zh-CN" altLang="en-US"/>
          </a:p>
        </p:txBody>
      </p:sp>
      <p:sp>
        <p:nvSpPr>
          <p:cNvPr id="150" name="TextBox 149">
            <a:extLst>
              <a:ext uri="{FF2B5EF4-FFF2-40B4-BE49-F238E27FC236}">
                <a16:creationId xmlns:a16="http://schemas.microsoft.com/office/drawing/2014/main" id="{7F22A9D2-6A66-49FA-A095-2333DE094F95}"/>
              </a:ext>
            </a:extLst>
          </p:cNvPr>
          <p:cNvSpPr txBox="1"/>
          <p:nvPr/>
        </p:nvSpPr>
        <p:spPr>
          <a:xfrm>
            <a:off x="4798646" y="4708830"/>
            <a:ext cx="1245910" cy="646331"/>
          </a:xfrm>
          <a:prstGeom prst="rect">
            <a:avLst/>
          </a:prstGeom>
          <a:noFill/>
        </p:spPr>
        <p:txBody>
          <a:bodyPr wrap="square" rtlCol="0">
            <a:spAutoFit/>
          </a:bodyPr>
          <a:lstStyle/>
          <a:p>
            <a:r>
              <a:rPr lang="en-US" altLang="zh-CN"/>
              <a:t>ConvLSTM Cell</a:t>
            </a:r>
            <a:endParaRPr lang="zh-CN" altLang="en-US"/>
          </a:p>
        </p:txBody>
      </p:sp>
      <p:cxnSp>
        <p:nvCxnSpPr>
          <p:cNvPr id="151" name="Straight Connector 150">
            <a:extLst>
              <a:ext uri="{FF2B5EF4-FFF2-40B4-BE49-F238E27FC236}">
                <a16:creationId xmlns:a16="http://schemas.microsoft.com/office/drawing/2014/main" id="{2B798351-8185-49DD-975F-27B6ABA85944}"/>
              </a:ext>
            </a:extLst>
          </p:cNvPr>
          <p:cNvCxnSpPr>
            <a:cxnSpLocks/>
            <a:stCxn id="146" idx="3"/>
          </p:cNvCxnSpPr>
          <p:nvPr/>
        </p:nvCxnSpPr>
        <p:spPr>
          <a:xfrm>
            <a:off x="6044556" y="5038248"/>
            <a:ext cx="2466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4513A223-9D17-4BBA-9032-9958256A7D80}"/>
              </a:ext>
            </a:extLst>
          </p:cNvPr>
          <p:cNvCxnSpPr>
            <a:cxnSpLocks/>
          </p:cNvCxnSpPr>
          <p:nvPr/>
        </p:nvCxnSpPr>
        <p:spPr>
          <a:xfrm>
            <a:off x="6299867" y="4115993"/>
            <a:ext cx="0" cy="916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9759150B-060D-4027-8540-274A19A59E6C}"/>
              </a:ext>
            </a:extLst>
          </p:cNvPr>
          <p:cNvCxnSpPr>
            <a:cxnSpLocks/>
          </p:cNvCxnSpPr>
          <p:nvPr/>
        </p:nvCxnSpPr>
        <p:spPr>
          <a:xfrm>
            <a:off x="6299867" y="4117392"/>
            <a:ext cx="1663314" cy="104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D2B6C1BF-E15C-4C1F-A666-40E6DF934B9F}"/>
              </a:ext>
            </a:extLst>
          </p:cNvPr>
          <p:cNvSpPr txBox="1"/>
          <p:nvPr/>
        </p:nvSpPr>
        <p:spPr>
          <a:xfrm>
            <a:off x="525158" y="2533296"/>
            <a:ext cx="1178351" cy="923330"/>
          </a:xfrm>
          <a:prstGeom prst="rect">
            <a:avLst/>
          </a:prstGeom>
          <a:noFill/>
        </p:spPr>
        <p:txBody>
          <a:bodyPr wrap="square" rtlCol="0">
            <a:spAutoFit/>
          </a:bodyPr>
          <a:lstStyle/>
          <a:p>
            <a:r>
              <a:rPr lang="en-US" altLang="zh-CN"/>
              <a:t>Initial Channel data</a:t>
            </a:r>
            <a:endParaRPr lang="zh-CN" altLang="en-US"/>
          </a:p>
        </p:txBody>
      </p:sp>
      <p:sp>
        <p:nvSpPr>
          <p:cNvPr id="155" name="TextBox 154">
            <a:extLst>
              <a:ext uri="{FF2B5EF4-FFF2-40B4-BE49-F238E27FC236}">
                <a16:creationId xmlns:a16="http://schemas.microsoft.com/office/drawing/2014/main" id="{F186C428-9BAF-4E3B-A481-5D5BAC0F5ED6}"/>
              </a:ext>
            </a:extLst>
          </p:cNvPr>
          <p:cNvSpPr txBox="1"/>
          <p:nvPr/>
        </p:nvSpPr>
        <p:spPr>
          <a:xfrm>
            <a:off x="481166" y="4782260"/>
            <a:ext cx="1178351" cy="923330"/>
          </a:xfrm>
          <a:prstGeom prst="rect">
            <a:avLst/>
          </a:prstGeom>
          <a:noFill/>
        </p:spPr>
        <p:txBody>
          <a:bodyPr wrap="square" rtlCol="0">
            <a:spAutoFit/>
          </a:bodyPr>
          <a:lstStyle/>
          <a:p>
            <a:r>
              <a:rPr lang="en-US" altLang="zh-CN"/>
              <a:t>Current Channel data</a:t>
            </a:r>
            <a:endParaRPr lang="zh-CN" altLang="en-US"/>
          </a:p>
        </p:txBody>
      </p:sp>
      <p:sp>
        <p:nvSpPr>
          <p:cNvPr id="156" name="Rectangle 155">
            <a:extLst>
              <a:ext uri="{FF2B5EF4-FFF2-40B4-BE49-F238E27FC236}">
                <a16:creationId xmlns:a16="http://schemas.microsoft.com/office/drawing/2014/main" id="{DA12129D-CA7E-4442-BCAE-583C8CA34D39}"/>
              </a:ext>
            </a:extLst>
          </p:cNvPr>
          <p:cNvSpPr/>
          <p:nvPr/>
        </p:nvSpPr>
        <p:spPr>
          <a:xfrm>
            <a:off x="7975231" y="3656312"/>
            <a:ext cx="877554" cy="86880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TextBox 156">
            <a:extLst>
              <a:ext uri="{FF2B5EF4-FFF2-40B4-BE49-F238E27FC236}">
                <a16:creationId xmlns:a16="http://schemas.microsoft.com/office/drawing/2014/main" id="{17C61C4C-F992-4CB2-B12F-363BD88CD4B3}"/>
              </a:ext>
            </a:extLst>
          </p:cNvPr>
          <p:cNvSpPr txBox="1"/>
          <p:nvPr/>
        </p:nvSpPr>
        <p:spPr>
          <a:xfrm>
            <a:off x="8073025" y="3767550"/>
            <a:ext cx="1245910" cy="646331"/>
          </a:xfrm>
          <a:prstGeom prst="rect">
            <a:avLst/>
          </a:prstGeom>
          <a:noFill/>
        </p:spPr>
        <p:txBody>
          <a:bodyPr wrap="square" rtlCol="0">
            <a:spAutoFit/>
          </a:bodyPr>
          <a:lstStyle/>
          <a:p>
            <a:r>
              <a:rPr lang="en-US" altLang="zh-CN"/>
              <a:t>Dense layer</a:t>
            </a:r>
            <a:endParaRPr lang="zh-CN" altLang="en-US"/>
          </a:p>
        </p:txBody>
      </p:sp>
      <p:cxnSp>
        <p:nvCxnSpPr>
          <p:cNvPr id="158" name="Straight Arrow Connector 157">
            <a:extLst>
              <a:ext uri="{FF2B5EF4-FFF2-40B4-BE49-F238E27FC236}">
                <a16:creationId xmlns:a16="http://schemas.microsoft.com/office/drawing/2014/main" id="{87CC5161-C938-4FE1-9303-9A4929016721}"/>
              </a:ext>
            </a:extLst>
          </p:cNvPr>
          <p:cNvCxnSpPr>
            <a:cxnSpLocks/>
          </p:cNvCxnSpPr>
          <p:nvPr/>
        </p:nvCxnSpPr>
        <p:spPr>
          <a:xfrm flipV="1">
            <a:off x="8868654" y="4102957"/>
            <a:ext cx="1322822" cy="130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A088DABD-3458-49BB-819B-DEBF3BD95561}"/>
              </a:ext>
            </a:extLst>
          </p:cNvPr>
          <p:cNvSpPr txBox="1"/>
          <p:nvPr/>
        </p:nvSpPr>
        <p:spPr>
          <a:xfrm>
            <a:off x="6464453" y="3456626"/>
            <a:ext cx="1541781" cy="646331"/>
          </a:xfrm>
          <a:prstGeom prst="rect">
            <a:avLst/>
          </a:prstGeom>
          <a:noFill/>
        </p:spPr>
        <p:txBody>
          <a:bodyPr wrap="square" rtlCol="0">
            <a:spAutoFit/>
          </a:bodyPr>
          <a:lstStyle/>
          <a:p>
            <a:r>
              <a:rPr lang="en-US" altLang="zh-CN"/>
              <a:t>Batch normalization</a:t>
            </a:r>
            <a:endParaRPr lang="zh-CN" altLang="en-US"/>
          </a:p>
        </p:txBody>
      </p:sp>
      <p:sp>
        <p:nvSpPr>
          <p:cNvPr id="160" name="TextBox 159">
            <a:extLst>
              <a:ext uri="{FF2B5EF4-FFF2-40B4-BE49-F238E27FC236}">
                <a16:creationId xmlns:a16="http://schemas.microsoft.com/office/drawing/2014/main" id="{6D564B6D-0763-451B-B237-DCE2A4A8CF94}"/>
              </a:ext>
            </a:extLst>
          </p:cNvPr>
          <p:cNvSpPr txBox="1"/>
          <p:nvPr/>
        </p:nvSpPr>
        <p:spPr>
          <a:xfrm>
            <a:off x="9135034" y="3656312"/>
            <a:ext cx="1024639" cy="369332"/>
          </a:xfrm>
          <a:prstGeom prst="rect">
            <a:avLst/>
          </a:prstGeom>
          <a:noFill/>
        </p:spPr>
        <p:txBody>
          <a:bodyPr wrap="none" rtlCol="0">
            <a:spAutoFit/>
          </a:bodyPr>
          <a:lstStyle/>
          <a:p>
            <a:r>
              <a:rPr lang="en-US" altLang="zh-CN"/>
              <a:t>Reshape</a:t>
            </a:r>
            <a:endParaRPr lang="zh-CN" altLang="en-US"/>
          </a:p>
        </p:txBody>
      </p:sp>
      <p:sp>
        <p:nvSpPr>
          <p:cNvPr id="161" name="TextBox 160">
            <a:extLst>
              <a:ext uri="{FF2B5EF4-FFF2-40B4-BE49-F238E27FC236}">
                <a16:creationId xmlns:a16="http://schemas.microsoft.com/office/drawing/2014/main" id="{38396F2C-C0CC-444B-9003-5320E698B207}"/>
              </a:ext>
            </a:extLst>
          </p:cNvPr>
          <p:cNvSpPr txBox="1"/>
          <p:nvPr/>
        </p:nvSpPr>
        <p:spPr>
          <a:xfrm>
            <a:off x="7848449" y="3265092"/>
            <a:ext cx="1207382" cy="369332"/>
          </a:xfrm>
          <a:prstGeom prst="rect">
            <a:avLst/>
          </a:prstGeom>
          <a:noFill/>
        </p:spPr>
        <p:txBody>
          <a:bodyPr wrap="none" rtlCol="0">
            <a:spAutoFit/>
          </a:bodyPr>
          <a:lstStyle/>
          <a:p>
            <a:r>
              <a:rPr lang="en-US" altLang="zh-CN"/>
              <a:t>1600 units</a:t>
            </a:r>
            <a:endParaRPr lang="zh-CN" altLang="en-US"/>
          </a:p>
        </p:txBody>
      </p:sp>
      <p:sp>
        <p:nvSpPr>
          <p:cNvPr id="162" name="TextBox 161">
            <a:extLst>
              <a:ext uri="{FF2B5EF4-FFF2-40B4-BE49-F238E27FC236}">
                <a16:creationId xmlns:a16="http://schemas.microsoft.com/office/drawing/2014/main" id="{97B07FCA-B837-433E-8EC7-D2413DE1ADD5}"/>
              </a:ext>
            </a:extLst>
          </p:cNvPr>
          <p:cNvSpPr txBox="1"/>
          <p:nvPr/>
        </p:nvSpPr>
        <p:spPr>
          <a:xfrm>
            <a:off x="4764653" y="1861441"/>
            <a:ext cx="1963999" cy="1200329"/>
          </a:xfrm>
          <a:prstGeom prst="rect">
            <a:avLst/>
          </a:prstGeom>
          <a:noFill/>
        </p:spPr>
        <p:txBody>
          <a:bodyPr wrap="none" rtlCol="0">
            <a:spAutoFit/>
          </a:bodyPr>
          <a:lstStyle/>
          <a:p>
            <a:r>
              <a:rPr lang="en-US" altLang="zh-CN"/>
              <a:t>Kernel size:(16,16)</a:t>
            </a:r>
          </a:p>
          <a:p>
            <a:r>
              <a:rPr lang="en-US" altLang="zh-CN"/>
              <a:t>Stride</a:t>
            </a:r>
            <a:r>
              <a:rPr lang="en-US" altLang="zh-CN">
                <a:sym typeface="Wingdings" panose="05000000000000000000" pitchFamily="2" charset="2"/>
              </a:rPr>
              <a:t>:(16,16)</a:t>
            </a:r>
          </a:p>
          <a:p>
            <a:r>
              <a:rPr lang="en-US" altLang="zh-CN">
                <a:sym typeface="Wingdings" panose="05000000000000000000" pitchFamily="2" charset="2"/>
              </a:rPr>
              <a:t>Filters:32</a:t>
            </a:r>
          </a:p>
          <a:p>
            <a:endParaRPr lang="zh-CN" altLang="en-US"/>
          </a:p>
        </p:txBody>
      </p:sp>
      <p:sp>
        <p:nvSpPr>
          <p:cNvPr id="163" name="TextBox 162">
            <a:extLst>
              <a:ext uri="{FF2B5EF4-FFF2-40B4-BE49-F238E27FC236}">
                <a16:creationId xmlns:a16="http://schemas.microsoft.com/office/drawing/2014/main" id="{32F59FA0-C7F4-474E-B6E2-7D1D3619D038}"/>
              </a:ext>
            </a:extLst>
          </p:cNvPr>
          <p:cNvSpPr txBox="1"/>
          <p:nvPr/>
        </p:nvSpPr>
        <p:spPr>
          <a:xfrm>
            <a:off x="7637654" y="2976058"/>
            <a:ext cx="1628972" cy="369332"/>
          </a:xfrm>
          <a:prstGeom prst="rect">
            <a:avLst/>
          </a:prstGeom>
          <a:noFill/>
        </p:spPr>
        <p:txBody>
          <a:bodyPr wrap="none" rtlCol="0">
            <a:spAutoFit/>
          </a:bodyPr>
          <a:lstStyle/>
          <a:p>
            <a:r>
              <a:rPr lang="en-US" altLang="zh-CN"/>
              <a:t>Relu activation</a:t>
            </a:r>
            <a:endParaRPr lang="zh-CN" altLang="en-US"/>
          </a:p>
        </p:txBody>
      </p:sp>
      <p:sp>
        <p:nvSpPr>
          <p:cNvPr id="2" name="TextBox 1">
            <a:extLst>
              <a:ext uri="{FF2B5EF4-FFF2-40B4-BE49-F238E27FC236}">
                <a16:creationId xmlns:a16="http://schemas.microsoft.com/office/drawing/2014/main" id="{4B271867-EF63-461C-BBB7-44E9E13D71F2}"/>
              </a:ext>
            </a:extLst>
          </p:cNvPr>
          <p:cNvSpPr txBox="1"/>
          <p:nvPr/>
        </p:nvSpPr>
        <p:spPr>
          <a:xfrm>
            <a:off x="7571874" y="5472650"/>
            <a:ext cx="2126159" cy="1200329"/>
          </a:xfrm>
          <a:prstGeom prst="rect">
            <a:avLst/>
          </a:prstGeom>
          <a:noFill/>
        </p:spPr>
        <p:txBody>
          <a:bodyPr wrap="none" rtlCol="0">
            <a:spAutoFit/>
          </a:bodyPr>
          <a:lstStyle/>
          <a:p>
            <a:r>
              <a:rPr lang="en-US" altLang="zh-CN"/>
              <a:t>Learning rate:0.0001</a:t>
            </a:r>
          </a:p>
          <a:p>
            <a:r>
              <a:rPr lang="en-US" altLang="zh-CN"/>
              <a:t>Loss:MSE</a:t>
            </a:r>
          </a:p>
          <a:p>
            <a:r>
              <a:rPr lang="en-US" altLang="zh-CN"/>
              <a:t>Optimizer:Adam</a:t>
            </a:r>
          </a:p>
          <a:p>
            <a:endParaRPr lang="zh-CN" altLang="en-US"/>
          </a:p>
        </p:txBody>
      </p:sp>
      <p:pic>
        <p:nvPicPr>
          <p:cNvPr id="165" name="Picture 164">
            <a:extLst>
              <a:ext uri="{FF2B5EF4-FFF2-40B4-BE49-F238E27FC236}">
                <a16:creationId xmlns:a16="http://schemas.microsoft.com/office/drawing/2014/main" id="{4F4E33A9-3E5A-4DD4-8957-EC6EE8D798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9807" y="3429000"/>
            <a:ext cx="2012193" cy="1509145"/>
          </a:xfrm>
          <a:prstGeom prst="rect">
            <a:avLst/>
          </a:prstGeom>
        </p:spPr>
      </p:pic>
      <p:cxnSp>
        <p:nvCxnSpPr>
          <p:cNvPr id="6" name="Straight Arrow Connector 5">
            <a:extLst>
              <a:ext uri="{FF2B5EF4-FFF2-40B4-BE49-F238E27FC236}">
                <a16:creationId xmlns:a16="http://schemas.microsoft.com/office/drawing/2014/main" id="{A2AB1342-02BA-45AA-A4DA-539FCABF3C93}"/>
              </a:ext>
            </a:extLst>
          </p:cNvPr>
          <p:cNvCxnSpPr>
            <a:cxnSpLocks/>
          </p:cNvCxnSpPr>
          <p:nvPr/>
        </p:nvCxnSpPr>
        <p:spPr>
          <a:xfrm flipV="1">
            <a:off x="1749312" y="5149516"/>
            <a:ext cx="111572" cy="31511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2386FB7-61BD-45CB-8003-7F2ADC17F69D}"/>
              </a:ext>
            </a:extLst>
          </p:cNvPr>
          <p:cNvSpPr/>
          <p:nvPr/>
        </p:nvSpPr>
        <p:spPr>
          <a:xfrm>
            <a:off x="1413164" y="4267200"/>
            <a:ext cx="3071800" cy="2405779"/>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6289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9DA2637-600F-4996-859C-17632D061D12}"/>
              </a:ext>
            </a:extLst>
          </p:cNvPr>
          <p:cNvPicPr>
            <a:picLocks noChangeAspect="1"/>
          </p:cNvPicPr>
          <p:nvPr/>
        </p:nvPicPr>
        <p:blipFill>
          <a:blip r:embed="rId3"/>
          <a:stretch>
            <a:fillRect/>
          </a:stretch>
        </p:blipFill>
        <p:spPr>
          <a:xfrm>
            <a:off x="302637" y="1714127"/>
            <a:ext cx="3059801" cy="2294850"/>
          </a:xfrm>
          <a:prstGeom prst="rect">
            <a:avLst/>
          </a:prstGeom>
        </p:spPr>
      </p:pic>
      <p:pic>
        <p:nvPicPr>
          <p:cNvPr id="20" name="Picture 19">
            <a:extLst>
              <a:ext uri="{FF2B5EF4-FFF2-40B4-BE49-F238E27FC236}">
                <a16:creationId xmlns:a16="http://schemas.microsoft.com/office/drawing/2014/main" id="{8F35EBB4-7B2C-4742-A0E9-B2E0074AAAB1}"/>
              </a:ext>
            </a:extLst>
          </p:cNvPr>
          <p:cNvPicPr>
            <a:picLocks noChangeAspect="1"/>
          </p:cNvPicPr>
          <p:nvPr/>
        </p:nvPicPr>
        <p:blipFill>
          <a:blip r:embed="rId4"/>
          <a:stretch>
            <a:fillRect/>
          </a:stretch>
        </p:blipFill>
        <p:spPr>
          <a:xfrm>
            <a:off x="4648200" y="1659934"/>
            <a:ext cx="3127296" cy="2345473"/>
          </a:xfrm>
          <a:prstGeom prst="rect">
            <a:avLst/>
          </a:prstGeom>
        </p:spPr>
      </p:pic>
      <p:pic>
        <p:nvPicPr>
          <p:cNvPr id="15" name="Picture 14">
            <a:extLst>
              <a:ext uri="{FF2B5EF4-FFF2-40B4-BE49-F238E27FC236}">
                <a16:creationId xmlns:a16="http://schemas.microsoft.com/office/drawing/2014/main" id="{F94B8F6E-A661-4F79-8621-DE20BF63464D}"/>
              </a:ext>
            </a:extLst>
          </p:cNvPr>
          <p:cNvPicPr>
            <a:picLocks noChangeAspect="1"/>
          </p:cNvPicPr>
          <p:nvPr/>
        </p:nvPicPr>
        <p:blipFill>
          <a:blip r:embed="rId5"/>
          <a:stretch>
            <a:fillRect/>
          </a:stretch>
        </p:blipFill>
        <p:spPr>
          <a:xfrm>
            <a:off x="302637" y="4287723"/>
            <a:ext cx="3071366" cy="2303525"/>
          </a:xfrm>
          <a:prstGeom prst="rect">
            <a:avLst/>
          </a:prstGeom>
        </p:spPr>
      </p:pic>
      <p:pic>
        <p:nvPicPr>
          <p:cNvPr id="9" name="Picture 8">
            <a:extLst>
              <a:ext uri="{FF2B5EF4-FFF2-40B4-BE49-F238E27FC236}">
                <a16:creationId xmlns:a16="http://schemas.microsoft.com/office/drawing/2014/main" id="{00B7577A-B6F2-4E2E-97C3-D1157E6AB15F}"/>
              </a:ext>
            </a:extLst>
          </p:cNvPr>
          <p:cNvPicPr>
            <a:picLocks noChangeAspect="1"/>
          </p:cNvPicPr>
          <p:nvPr/>
        </p:nvPicPr>
        <p:blipFill>
          <a:blip r:embed="rId6"/>
          <a:stretch>
            <a:fillRect/>
          </a:stretch>
        </p:blipFill>
        <p:spPr>
          <a:xfrm>
            <a:off x="4675122" y="4287723"/>
            <a:ext cx="3071366" cy="2303524"/>
          </a:xfrm>
          <a:prstGeom prst="rect">
            <a:avLst/>
          </a:prstGeom>
        </p:spPr>
      </p:pic>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5" y="203200"/>
            <a:ext cx="5620701" cy="707886"/>
          </a:xfrm>
          <a:prstGeom prst="rect">
            <a:avLst/>
          </a:prstGeom>
          <a:noFill/>
        </p:spPr>
        <p:txBody>
          <a:bodyPr wrap="square" rtlCol="0">
            <a:spAutoFit/>
          </a:bodyPr>
          <a:lstStyle/>
          <a:p>
            <a:r>
              <a:rPr lang="en-US" altLang="zh-CN" sz="4000">
                <a:solidFill>
                  <a:schemeClr val="bg1"/>
                </a:solidFill>
              </a:rPr>
              <a:t>Network trial 1--Result</a:t>
            </a:r>
            <a:endParaRPr lang="zh-CN" altLang="en-US" sz="4000" dirty="0">
              <a:solidFill>
                <a:schemeClr val="bg1"/>
              </a:solidFill>
            </a:endParaRPr>
          </a:p>
        </p:txBody>
      </p:sp>
      <p:sp>
        <p:nvSpPr>
          <p:cNvPr id="6" name="TextBox 5">
            <a:extLst>
              <a:ext uri="{FF2B5EF4-FFF2-40B4-BE49-F238E27FC236}">
                <a16:creationId xmlns:a16="http://schemas.microsoft.com/office/drawing/2014/main" id="{71714516-983D-4A17-986C-33D641FE0A4D}"/>
              </a:ext>
            </a:extLst>
          </p:cNvPr>
          <p:cNvSpPr txBox="1"/>
          <p:nvPr/>
        </p:nvSpPr>
        <p:spPr>
          <a:xfrm>
            <a:off x="1287234" y="1323546"/>
            <a:ext cx="1243738" cy="369332"/>
          </a:xfrm>
          <a:prstGeom prst="rect">
            <a:avLst/>
          </a:prstGeom>
          <a:noFill/>
        </p:spPr>
        <p:txBody>
          <a:bodyPr wrap="none" rtlCol="0">
            <a:spAutoFit/>
          </a:bodyPr>
          <a:lstStyle/>
          <a:p>
            <a:r>
              <a:rPr lang="en-US" altLang="zh-CN"/>
              <a:t>mean error</a:t>
            </a:r>
            <a:endParaRPr lang="zh-CN" alt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B347C47-8741-440C-A63A-EB618F9F2F69}"/>
                  </a:ext>
                </a:extLst>
              </p:cNvPr>
              <p:cNvSpPr txBox="1"/>
              <p:nvPr/>
            </p:nvSpPr>
            <p:spPr>
              <a:xfrm>
                <a:off x="1969312" y="2049346"/>
                <a:ext cx="92454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0.52</m:t>
                      </m:r>
                      <m:r>
                        <a:rPr lang="en-US" altLang="zh-CN" sz="1400" b="0" i="1" smtClean="0">
                          <a:latin typeface="Cambria Math" panose="02040503050406030204" pitchFamily="18" charset="0"/>
                          <a:ea typeface="Cambria Math" panose="02040503050406030204" pitchFamily="18" charset="0"/>
                        </a:rPr>
                        <m:t>±0.22</m:t>
                      </m:r>
                    </m:oMath>
                  </m:oMathPara>
                </a14:m>
                <a:endParaRPr lang="zh-CN" altLang="en-US" sz="1400"/>
              </a:p>
            </p:txBody>
          </p:sp>
        </mc:Choice>
        <mc:Fallback xmlns="">
          <p:sp>
            <p:nvSpPr>
              <p:cNvPr id="11" name="TextBox 10">
                <a:extLst>
                  <a:ext uri="{FF2B5EF4-FFF2-40B4-BE49-F238E27FC236}">
                    <a16:creationId xmlns:a16="http://schemas.microsoft.com/office/drawing/2014/main" id="{FB347C47-8741-440C-A63A-EB618F9F2F69}"/>
                  </a:ext>
                </a:extLst>
              </p:cNvPr>
              <p:cNvSpPr txBox="1">
                <a:spLocks noRot="1" noChangeAspect="1" noMove="1" noResize="1" noEditPoints="1" noAdjustHandles="1" noChangeArrowheads="1" noChangeShapeType="1" noTextEdit="1"/>
              </p:cNvSpPr>
              <p:nvPr/>
            </p:nvSpPr>
            <p:spPr>
              <a:xfrm>
                <a:off x="1969312" y="2049346"/>
                <a:ext cx="924548" cy="215444"/>
              </a:xfrm>
              <a:prstGeom prst="rect">
                <a:avLst/>
              </a:prstGeom>
              <a:blipFill>
                <a:blip r:embed="rId9"/>
                <a:stretch>
                  <a:fillRect l="-3947" r="-3289" b="-16667"/>
                </a:stretch>
              </a:blipFill>
            </p:spPr>
            <p:txBody>
              <a:bodyPr/>
              <a:lstStyle/>
              <a:p>
                <a:r>
                  <a:rPr lang="zh-CN" altLang="en-US">
                    <a:noFill/>
                  </a:rPr>
                  <a:t> </a:t>
                </a:r>
              </a:p>
            </p:txBody>
          </p:sp>
        </mc:Fallback>
      </mc:AlternateContent>
      <p:sp>
        <p:nvSpPr>
          <p:cNvPr id="49" name="TextBox 48">
            <a:extLst>
              <a:ext uri="{FF2B5EF4-FFF2-40B4-BE49-F238E27FC236}">
                <a16:creationId xmlns:a16="http://schemas.microsoft.com/office/drawing/2014/main" id="{F1458B58-7BBC-4E37-95F3-4AEEC1C22A17}"/>
              </a:ext>
            </a:extLst>
          </p:cNvPr>
          <p:cNvSpPr txBox="1"/>
          <p:nvPr/>
        </p:nvSpPr>
        <p:spPr>
          <a:xfrm>
            <a:off x="5641918" y="1298424"/>
            <a:ext cx="1103764" cy="369332"/>
          </a:xfrm>
          <a:prstGeom prst="rect">
            <a:avLst/>
          </a:prstGeom>
          <a:noFill/>
        </p:spPr>
        <p:txBody>
          <a:bodyPr wrap="none" rtlCol="0">
            <a:spAutoFit/>
          </a:bodyPr>
          <a:lstStyle/>
          <a:p>
            <a:r>
              <a:rPr lang="en-US" altLang="zh-CN"/>
              <a:t>max error</a:t>
            </a:r>
            <a:endParaRPr lang="zh-CN" altLang="en-US"/>
          </a:p>
        </p:txBody>
      </p:sp>
      <p:sp>
        <p:nvSpPr>
          <p:cNvPr id="14" name="TextBox 13">
            <a:extLst>
              <a:ext uri="{FF2B5EF4-FFF2-40B4-BE49-F238E27FC236}">
                <a16:creationId xmlns:a16="http://schemas.microsoft.com/office/drawing/2014/main" id="{4CEC5CC2-36F2-4A19-B6E5-9810A7753B40}"/>
              </a:ext>
            </a:extLst>
          </p:cNvPr>
          <p:cNvSpPr txBox="1"/>
          <p:nvPr/>
        </p:nvSpPr>
        <p:spPr>
          <a:xfrm>
            <a:off x="3318060" y="3832265"/>
            <a:ext cx="1536767" cy="369332"/>
          </a:xfrm>
          <a:prstGeom prst="rect">
            <a:avLst/>
          </a:prstGeom>
          <a:noFill/>
        </p:spPr>
        <p:txBody>
          <a:bodyPr wrap="none" rtlCol="0">
            <a:spAutoFit/>
          </a:bodyPr>
          <a:lstStyle/>
          <a:p>
            <a:r>
              <a:rPr lang="en-US" altLang="zh-CN"/>
              <a:t>Coronal image</a:t>
            </a:r>
            <a:endParaRPr lang="zh-CN" altLang="en-US"/>
          </a:p>
        </p:txBody>
      </p:sp>
      <p:sp>
        <p:nvSpPr>
          <p:cNvPr id="58" name="TextBox 57">
            <a:extLst>
              <a:ext uri="{FF2B5EF4-FFF2-40B4-BE49-F238E27FC236}">
                <a16:creationId xmlns:a16="http://schemas.microsoft.com/office/drawing/2014/main" id="{23D13B8C-7C6B-4CEC-BFCD-BED9746D1C17}"/>
              </a:ext>
            </a:extLst>
          </p:cNvPr>
          <p:cNvSpPr txBox="1"/>
          <p:nvPr/>
        </p:nvSpPr>
        <p:spPr>
          <a:xfrm>
            <a:off x="3362438" y="6367750"/>
            <a:ext cx="1256754" cy="369332"/>
          </a:xfrm>
          <a:prstGeom prst="rect">
            <a:avLst/>
          </a:prstGeom>
          <a:noFill/>
        </p:spPr>
        <p:txBody>
          <a:bodyPr wrap="none" rtlCol="0">
            <a:spAutoFit/>
          </a:bodyPr>
          <a:lstStyle/>
          <a:p>
            <a:r>
              <a:rPr lang="en-US" altLang="zh-CN"/>
              <a:t>Axial image</a:t>
            </a:r>
            <a:endParaRPr lang="zh-CN" altLang="en-US"/>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7A2E67FF-C93D-41DE-B6FE-0DD5637BD37B}"/>
                  </a:ext>
                </a:extLst>
              </p:cNvPr>
              <p:cNvSpPr txBox="1"/>
              <p:nvPr/>
            </p:nvSpPr>
            <p:spPr>
              <a:xfrm>
                <a:off x="6381632" y="4549149"/>
                <a:ext cx="92454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400" i="1" smtClean="0">
                          <a:latin typeface="Cambria Math" panose="02040503050406030204" pitchFamily="18" charset="0"/>
                        </a:rPr>
                        <m:t>3</m:t>
                      </m:r>
                      <m:r>
                        <a:rPr lang="en-US" altLang="zh-CN" sz="1400" b="0" i="1" smtClean="0">
                          <a:latin typeface="Cambria Math" panose="02040503050406030204" pitchFamily="18" charset="0"/>
                        </a:rPr>
                        <m:t>.71</m:t>
                      </m:r>
                      <m:r>
                        <a:rPr lang="en-US" altLang="zh-CN" sz="1400" b="0" i="1" smtClean="0">
                          <a:latin typeface="Cambria Math" panose="02040503050406030204" pitchFamily="18" charset="0"/>
                          <a:ea typeface="Cambria Math" panose="02040503050406030204" pitchFamily="18" charset="0"/>
                        </a:rPr>
                        <m:t>±2.02</m:t>
                      </m:r>
                    </m:oMath>
                  </m:oMathPara>
                </a14:m>
                <a:endParaRPr lang="zh-CN" altLang="en-US" sz="1400"/>
              </a:p>
            </p:txBody>
          </p:sp>
        </mc:Choice>
        <mc:Fallback xmlns="">
          <p:sp>
            <p:nvSpPr>
              <p:cNvPr id="52" name="TextBox 51">
                <a:extLst>
                  <a:ext uri="{FF2B5EF4-FFF2-40B4-BE49-F238E27FC236}">
                    <a16:creationId xmlns:a16="http://schemas.microsoft.com/office/drawing/2014/main" id="{7A2E67FF-C93D-41DE-B6FE-0DD5637BD37B}"/>
                  </a:ext>
                </a:extLst>
              </p:cNvPr>
              <p:cNvSpPr txBox="1">
                <a:spLocks noRot="1" noChangeAspect="1" noMove="1" noResize="1" noEditPoints="1" noAdjustHandles="1" noChangeArrowheads="1" noChangeShapeType="1" noTextEdit="1"/>
              </p:cNvSpPr>
              <p:nvPr/>
            </p:nvSpPr>
            <p:spPr>
              <a:xfrm>
                <a:off x="6381632" y="4549149"/>
                <a:ext cx="924548" cy="215444"/>
              </a:xfrm>
              <a:prstGeom prst="rect">
                <a:avLst/>
              </a:prstGeom>
              <a:blipFill>
                <a:blip r:embed="rId10"/>
                <a:stretch>
                  <a:fillRect l="-3947" r="-3289"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B823C5F-2ACC-4951-8DE5-E2A6AD79BC7A}"/>
                  </a:ext>
                </a:extLst>
              </p:cNvPr>
              <p:cNvSpPr txBox="1"/>
              <p:nvPr/>
            </p:nvSpPr>
            <p:spPr>
              <a:xfrm>
                <a:off x="6381632" y="2021879"/>
                <a:ext cx="92454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400" i="1" smtClean="0">
                          <a:latin typeface="Cambria Math" panose="02040503050406030204" pitchFamily="18" charset="0"/>
                        </a:rPr>
                        <m:t>2</m:t>
                      </m:r>
                      <m:r>
                        <a:rPr lang="en-US" altLang="zh-CN" sz="1400" b="0" i="1" smtClean="0">
                          <a:latin typeface="Cambria Math" panose="02040503050406030204" pitchFamily="18" charset="0"/>
                        </a:rPr>
                        <m:t>.57</m:t>
                      </m:r>
                      <m:r>
                        <a:rPr lang="en-US" altLang="zh-CN" sz="1400" b="0" i="1" smtClean="0">
                          <a:latin typeface="Cambria Math" panose="02040503050406030204" pitchFamily="18" charset="0"/>
                          <a:ea typeface="Cambria Math" panose="02040503050406030204" pitchFamily="18" charset="0"/>
                        </a:rPr>
                        <m:t>±1.24</m:t>
                      </m:r>
                    </m:oMath>
                  </m:oMathPara>
                </a14:m>
                <a:endParaRPr lang="zh-CN" altLang="en-US" sz="1400"/>
              </a:p>
            </p:txBody>
          </p:sp>
        </mc:Choice>
        <mc:Fallback xmlns="">
          <p:sp>
            <p:nvSpPr>
              <p:cNvPr id="51" name="TextBox 50">
                <a:extLst>
                  <a:ext uri="{FF2B5EF4-FFF2-40B4-BE49-F238E27FC236}">
                    <a16:creationId xmlns:a16="http://schemas.microsoft.com/office/drawing/2014/main" id="{7B823C5F-2ACC-4951-8DE5-E2A6AD79BC7A}"/>
                  </a:ext>
                </a:extLst>
              </p:cNvPr>
              <p:cNvSpPr txBox="1">
                <a:spLocks noRot="1" noChangeAspect="1" noMove="1" noResize="1" noEditPoints="1" noAdjustHandles="1" noChangeArrowheads="1" noChangeShapeType="1" noTextEdit="1"/>
              </p:cNvSpPr>
              <p:nvPr/>
            </p:nvSpPr>
            <p:spPr>
              <a:xfrm>
                <a:off x="6381632" y="2021879"/>
                <a:ext cx="924548" cy="215444"/>
              </a:xfrm>
              <a:prstGeom prst="rect">
                <a:avLst/>
              </a:prstGeom>
              <a:blipFill>
                <a:blip r:embed="rId11"/>
                <a:stretch>
                  <a:fillRect l="-3947" r="-3289" b="-1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6D83DFCC-EFD1-46B8-8788-FB0CCD3612A2}"/>
                  </a:ext>
                </a:extLst>
              </p:cNvPr>
              <p:cNvSpPr txBox="1"/>
              <p:nvPr/>
            </p:nvSpPr>
            <p:spPr>
              <a:xfrm>
                <a:off x="1909103" y="4656352"/>
                <a:ext cx="96462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400" i="1" smtClean="0">
                          <a:latin typeface="Cambria Math" panose="02040503050406030204" pitchFamily="18" charset="0"/>
                        </a:rPr>
                        <m:t>0</m:t>
                      </m:r>
                      <m:r>
                        <a:rPr lang="en-US" altLang="zh-CN" sz="1400" b="0" i="1" smtClean="0">
                          <a:latin typeface="Cambria Math" panose="02040503050406030204" pitchFamily="18" charset="0"/>
                        </a:rPr>
                        <m:t>.91 </m:t>
                      </m:r>
                      <m:r>
                        <a:rPr lang="en-US" altLang="zh-CN" sz="1400" b="0" i="1" smtClean="0">
                          <a:latin typeface="Cambria Math" panose="02040503050406030204" pitchFamily="18" charset="0"/>
                          <a:ea typeface="Cambria Math" panose="02040503050406030204" pitchFamily="18" charset="0"/>
                        </a:rPr>
                        <m:t>±0.45</m:t>
                      </m:r>
                    </m:oMath>
                  </m:oMathPara>
                </a14:m>
                <a:endParaRPr lang="zh-CN" altLang="en-US" sz="1400"/>
              </a:p>
            </p:txBody>
          </p:sp>
        </mc:Choice>
        <mc:Fallback xmlns="">
          <p:sp>
            <p:nvSpPr>
              <p:cNvPr id="53" name="TextBox 52">
                <a:extLst>
                  <a:ext uri="{FF2B5EF4-FFF2-40B4-BE49-F238E27FC236}">
                    <a16:creationId xmlns:a16="http://schemas.microsoft.com/office/drawing/2014/main" id="{6D83DFCC-EFD1-46B8-8788-FB0CCD3612A2}"/>
                  </a:ext>
                </a:extLst>
              </p:cNvPr>
              <p:cNvSpPr txBox="1">
                <a:spLocks noRot="1" noChangeAspect="1" noMove="1" noResize="1" noEditPoints="1" noAdjustHandles="1" noChangeArrowheads="1" noChangeShapeType="1" noTextEdit="1"/>
              </p:cNvSpPr>
              <p:nvPr/>
            </p:nvSpPr>
            <p:spPr>
              <a:xfrm>
                <a:off x="1909103" y="4656352"/>
                <a:ext cx="964623" cy="215444"/>
              </a:xfrm>
              <a:prstGeom prst="rect">
                <a:avLst/>
              </a:prstGeom>
              <a:blipFill>
                <a:blip r:embed="rId12"/>
                <a:stretch>
                  <a:fillRect l="-3797" r="-4430" b="-17143"/>
                </a:stretch>
              </a:blipFill>
            </p:spPr>
            <p:txBody>
              <a:bodyPr/>
              <a:lstStyle/>
              <a:p>
                <a:r>
                  <a:rPr lang="zh-CN" altLang="en-US">
                    <a:noFill/>
                  </a:rPr>
                  <a:t> </a:t>
                </a:r>
              </a:p>
            </p:txBody>
          </p:sp>
        </mc:Fallback>
      </mc:AlternateContent>
      <p:sp>
        <p:nvSpPr>
          <p:cNvPr id="19" name="TextBox 18">
            <a:extLst>
              <a:ext uri="{FF2B5EF4-FFF2-40B4-BE49-F238E27FC236}">
                <a16:creationId xmlns:a16="http://schemas.microsoft.com/office/drawing/2014/main" id="{A655A36B-5899-4308-8EA9-F9FE3F7C02A6}"/>
              </a:ext>
            </a:extLst>
          </p:cNvPr>
          <p:cNvSpPr txBox="1"/>
          <p:nvPr/>
        </p:nvSpPr>
        <p:spPr>
          <a:xfrm>
            <a:off x="8420100" y="2083980"/>
            <a:ext cx="2996293" cy="2308324"/>
          </a:xfrm>
          <a:prstGeom prst="rect">
            <a:avLst/>
          </a:prstGeom>
          <a:noFill/>
        </p:spPr>
        <p:txBody>
          <a:bodyPr wrap="square" rtlCol="0">
            <a:spAutoFit/>
          </a:bodyPr>
          <a:lstStyle/>
          <a:p>
            <a:r>
              <a:rPr lang="en-US" altLang="zh-CN"/>
              <a:t>The data capacity is too small</a:t>
            </a:r>
          </a:p>
          <a:p>
            <a:endParaRPr lang="en-US" altLang="zh-CN"/>
          </a:p>
          <a:p>
            <a:r>
              <a:rPr lang="en-US" altLang="zh-CN"/>
              <a:t>Axial images are still harder to predict.</a:t>
            </a:r>
          </a:p>
          <a:p>
            <a:endParaRPr lang="en-US" altLang="zh-CN"/>
          </a:p>
          <a:p>
            <a:r>
              <a:rPr lang="en-US" altLang="zh-CN"/>
              <a:t>Result is worse than HIFU approach due to small data capacity.</a:t>
            </a:r>
            <a:endParaRPr lang="zh-CN" altLang="en-US"/>
          </a:p>
        </p:txBody>
      </p:sp>
    </p:spTree>
    <p:extLst>
      <p:ext uri="{BB962C8B-B14F-4D97-AF65-F5344CB8AC3E}">
        <p14:creationId xmlns:p14="http://schemas.microsoft.com/office/powerpoint/2010/main" val="1726757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5" y="203200"/>
            <a:ext cx="4101123" cy="707886"/>
          </a:xfrm>
          <a:prstGeom prst="rect">
            <a:avLst/>
          </a:prstGeom>
          <a:noFill/>
        </p:spPr>
        <p:txBody>
          <a:bodyPr wrap="square" rtlCol="0">
            <a:spAutoFit/>
          </a:bodyPr>
          <a:lstStyle/>
          <a:p>
            <a:r>
              <a:rPr lang="en-US" altLang="zh-CN" sz="4000">
                <a:solidFill>
                  <a:schemeClr val="bg1"/>
                </a:solidFill>
              </a:rPr>
              <a:t>Problem</a:t>
            </a:r>
            <a:endParaRPr lang="zh-CN" altLang="en-US" sz="4000" dirty="0">
              <a:solidFill>
                <a:schemeClr val="bg1"/>
              </a:solidFill>
            </a:endParaRPr>
          </a:p>
        </p:txBody>
      </p:sp>
      <p:sp>
        <p:nvSpPr>
          <p:cNvPr id="2" name="TextBox 1">
            <a:extLst>
              <a:ext uri="{FF2B5EF4-FFF2-40B4-BE49-F238E27FC236}">
                <a16:creationId xmlns:a16="http://schemas.microsoft.com/office/drawing/2014/main" id="{0B641530-ACE4-47E9-A0D9-1DA1C078B6C4}"/>
              </a:ext>
            </a:extLst>
          </p:cNvPr>
          <p:cNvSpPr txBox="1"/>
          <p:nvPr/>
        </p:nvSpPr>
        <p:spPr>
          <a:xfrm>
            <a:off x="5627538" y="2021305"/>
            <a:ext cx="6470618" cy="3693319"/>
          </a:xfrm>
          <a:prstGeom prst="rect">
            <a:avLst/>
          </a:prstGeom>
          <a:noFill/>
        </p:spPr>
        <p:txBody>
          <a:bodyPr wrap="none" rtlCol="0">
            <a:spAutoFit/>
          </a:bodyPr>
          <a:lstStyle/>
          <a:p>
            <a:r>
              <a:rPr lang="en-US" altLang="zh-CN"/>
              <a:t>Problem:</a:t>
            </a:r>
          </a:p>
          <a:p>
            <a:r>
              <a:rPr lang="en-US" altLang="zh-CN"/>
              <a:t>The distance of elements in the probe are very small.</a:t>
            </a:r>
          </a:p>
          <a:p>
            <a:endParaRPr lang="en-US" altLang="zh-CN"/>
          </a:p>
          <a:p>
            <a:r>
              <a:rPr lang="en-US" altLang="zh-CN"/>
              <a:t>Thus, the receiving signals are similar.</a:t>
            </a:r>
          </a:p>
          <a:p>
            <a:endParaRPr lang="en-US" altLang="zh-CN"/>
          </a:p>
          <a:p>
            <a:r>
              <a:rPr lang="en-US" altLang="zh-CN"/>
              <a:t>There are correlation between train set and test set.</a:t>
            </a:r>
          </a:p>
          <a:p>
            <a:endParaRPr lang="en-US" altLang="zh-CN"/>
          </a:p>
          <a:p>
            <a:r>
              <a:rPr lang="en-US" altLang="zh-CN"/>
              <a:t>Solution:</a:t>
            </a:r>
          </a:p>
          <a:p>
            <a:r>
              <a:rPr lang="en-US" altLang="zh-CN"/>
              <a:t>Randomly pick 128 HIFU elements from 256 elements each time</a:t>
            </a:r>
          </a:p>
          <a:p>
            <a:endParaRPr lang="en-US" altLang="zh-CN"/>
          </a:p>
          <a:p>
            <a:r>
              <a:rPr lang="en-US" altLang="zh-CN"/>
              <a:t>The distance of HIFU elements are big and the signals are different.</a:t>
            </a:r>
          </a:p>
          <a:p>
            <a:endParaRPr lang="en-US" altLang="zh-CN"/>
          </a:p>
          <a:p>
            <a:r>
              <a:rPr lang="en-US" altLang="zh-CN"/>
              <a:t>This can increase the data size and include 3</a:t>
            </a:r>
            <a:r>
              <a:rPr lang="en-US" altLang="zh-CN" baseline="30000"/>
              <a:t>rd</a:t>
            </a:r>
            <a:r>
              <a:rPr lang="en-US" altLang="zh-CN"/>
              <a:t> phase.</a:t>
            </a:r>
          </a:p>
        </p:txBody>
      </p:sp>
      <p:pic>
        <p:nvPicPr>
          <p:cNvPr id="12" name="Picture 11">
            <a:extLst>
              <a:ext uri="{FF2B5EF4-FFF2-40B4-BE49-F238E27FC236}">
                <a16:creationId xmlns:a16="http://schemas.microsoft.com/office/drawing/2014/main" id="{9B0DAAD1-849C-4D6A-B41B-70C04411D1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53658"/>
            <a:ext cx="5080569" cy="4642700"/>
          </a:xfrm>
          <a:prstGeom prst="rect">
            <a:avLst/>
          </a:prstGeom>
        </p:spPr>
      </p:pic>
    </p:spTree>
    <p:extLst>
      <p:ext uri="{BB962C8B-B14F-4D97-AF65-F5344CB8AC3E}">
        <p14:creationId xmlns:p14="http://schemas.microsoft.com/office/powerpoint/2010/main" val="3910733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4569090" cy="707886"/>
          </a:xfrm>
          <a:prstGeom prst="rect">
            <a:avLst/>
          </a:prstGeom>
          <a:noFill/>
        </p:spPr>
        <p:txBody>
          <a:bodyPr wrap="square" rtlCol="0">
            <a:spAutoFit/>
          </a:bodyPr>
          <a:lstStyle/>
          <a:p>
            <a:r>
              <a:rPr lang="en-US" altLang="zh-CN" sz="4000">
                <a:solidFill>
                  <a:schemeClr val="bg1"/>
                </a:solidFill>
              </a:rPr>
              <a:t>Random Pick</a:t>
            </a:r>
            <a:endParaRPr lang="zh-CN" altLang="en-US" sz="4000" dirty="0">
              <a:solidFill>
                <a:schemeClr val="bg1"/>
              </a:solidFill>
            </a:endParaRPr>
          </a:p>
        </p:txBody>
      </p:sp>
      <p:sp>
        <p:nvSpPr>
          <p:cNvPr id="9" name="Rectangle 8">
            <a:extLst>
              <a:ext uri="{FF2B5EF4-FFF2-40B4-BE49-F238E27FC236}">
                <a16:creationId xmlns:a16="http://schemas.microsoft.com/office/drawing/2014/main" id="{77D023FD-FF0E-46AF-B82F-5A66C71E736A}"/>
              </a:ext>
            </a:extLst>
          </p:cNvPr>
          <p:cNvSpPr/>
          <p:nvPr/>
        </p:nvSpPr>
        <p:spPr>
          <a:xfrm>
            <a:off x="660659" y="2092698"/>
            <a:ext cx="568751" cy="345801"/>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a:extLst>
              <a:ext uri="{FF2B5EF4-FFF2-40B4-BE49-F238E27FC236}">
                <a16:creationId xmlns:a16="http://schemas.microsoft.com/office/drawing/2014/main" id="{5370B553-51E0-4C7C-938D-608673F191DD}"/>
              </a:ext>
            </a:extLst>
          </p:cNvPr>
          <p:cNvSpPr txBox="1"/>
          <p:nvPr/>
        </p:nvSpPr>
        <p:spPr>
          <a:xfrm>
            <a:off x="1103047" y="3845153"/>
            <a:ext cx="912833" cy="523220"/>
          </a:xfrm>
          <a:prstGeom prst="rect">
            <a:avLst/>
          </a:prstGeom>
          <a:noFill/>
        </p:spPr>
        <p:txBody>
          <a:bodyPr wrap="square" rtlCol="0">
            <a:spAutoFit/>
          </a:bodyPr>
          <a:lstStyle/>
          <a:p>
            <a:pPr algn="ctr"/>
            <a:r>
              <a:rPr lang="en-US" altLang="zh-CN" sz="1400"/>
              <a:t>128 HIFU elements</a:t>
            </a:r>
            <a:endParaRPr lang="zh-CN" altLang="en-US" sz="1400"/>
          </a:p>
        </p:txBody>
      </p:sp>
      <p:cxnSp>
        <p:nvCxnSpPr>
          <p:cNvPr id="12" name="Straight Arrow Connector 11">
            <a:extLst>
              <a:ext uri="{FF2B5EF4-FFF2-40B4-BE49-F238E27FC236}">
                <a16:creationId xmlns:a16="http://schemas.microsoft.com/office/drawing/2014/main" id="{44A30709-E73A-48B3-8F22-FF6028D89BB2}"/>
              </a:ext>
            </a:extLst>
          </p:cNvPr>
          <p:cNvCxnSpPr>
            <a:cxnSpLocks/>
          </p:cNvCxnSpPr>
          <p:nvPr/>
        </p:nvCxnSpPr>
        <p:spPr>
          <a:xfrm flipV="1">
            <a:off x="1839010" y="2873096"/>
            <a:ext cx="403982" cy="21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C6F368D-D6B4-4D2E-8ED0-F3907D2C9A11}"/>
              </a:ext>
            </a:extLst>
          </p:cNvPr>
          <p:cNvCxnSpPr>
            <a:cxnSpLocks/>
          </p:cNvCxnSpPr>
          <p:nvPr/>
        </p:nvCxnSpPr>
        <p:spPr>
          <a:xfrm flipV="1">
            <a:off x="1819295" y="4533897"/>
            <a:ext cx="433568" cy="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33A5028-360D-42F3-A520-F1A649FFA1C6}"/>
              </a:ext>
            </a:extLst>
          </p:cNvPr>
          <p:cNvSpPr/>
          <p:nvPr/>
        </p:nvSpPr>
        <p:spPr>
          <a:xfrm>
            <a:off x="2260429" y="4306734"/>
            <a:ext cx="802478" cy="4309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Straight Arrow Connector 14">
            <a:extLst>
              <a:ext uri="{FF2B5EF4-FFF2-40B4-BE49-F238E27FC236}">
                <a16:creationId xmlns:a16="http://schemas.microsoft.com/office/drawing/2014/main" id="{E7217F37-112B-4223-9D75-208277F1A2D8}"/>
              </a:ext>
            </a:extLst>
          </p:cNvPr>
          <p:cNvCxnSpPr>
            <a:cxnSpLocks/>
          </p:cNvCxnSpPr>
          <p:nvPr/>
        </p:nvCxnSpPr>
        <p:spPr>
          <a:xfrm flipH="1" flipV="1">
            <a:off x="2395782" y="3111710"/>
            <a:ext cx="2827" cy="119502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4BA4D94D-B3E0-4DF3-8247-524C3F12E4C4}"/>
              </a:ext>
            </a:extLst>
          </p:cNvPr>
          <p:cNvCxnSpPr>
            <a:cxnSpLocks/>
          </p:cNvCxnSpPr>
          <p:nvPr/>
        </p:nvCxnSpPr>
        <p:spPr>
          <a:xfrm flipV="1">
            <a:off x="2785788" y="3111710"/>
            <a:ext cx="0" cy="119502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67EF9B45-686A-442D-8081-22979B4C38E2}"/>
              </a:ext>
            </a:extLst>
          </p:cNvPr>
          <p:cNvSpPr txBox="1"/>
          <p:nvPr/>
        </p:nvSpPr>
        <p:spPr>
          <a:xfrm>
            <a:off x="2160211" y="4272647"/>
            <a:ext cx="1012313" cy="461665"/>
          </a:xfrm>
          <a:prstGeom prst="rect">
            <a:avLst/>
          </a:prstGeom>
          <a:noFill/>
        </p:spPr>
        <p:txBody>
          <a:bodyPr wrap="square" rtlCol="0">
            <a:spAutoFit/>
          </a:bodyPr>
          <a:lstStyle/>
          <a:p>
            <a:pPr algn="ctr"/>
            <a:r>
              <a:rPr lang="en-US" altLang="zh-CN" sz="1200"/>
              <a:t>ConvLSTM </a:t>
            </a:r>
          </a:p>
          <a:p>
            <a:pPr algn="ctr"/>
            <a:r>
              <a:rPr lang="en-US" altLang="zh-CN" sz="1200"/>
              <a:t>Cell</a:t>
            </a:r>
            <a:endParaRPr lang="zh-CN" altLang="en-US" sz="1200"/>
          </a:p>
        </p:txBody>
      </p:sp>
      <p:sp>
        <p:nvSpPr>
          <p:cNvPr id="18" name="TextBox 17">
            <a:extLst>
              <a:ext uri="{FF2B5EF4-FFF2-40B4-BE49-F238E27FC236}">
                <a16:creationId xmlns:a16="http://schemas.microsoft.com/office/drawing/2014/main" id="{58445FF8-A123-46E6-85C2-D4BAE98872E8}"/>
              </a:ext>
            </a:extLst>
          </p:cNvPr>
          <p:cNvSpPr txBox="1"/>
          <p:nvPr/>
        </p:nvSpPr>
        <p:spPr>
          <a:xfrm>
            <a:off x="508260" y="6166778"/>
            <a:ext cx="1337000" cy="523220"/>
          </a:xfrm>
          <a:prstGeom prst="rect">
            <a:avLst/>
          </a:prstGeom>
          <a:noFill/>
        </p:spPr>
        <p:txBody>
          <a:bodyPr wrap="square" rtlCol="0">
            <a:spAutoFit/>
          </a:bodyPr>
          <a:lstStyle/>
          <a:p>
            <a:pPr algn="ctr"/>
            <a:r>
              <a:rPr lang="en-US" altLang="zh-CN" sz="1400"/>
              <a:t>Initial Channel data</a:t>
            </a:r>
            <a:endParaRPr lang="zh-CN" altLang="en-US" sz="1400"/>
          </a:p>
        </p:txBody>
      </p:sp>
      <p:sp>
        <p:nvSpPr>
          <p:cNvPr id="19" name="TextBox 18">
            <a:extLst>
              <a:ext uri="{FF2B5EF4-FFF2-40B4-BE49-F238E27FC236}">
                <a16:creationId xmlns:a16="http://schemas.microsoft.com/office/drawing/2014/main" id="{3ED00482-5C71-4834-8C15-D7F94F0E7FE2}"/>
              </a:ext>
            </a:extLst>
          </p:cNvPr>
          <p:cNvSpPr txBox="1"/>
          <p:nvPr/>
        </p:nvSpPr>
        <p:spPr>
          <a:xfrm>
            <a:off x="652896" y="3119698"/>
            <a:ext cx="1244480" cy="523220"/>
          </a:xfrm>
          <a:prstGeom prst="rect">
            <a:avLst/>
          </a:prstGeom>
          <a:noFill/>
        </p:spPr>
        <p:txBody>
          <a:bodyPr wrap="square" rtlCol="0">
            <a:spAutoFit/>
          </a:bodyPr>
          <a:lstStyle/>
          <a:p>
            <a:pPr algn="ctr"/>
            <a:r>
              <a:rPr lang="en-US" altLang="zh-CN" sz="1400"/>
              <a:t>Current Channel data</a:t>
            </a:r>
            <a:endParaRPr lang="zh-CN" altLang="en-US" sz="1400"/>
          </a:p>
        </p:txBody>
      </p:sp>
      <p:sp>
        <p:nvSpPr>
          <p:cNvPr id="20" name="TextBox 19">
            <a:extLst>
              <a:ext uri="{FF2B5EF4-FFF2-40B4-BE49-F238E27FC236}">
                <a16:creationId xmlns:a16="http://schemas.microsoft.com/office/drawing/2014/main" id="{B0045FC1-C38A-4DC5-85D5-5E9ECE61D00E}"/>
              </a:ext>
            </a:extLst>
          </p:cNvPr>
          <p:cNvSpPr txBox="1"/>
          <p:nvPr/>
        </p:nvSpPr>
        <p:spPr>
          <a:xfrm>
            <a:off x="3110059" y="5320843"/>
            <a:ext cx="1037463" cy="523220"/>
          </a:xfrm>
          <a:prstGeom prst="rect">
            <a:avLst/>
          </a:prstGeom>
          <a:noFill/>
        </p:spPr>
        <p:txBody>
          <a:bodyPr wrap="square" rtlCol="0">
            <a:spAutoFit/>
          </a:bodyPr>
          <a:lstStyle/>
          <a:p>
            <a:r>
              <a:rPr lang="en-US" altLang="zh-CN" sz="1400"/>
              <a:t>Position </a:t>
            </a:r>
          </a:p>
          <a:p>
            <a:r>
              <a:rPr lang="en-US" altLang="zh-CN" sz="1400"/>
              <a:t>vectors</a:t>
            </a:r>
            <a:endParaRPr lang="zh-CN" altLang="en-US" sz="1400"/>
          </a:p>
        </p:txBody>
      </p:sp>
      <p:sp>
        <p:nvSpPr>
          <p:cNvPr id="21" name="Oval 20">
            <a:extLst>
              <a:ext uri="{FF2B5EF4-FFF2-40B4-BE49-F238E27FC236}">
                <a16:creationId xmlns:a16="http://schemas.microsoft.com/office/drawing/2014/main" id="{FF7726B7-6CF4-4BA1-B9B0-36C696E33663}"/>
              </a:ext>
            </a:extLst>
          </p:cNvPr>
          <p:cNvSpPr/>
          <p:nvPr/>
        </p:nvSpPr>
        <p:spPr>
          <a:xfrm>
            <a:off x="4764865" y="3431528"/>
            <a:ext cx="352486" cy="3524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t>+</a:t>
            </a:r>
            <a:endParaRPr lang="zh-CN" altLang="en-US" sz="2400" b="1"/>
          </a:p>
        </p:txBody>
      </p:sp>
      <p:cxnSp>
        <p:nvCxnSpPr>
          <p:cNvPr id="22" name="Straight Arrow Connector 21">
            <a:extLst>
              <a:ext uri="{FF2B5EF4-FFF2-40B4-BE49-F238E27FC236}">
                <a16:creationId xmlns:a16="http://schemas.microsoft.com/office/drawing/2014/main" id="{BB7299E5-ED4A-4BB9-B040-721E77F7CB49}"/>
              </a:ext>
            </a:extLst>
          </p:cNvPr>
          <p:cNvCxnSpPr>
            <a:cxnSpLocks/>
            <a:endCxn id="21" idx="0"/>
          </p:cNvCxnSpPr>
          <p:nvPr/>
        </p:nvCxnSpPr>
        <p:spPr>
          <a:xfrm>
            <a:off x="4941108" y="2830556"/>
            <a:ext cx="0" cy="60097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684BA8C0-08D8-4C41-AE6D-1E78C6475F23}"/>
              </a:ext>
            </a:extLst>
          </p:cNvPr>
          <p:cNvCxnSpPr>
            <a:cxnSpLocks/>
          </p:cNvCxnSpPr>
          <p:nvPr/>
        </p:nvCxnSpPr>
        <p:spPr>
          <a:xfrm>
            <a:off x="5132925" y="3656970"/>
            <a:ext cx="224384" cy="56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116DDA7-7562-43CA-992C-247D0E4DCE8E}"/>
              </a:ext>
            </a:extLst>
          </p:cNvPr>
          <p:cNvSpPr/>
          <p:nvPr/>
        </p:nvSpPr>
        <p:spPr>
          <a:xfrm>
            <a:off x="5659401" y="2572392"/>
            <a:ext cx="94388" cy="23696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ectangle 24">
            <a:extLst>
              <a:ext uri="{FF2B5EF4-FFF2-40B4-BE49-F238E27FC236}">
                <a16:creationId xmlns:a16="http://schemas.microsoft.com/office/drawing/2014/main" id="{A7902EA9-0439-4401-B763-43581526F466}"/>
              </a:ext>
            </a:extLst>
          </p:cNvPr>
          <p:cNvSpPr/>
          <p:nvPr/>
        </p:nvSpPr>
        <p:spPr>
          <a:xfrm>
            <a:off x="6052617" y="2568566"/>
            <a:ext cx="99622" cy="2352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Straight Arrow Connector 25">
            <a:extLst>
              <a:ext uri="{FF2B5EF4-FFF2-40B4-BE49-F238E27FC236}">
                <a16:creationId xmlns:a16="http://schemas.microsoft.com/office/drawing/2014/main" id="{DF812C27-1031-4C70-AD02-29200BBD6A3C}"/>
              </a:ext>
            </a:extLst>
          </p:cNvPr>
          <p:cNvCxnSpPr>
            <a:cxnSpLocks/>
          </p:cNvCxnSpPr>
          <p:nvPr/>
        </p:nvCxnSpPr>
        <p:spPr>
          <a:xfrm>
            <a:off x="5753789" y="3683270"/>
            <a:ext cx="298127" cy="87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D1D1831-536A-424D-8157-EECF7D664DC1}"/>
              </a:ext>
            </a:extLst>
          </p:cNvPr>
          <p:cNvCxnSpPr>
            <a:cxnSpLocks/>
          </p:cNvCxnSpPr>
          <p:nvPr/>
        </p:nvCxnSpPr>
        <p:spPr>
          <a:xfrm>
            <a:off x="6166216" y="3706349"/>
            <a:ext cx="317743" cy="11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666DC69-CCC0-44F6-95C4-C0187133EEDC}"/>
              </a:ext>
            </a:extLst>
          </p:cNvPr>
          <p:cNvSpPr txBox="1"/>
          <p:nvPr/>
        </p:nvSpPr>
        <p:spPr>
          <a:xfrm>
            <a:off x="6279393" y="3111710"/>
            <a:ext cx="870751" cy="307777"/>
          </a:xfrm>
          <a:prstGeom prst="rect">
            <a:avLst/>
          </a:prstGeom>
          <a:noFill/>
        </p:spPr>
        <p:txBody>
          <a:bodyPr wrap="none" rtlCol="0">
            <a:spAutoFit/>
          </a:bodyPr>
          <a:lstStyle/>
          <a:p>
            <a:r>
              <a:rPr lang="en-US" altLang="zh-CN" sz="1400"/>
              <a:t>Reshape</a:t>
            </a:r>
            <a:endParaRPr lang="zh-CN" altLang="en-US" sz="1400"/>
          </a:p>
        </p:txBody>
      </p:sp>
      <p:sp>
        <p:nvSpPr>
          <p:cNvPr id="29" name="Rectangle 28">
            <a:extLst>
              <a:ext uri="{FF2B5EF4-FFF2-40B4-BE49-F238E27FC236}">
                <a16:creationId xmlns:a16="http://schemas.microsoft.com/office/drawing/2014/main" id="{4497A698-C070-485B-9B11-A4B9B4CB7C10}"/>
              </a:ext>
            </a:extLst>
          </p:cNvPr>
          <p:cNvSpPr/>
          <p:nvPr/>
        </p:nvSpPr>
        <p:spPr>
          <a:xfrm>
            <a:off x="6478856" y="3427338"/>
            <a:ext cx="497855" cy="519597"/>
          </a:xfrm>
          <a:prstGeom prst="rect">
            <a:avLst/>
          </a:prstGeom>
          <a:solidFill>
            <a:schemeClr val="bg1"/>
          </a:solidFill>
          <a:ln>
            <a:solidFill>
              <a:schemeClr val="tx1"/>
            </a:solidFill>
          </a:ln>
          <a:scene3d>
            <a:camera prst="isometricRightUp">
              <a:rot lat="1080000" lon="2064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Straight Arrow Connector 29">
            <a:extLst>
              <a:ext uri="{FF2B5EF4-FFF2-40B4-BE49-F238E27FC236}">
                <a16:creationId xmlns:a16="http://schemas.microsoft.com/office/drawing/2014/main" id="{0C45CF2D-9ECF-438E-894C-526690667434}"/>
              </a:ext>
            </a:extLst>
          </p:cNvPr>
          <p:cNvCxnSpPr>
            <a:cxnSpLocks/>
          </p:cNvCxnSpPr>
          <p:nvPr/>
        </p:nvCxnSpPr>
        <p:spPr>
          <a:xfrm flipV="1">
            <a:off x="3064523" y="2863113"/>
            <a:ext cx="376051" cy="28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6B750F09-5A1D-4239-8EB2-E24CD06FE5E1}"/>
              </a:ext>
            </a:extLst>
          </p:cNvPr>
          <p:cNvSpPr/>
          <p:nvPr/>
        </p:nvSpPr>
        <p:spPr>
          <a:xfrm>
            <a:off x="3545354" y="2177248"/>
            <a:ext cx="656293" cy="1007058"/>
          </a:xfrm>
          <a:prstGeom prst="rect">
            <a:avLst/>
          </a:prstGeom>
          <a:solidFill>
            <a:schemeClr val="accent1"/>
          </a:solidFill>
          <a:ln>
            <a:solidFill>
              <a:schemeClr val="accent1"/>
            </a:solidFill>
          </a:ln>
          <a:scene3d>
            <a:camera prst="isometricRightUp"/>
            <a:lightRig rig="threePt" dir="t"/>
          </a:scene3d>
          <a:sp3d extrusionH="254000" contourW="1270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Straight Connector 31">
            <a:extLst>
              <a:ext uri="{FF2B5EF4-FFF2-40B4-BE49-F238E27FC236}">
                <a16:creationId xmlns:a16="http://schemas.microsoft.com/office/drawing/2014/main" id="{E965984C-DAC5-4700-9180-2AD101EDB0C3}"/>
              </a:ext>
            </a:extLst>
          </p:cNvPr>
          <p:cNvCxnSpPr>
            <a:cxnSpLocks/>
          </p:cNvCxnSpPr>
          <p:nvPr/>
        </p:nvCxnSpPr>
        <p:spPr>
          <a:xfrm flipV="1">
            <a:off x="4760040" y="2851157"/>
            <a:ext cx="168228" cy="6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9077787-A909-42E1-B96F-D6BD1ADEE52D}"/>
              </a:ext>
            </a:extLst>
          </p:cNvPr>
          <p:cNvSpPr txBox="1"/>
          <p:nvPr/>
        </p:nvSpPr>
        <p:spPr>
          <a:xfrm>
            <a:off x="4716685" y="2596097"/>
            <a:ext cx="707245" cy="307777"/>
          </a:xfrm>
          <a:prstGeom prst="rect">
            <a:avLst/>
          </a:prstGeom>
          <a:noFill/>
        </p:spPr>
        <p:txBody>
          <a:bodyPr wrap="none" rtlCol="0">
            <a:spAutoFit/>
          </a:bodyPr>
          <a:lstStyle/>
          <a:p>
            <a:r>
              <a:rPr lang="en-US" altLang="zh-CN" sz="1400"/>
              <a:t>Flatten</a:t>
            </a:r>
            <a:endParaRPr lang="zh-CN" altLang="en-US" sz="1400"/>
          </a:p>
        </p:txBody>
      </p:sp>
      <p:sp>
        <p:nvSpPr>
          <p:cNvPr id="34" name="TextBox 33">
            <a:extLst>
              <a:ext uri="{FF2B5EF4-FFF2-40B4-BE49-F238E27FC236}">
                <a16:creationId xmlns:a16="http://schemas.microsoft.com/office/drawing/2014/main" id="{03871E9E-982C-418C-A409-D0158DD8E689}"/>
              </a:ext>
            </a:extLst>
          </p:cNvPr>
          <p:cNvSpPr txBox="1"/>
          <p:nvPr/>
        </p:nvSpPr>
        <p:spPr>
          <a:xfrm>
            <a:off x="5313692" y="1750246"/>
            <a:ext cx="923651" cy="523220"/>
          </a:xfrm>
          <a:prstGeom prst="rect">
            <a:avLst/>
          </a:prstGeom>
          <a:noFill/>
        </p:spPr>
        <p:txBody>
          <a:bodyPr wrap="none" rtlCol="0">
            <a:spAutoFit/>
          </a:bodyPr>
          <a:lstStyle/>
          <a:p>
            <a:pPr algn="ctr"/>
            <a:r>
              <a:rPr lang="en-US" altLang="zh-CN" sz="1400"/>
              <a:t>Dense</a:t>
            </a:r>
          </a:p>
          <a:p>
            <a:pPr algn="ctr"/>
            <a:r>
              <a:rPr lang="en-US" altLang="zh-CN" sz="1400"/>
              <a:t>Drop=0.3</a:t>
            </a:r>
            <a:endParaRPr lang="zh-CN" altLang="en-US" sz="1400"/>
          </a:p>
        </p:txBody>
      </p:sp>
      <p:sp>
        <p:nvSpPr>
          <p:cNvPr id="35" name="TextBox 34">
            <a:extLst>
              <a:ext uri="{FF2B5EF4-FFF2-40B4-BE49-F238E27FC236}">
                <a16:creationId xmlns:a16="http://schemas.microsoft.com/office/drawing/2014/main" id="{21B731E5-1107-4BC5-A739-AC9FD11087BD}"/>
              </a:ext>
            </a:extLst>
          </p:cNvPr>
          <p:cNvSpPr txBox="1"/>
          <p:nvPr/>
        </p:nvSpPr>
        <p:spPr>
          <a:xfrm>
            <a:off x="5768843" y="2306927"/>
            <a:ext cx="667170" cy="307777"/>
          </a:xfrm>
          <a:prstGeom prst="rect">
            <a:avLst/>
          </a:prstGeom>
          <a:noFill/>
        </p:spPr>
        <p:txBody>
          <a:bodyPr wrap="none" rtlCol="0">
            <a:spAutoFit/>
          </a:bodyPr>
          <a:lstStyle/>
          <a:p>
            <a:r>
              <a:rPr lang="en-US" altLang="zh-CN" sz="1400"/>
              <a:t>Dense</a:t>
            </a:r>
          </a:p>
        </p:txBody>
      </p:sp>
      <p:sp>
        <p:nvSpPr>
          <p:cNvPr id="36" name="TextBox 35">
            <a:extLst>
              <a:ext uri="{FF2B5EF4-FFF2-40B4-BE49-F238E27FC236}">
                <a16:creationId xmlns:a16="http://schemas.microsoft.com/office/drawing/2014/main" id="{08AE9101-F591-46FF-9CA3-A6DC972382B4}"/>
              </a:ext>
            </a:extLst>
          </p:cNvPr>
          <p:cNvSpPr txBox="1"/>
          <p:nvPr/>
        </p:nvSpPr>
        <p:spPr>
          <a:xfrm>
            <a:off x="3911876" y="5967337"/>
            <a:ext cx="675102" cy="307777"/>
          </a:xfrm>
          <a:prstGeom prst="rect">
            <a:avLst/>
          </a:prstGeom>
          <a:noFill/>
        </p:spPr>
        <p:txBody>
          <a:bodyPr wrap="square" rtlCol="0">
            <a:spAutoFit/>
          </a:bodyPr>
          <a:lstStyle/>
          <a:p>
            <a:r>
              <a:rPr lang="en-US" altLang="zh-CN" sz="1400"/>
              <a:t>(128,3)</a:t>
            </a:r>
            <a:endParaRPr lang="zh-CN" altLang="en-US" sz="1400"/>
          </a:p>
        </p:txBody>
      </p:sp>
      <p:sp>
        <p:nvSpPr>
          <p:cNvPr id="37" name="TextBox 36">
            <a:extLst>
              <a:ext uri="{FF2B5EF4-FFF2-40B4-BE49-F238E27FC236}">
                <a16:creationId xmlns:a16="http://schemas.microsoft.com/office/drawing/2014/main" id="{F1DEF5DD-3E62-4310-8832-27AEEBF134F9}"/>
              </a:ext>
            </a:extLst>
          </p:cNvPr>
          <p:cNvSpPr txBox="1"/>
          <p:nvPr/>
        </p:nvSpPr>
        <p:spPr>
          <a:xfrm>
            <a:off x="3129516" y="3193666"/>
            <a:ext cx="1063683" cy="307777"/>
          </a:xfrm>
          <a:prstGeom prst="rect">
            <a:avLst/>
          </a:prstGeom>
          <a:noFill/>
        </p:spPr>
        <p:txBody>
          <a:bodyPr wrap="square" rtlCol="0">
            <a:spAutoFit/>
          </a:bodyPr>
          <a:lstStyle/>
          <a:p>
            <a:r>
              <a:rPr lang="en-US" altLang="zh-CN" sz="1400"/>
              <a:t>(128,16,32)</a:t>
            </a:r>
            <a:endParaRPr lang="zh-CN" altLang="en-US" sz="1400"/>
          </a:p>
        </p:txBody>
      </p:sp>
      <p:cxnSp>
        <p:nvCxnSpPr>
          <p:cNvPr id="38" name="Straight Arrow Connector 37">
            <a:extLst>
              <a:ext uri="{FF2B5EF4-FFF2-40B4-BE49-F238E27FC236}">
                <a16:creationId xmlns:a16="http://schemas.microsoft.com/office/drawing/2014/main" id="{09AC8A3B-DA6B-45BA-B3F7-057ECCC48D63}"/>
              </a:ext>
            </a:extLst>
          </p:cNvPr>
          <p:cNvCxnSpPr>
            <a:cxnSpLocks/>
          </p:cNvCxnSpPr>
          <p:nvPr/>
        </p:nvCxnSpPr>
        <p:spPr>
          <a:xfrm>
            <a:off x="4101789" y="2852113"/>
            <a:ext cx="32874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45A370D9-15A0-4049-A5EE-DB0E836D81DB}"/>
              </a:ext>
            </a:extLst>
          </p:cNvPr>
          <p:cNvSpPr/>
          <p:nvPr/>
        </p:nvSpPr>
        <p:spPr>
          <a:xfrm>
            <a:off x="4439869" y="2031438"/>
            <a:ext cx="378450" cy="1193175"/>
          </a:xfrm>
          <a:prstGeom prst="rect">
            <a:avLst/>
          </a:prstGeom>
          <a:solidFill>
            <a:schemeClr val="accent1"/>
          </a:solidFill>
          <a:ln>
            <a:solidFill>
              <a:schemeClr val="accent1"/>
            </a:solidFill>
          </a:ln>
          <a:scene3d>
            <a:camera prst="isometricRightUp"/>
            <a:lightRig rig="threePt" dir="t"/>
          </a:scene3d>
          <a:sp3d extrusionH="63500" contourW="1270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a:extLst>
              <a:ext uri="{FF2B5EF4-FFF2-40B4-BE49-F238E27FC236}">
                <a16:creationId xmlns:a16="http://schemas.microsoft.com/office/drawing/2014/main" id="{D19C3FAF-B7CD-426F-A44F-52C6654CF81D}"/>
              </a:ext>
            </a:extLst>
          </p:cNvPr>
          <p:cNvSpPr txBox="1"/>
          <p:nvPr/>
        </p:nvSpPr>
        <p:spPr>
          <a:xfrm>
            <a:off x="4120198" y="3190787"/>
            <a:ext cx="843501" cy="307777"/>
          </a:xfrm>
          <a:prstGeom prst="rect">
            <a:avLst/>
          </a:prstGeom>
          <a:noFill/>
        </p:spPr>
        <p:txBody>
          <a:bodyPr wrap="none" rtlCol="0">
            <a:spAutoFit/>
          </a:bodyPr>
          <a:lstStyle/>
          <a:p>
            <a:r>
              <a:rPr lang="en-US" altLang="zh-CN" sz="1400"/>
              <a:t>(64,16,4)</a:t>
            </a:r>
            <a:endParaRPr lang="zh-CN" altLang="en-US" sz="1400"/>
          </a:p>
        </p:txBody>
      </p:sp>
      <p:sp>
        <p:nvSpPr>
          <p:cNvPr id="41" name="Rectangle 40">
            <a:extLst>
              <a:ext uri="{FF2B5EF4-FFF2-40B4-BE49-F238E27FC236}">
                <a16:creationId xmlns:a16="http://schemas.microsoft.com/office/drawing/2014/main" id="{0994E565-D113-4412-9B5B-283DB69E9C42}"/>
              </a:ext>
            </a:extLst>
          </p:cNvPr>
          <p:cNvSpPr/>
          <p:nvPr/>
        </p:nvSpPr>
        <p:spPr>
          <a:xfrm>
            <a:off x="3864041" y="5168491"/>
            <a:ext cx="732106" cy="7304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a:extLst>
              <a:ext uri="{FF2B5EF4-FFF2-40B4-BE49-F238E27FC236}">
                <a16:creationId xmlns:a16="http://schemas.microsoft.com/office/drawing/2014/main" id="{D491F6E2-BB02-4BC6-A8F3-3DEFA7769B7B}"/>
              </a:ext>
            </a:extLst>
          </p:cNvPr>
          <p:cNvSpPr txBox="1"/>
          <p:nvPr/>
        </p:nvSpPr>
        <p:spPr>
          <a:xfrm>
            <a:off x="6317970" y="3975337"/>
            <a:ext cx="708848" cy="307777"/>
          </a:xfrm>
          <a:prstGeom prst="rect">
            <a:avLst/>
          </a:prstGeom>
          <a:noFill/>
        </p:spPr>
        <p:txBody>
          <a:bodyPr wrap="none" rtlCol="0">
            <a:spAutoFit/>
          </a:bodyPr>
          <a:lstStyle/>
          <a:p>
            <a:r>
              <a:rPr lang="en-US" altLang="zh-CN" sz="1400"/>
              <a:t>(40,40)</a:t>
            </a:r>
            <a:endParaRPr lang="zh-CN" altLang="en-US" sz="1400"/>
          </a:p>
        </p:txBody>
      </p:sp>
      <p:sp>
        <p:nvSpPr>
          <p:cNvPr id="43" name="TextBox 42">
            <a:extLst>
              <a:ext uri="{FF2B5EF4-FFF2-40B4-BE49-F238E27FC236}">
                <a16:creationId xmlns:a16="http://schemas.microsoft.com/office/drawing/2014/main" id="{2C967DBF-D038-4709-B3A3-C0FAB4346DB8}"/>
              </a:ext>
            </a:extLst>
          </p:cNvPr>
          <p:cNvSpPr txBox="1"/>
          <p:nvPr/>
        </p:nvSpPr>
        <p:spPr>
          <a:xfrm>
            <a:off x="5393784" y="4949900"/>
            <a:ext cx="582211" cy="307777"/>
          </a:xfrm>
          <a:prstGeom prst="rect">
            <a:avLst/>
          </a:prstGeom>
          <a:noFill/>
        </p:spPr>
        <p:txBody>
          <a:bodyPr wrap="none" rtlCol="0">
            <a:spAutoFit/>
          </a:bodyPr>
          <a:lstStyle/>
          <a:p>
            <a:r>
              <a:rPr lang="en-US" altLang="zh-CN" sz="1400"/>
              <a:t>1600</a:t>
            </a:r>
            <a:endParaRPr lang="zh-CN" altLang="en-US" sz="1400"/>
          </a:p>
        </p:txBody>
      </p:sp>
      <p:sp>
        <p:nvSpPr>
          <p:cNvPr id="44" name="TextBox 43">
            <a:extLst>
              <a:ext uri="{FF2B5EF4-FFF2-40B4-BE49-F238E27FC236}">
                <a16:creationId xmlns:a16="http://schemas.microsoft.com/office/drawing/2014/main" id="{753B3EB5-13CF-40AA-A4C3-02BB2EEB99DF}"/>
              </a:ext>
            </a:extLst>
          </p:cNvPr>
          <p:cNvSpPr txBox="1"/>
          <p:nvPr/>
        </p:nvSpPr>
        <p:spPr>
          <a:xfrm>
            <a:off x="5852222" y="4954435"/>
            <a:ext cx="582211" cy="307777"/>
          </a:xfrm>
          <a:prstGeom prst="rect">
            <a:avLst/>
          </a:prstGeom>
          <a:noFill/>
        </p:spPr>
        <p:txBody>
          <a:bodyPr wrap="none" rtlCol="0">
            <a:spAutoFit/>
          </a:bodyPr>
          <a:lstStyle/>
          <a:p>
            <a:r>
              <a:rPr lang="en-US" altLang="zh-CN" sz="1400"/>
              <a:t>1600</a:t>
            </a:r>
            <a:endParaRPr lang="zh-CN" altLang="en-US" sz="1400"/>
          </a:p>
        </p:txBody>
      </p:sp>
      <p:sp>
        <p:nvSpPr>
          <p:cNvPr id="45" name="Rectangle 44">
            <a:extLst>
              <a:ext uri="{FF2B5EF4-FFF2-40B4-BE49-F238E27FC236}">
                <a16:creationId xmlns:a16="http://schemas.microsoft.com/office/drawing/2014/main" id="{C8F438AA-4BD2-44EB-9260-B8BEDD7620CD}"/>
              </a:ext>
            </a:extLst>
          </p:cNvPr>
          <p:cNvSpPr/>
          <p:nvPr/>
        </p:nvSpPr>
        <p:spPr>
          <a:xfrm>
            <a:off x="7366717" y="3447939"/>
            <a:ext cx="484064" cy="484064"/>
          </a:xfrm>
          <a:prstGeom prst="rect">
            <a:avLst/>
          </a:prstGeom>
          <a:solidFill>
            <a:schemeClr val="accent1"/>
          </a:solidFill>
          <a:ln>
            <a:solidFill>
              <a:schemeClr val="accent1"/>
            </a:solidFill>
          </a:ln>
          <a:scene3d>
            <a:camera prst="isometricOffAxis1Right"/>
            <a:lightRig rig="threePt" dir="t"/>
          </a:scene3d>
          <a:sp3d extrusionH="254000" contourW="1270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Straight Arrow Connector 45">
            <a:extLst>
              <a:ext uri="{FF2B5EF4-FFF2-40B4-BE49-F238E27FC236}">
                <a16:creationId xmlns:a16="http://schemas.microsoft.com/office/drawing/2014/main" id="{9EE4196E-C570-4CCC-8169-30033271C1F7}"/>
              </a:ext>
            </a:extLst>
          </p:cNvPr>
          <p:cNvCxnSpPr>
            <a:cxnSpLocks/>
          </p:cNvCxnSpPr>
          <p:nvPr/>
        </p:nvCxnSpPr>
        <p:spPr>
          <a:xfrm>
            <a:off x="6976006" y="3678506"/>
            <a:ext cx="295275" cy="95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C0ECDBF-34E9-46D0-A4D6-000209D49478}"/>
              </a:ext>
            </a:extLst>
          </p:cNvPr>
          <p:cNvSpPr txBox="1"/>
          <p:nvPr/>
        </p:nvSpPr>
        <p:spPr>
          <a:xfrm>
            <a:off x="7019269" y="4001080"/>
            <a:ext cx="938077" cy="307777"/>
          </a:xfrm>
          <a:prstGeom prst="rect">
            <a:avLst/>
          </a:prstGeom>
          <a:noFill/>
        </p:spPr>
        <p:txBody>
          <a:bodyPr wrap="none" rtlCol="0">
            <a:spAutoFit/>
          </a:bodyPr>
          <a:lstStyle/>
          <a:p>
            <a:r>
              <a:rPr lang="en-US" altLang="zh-CN" sz="1400"/>
              <a:t>(40,40,32)</a:t>
            </a:r>
            <a:endParaRPr lang="zh-CN" altLang="en-US" sz="1400"/>
          </a:p>
        </p:txBody>
      </p:sp>
      <p:sp>
        <p:nvSpPr>
          <p:cNvPr id="48" name="Rectangle 47">
            <a:extLst>
              <a:ext uri="{FF2B5EF4-FFF2-40B4-BE49-F238E27FC236}">
                <a16:creationId xmlns:a16="http://schemas.microsoft.com/office/drawing/2014/main" id="{A6472648-3E59-4B04-9FEE-32A72A4A5CFC}"/>
              </a:ext>
            </a:extLst>
          </p:cNvPr>
          <p:cNvSpPr/>
          <p:nvPr/>
        </p:nvSpPr>
        <p:spPr>
          <a:xfrm>
            <a:off x="8467682" y="3641480"/>
            <a:ext cx="264094" cy="264094"/>
          </a:xfrm>
          <a:prstGeom prst="rect">
            <a:avLst/>
          </a:prstGeom>
          <a:solidFill>
            <a:schemeClr val="accent1"/>
          </a:solidFill>
          <a:ln>
            <a:solidFill>
              <a:schemeClr val="accent1"/>
            </a:solidFill>
          </a:ln>
          <a:scene3d>
            <a:camera prst="isometricRightUp"/>
            <a:lightRig rig="threePt" dir="t"/>
          </a:scene3d>
          <a:sp3d extrusionH="508000" contourW="1270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Straight Arrow Connector 48">
            <a:extLst>
              <a:ext uri="{FF2B5EF4-FFF2-40B4-BE49-F238E27FC236}">
                <a16:creationId xmlns:a16="http://schemas.microsoft.com/office/drawing/2014/main" id="{80D69704-48FF-43FC-BE7B-C05DF74D9BF8}"/>
              </a:ext>
            </a:extLst>
          </p:cNvPr>
          <p:cNvCxnSpPr>
            <a:cxnSpLocks/>
          </p:cNvCxnSpPr>
          <p:nvPr/>
        </p:nvCxnSpPr>
        <p:spPr>
          <a:xfrm flipV="1">
            <a:off x="7837854" y="3686736"/>
            <a:ext cx="291815" cy="53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A98100EA-7F4D-4B87-8FDD-F03069415D99}"/>
              </a:ext>
            </a:extLst>
          </p:cNvPr>
          <p:cNvSpPr txBox="1"/>
          <p:nvPr/>
        </p:nvSpPr>
        <p:spPr>
          <a:xfrm>
            <a:off x="7953572" y="4001080"/>
            <a:ext cx="938077" cy="307777"/>
          </a:xfrm>
          <a:prstGeom prst="rect">
            <a:avLst/>
          </a:prstGeom>
          <a:noFill/>
        </p:spPr>
        <p:txBody>
          <a:bodyPr wrap="none" rtlCol="0">
            <a:spAutoFit/>
          </a:bodyPr>
          <a:lstStyle/>
          <a:p>
            <a:r>
              <a:rPr lang="en-US" altLang="zh-CN" sz="1400"/>
              <a:t>(20,20,64)</a:t>
            </a:r>
            <a:endParaRPr lang="zh-CN" altLang="en-US" sz="1400"/>
          </a:p>
        </p:txBody>
      </p:sp>
      <p:sp>
        <p:nvSpPr>
          <p:cNvPr id="51" name="Rectangle 50">
            <a:extLst>
              <a:ext uri="{FF2B5EF4-FFF2-40B4-BE49-F238E27FC236}">
                <a16:creationId xmlns:a16="http://schemas.microsoft.com/office/drawing/2014/main" id="{87BA63FF-A01A-4871-8ADA-43A121CB1C44}"/>
              </a:ext>
            </a:extLst>
          </p:cNvPr>
          <p:cNvSpPr/>
          <p:nvPr/>
        </p:nvSpPr>
        <p:spPr>
          <a:xfrm>
            <a:off x="9316983" y="3503333"/>
            <a:ext cx="470060" cy="470060"/>
          </a:xfrm>
          <a:prstGeom prst="rect">
            <a:avLst/>
          </a:prstGeom>
          <a:solidFill>
            <a:schemeClr val="accent1"/>
          </a:solidFill>
          <a:ln>
            <a:solidFill>
              <a:schemeClr val="accent1"/>
            </a:solidFill>
          </a:ln>
          <a:scene3d>
            <a:camera prst="isometricRightUp"/>
            <a:lightRig rig="threePt" dir="t"/>
          </a:scene3d>
          <a:sp3d extrusionH="508000" contourW="1270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51">
            <a:extLst>
              <a:ext uri="{FF2B5EF4-FFF2-40B4-BE49-F238E27FC236}">
                <a16:creationId xmlns:a16="http://schemas.microsoft.com/office/drawing/2014/main" id="{04930A49-4B5B-488B-BB24-34B8A18C771C}"/>
              </a:ext>
            </a:extLst>
          </p:cNvPr>
          <p:cNvSpPr txBox="1"/>
          <p:nvPr/>
        </p:nvSpPr>
        <p:spPr>
          <a:xfrm>
            <a:off x="8870401" y="4001080"/>
            <a:ext cx="938077" cy="307777"/>
          </a:xfrm>
          <a:prstGeom prst="rect">
            <a:avLst/>
          </a:prstGeom>
          <a:noFill/>
        </p:spPr>
        <p:txBody>
          <a:bodyPr wrap="none" rtlCol="0">
            <a:spAutoFit/>
          </a:bodyPr>
          <a:lstStyle/>
          <a:p>
            <a:r>
              <a:rPr lang="en-US" altLang="zh-CN" sz="1400"/>
              <a:t>(40,40,64)</a:t>
            </a:r>
            <a:endParaRPr lang="zh-CN" altLang="en-US" sz="1400"/>
          </a:p>
        </p:txBody>
      </p:sp>
      <p:sp>
        <p:nvSpPr>
          <p:cNvPr id="53" name="Rectangle 52">
            <a:extLst>
              <a:ext uri="{FF2B5EF4-FFF2-40B4-BE49-F238E27FC236}">
                <a16:creationId xmlns:a16="http://schemas.microsoft.com/office/drawing/2014/main" id="{9C23DAA3-CB33-4342-9417-FC7835185676}"/>
              </a:ext>
            </a:extLst>
          </p:cNvPr>
          <p:cNvSpPr/>
          <p:nvPr/>
        </p:nvSpPr>
        <p:spPr>
          <a:xfrm>
            <a:off x="813059" y="2245098"/>
            <a:ext cx="568751" cy="345801"/>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Rectangle 53">
            <a:extLst>
              <a:ext uri="{FF2B5EF4-FFF2-40B4-BE49-F238E27FC236}">
                <a16:creationId xmlns:a16="http://schemas.microsoft.com/office/drawing/2014/main" id="{38B1D271-5094-4D95-9753-08551F4452E5}"/>
              </a:ext>
            </a:extLst>
          </p:cNvPr>
          <p:cNvSpPr/>
          <p:nvPr/>
        </p:nvSpPr>
        <p:spPr>
          <a:xfrm>
            <a:off x="965459" y="2397498"/>
            <a:ext cx="568751" cy="345801"/>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Rectangle 54">
            <a:extLst>
              <a:ext uri="{FF2B5EF4-FFF2-40B4-BE49-F238E27FC236}">
                <a16:creationId xmlns:a16="http://schemas.microsoft.com/office/drawing/2014/main" id="{4D558489-F1B0-44DC-86BD-969C31F1ED7B}"/>
              </a:ext>
            </a:extLst>
          </p:cNvPr>
          <p:cNvSpPr/>
          <p:nvPr/>
        </p:nvSpPr>
        <p:spPr>
          <a:xfrm>
            <a:off x="1117859" y="2549898"/>
            <a:ext cx="568751" cy="345801"/>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Rectangle 55">
            <a:extLst>
              <a:ext uri="{FF2B5EF4-FFF2-40B4-BE49-F238E27FC236}">
                <a16:creationId xmlns:a16="http://schemas.microsoft.com/office/drawing/2014/main" id="{9EEEBB80-CE1B-4C36-ABFF-A9A77145763D}"/>
              </a:ext>
            </a:extLst>
          </p:cNvPr>
          <p:cNvSpPr/>
          <p:nvPr/>
        </p:nvSpPr>
        <p:spPr>
          <a:xfrm>
            <a:off x="1238784" y="4378892"/>
            <a:ext cx="568751" cy="345801"/>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Rectangle 56">
            <a:extLst>
              <a:ext uri="{FF2B5EF4-FFF2-40B4-BE49-F238E27FC236}">
                <a16:creationId xmlns:a16="http://schemas.microsoft.com/office/drawing/2014/main" id="{D3D8F803-5BC4-4154-AA56-83DD68513B65}"/>
              </a:ext>
            </a:extLst>
          </p:cNvPr>
          <p:cNvSpPr/>
          <p:nvPr/>
        </p:nvSpPr>
        <p:spPr>
          <a:xfrm>
            <a:off x="1270259" y="2702298"/>
            <a:ext cx="568751" cy="345801"/>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Rectangle 57">
            <a:extLst>
              <a:ext uri="{FF2B5EF4-FFF2-40B4-BE49-F238E27FC236}">
                <a16:creationId xmlns:a16="http://schemas.microsoft.com/office/drawing/2014/main" id="{60F6BD6A-7192-41C9-885E-9BC25CE91BEA}"/>
              </a:ext>
            </a:extLst>
          </p:cNvPr>
          <p:cNvSpPr/>
          <p:nvPr/>
        </p:nvSpPr>
        <p:spPr>
          <a:xfrm>
            <a:off x="1097435" y="4533926"/>
            <a:ext cx="568751" cy="345801"/>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Rectangle 58">
            <a:extLst>
              <a:ext uri="{FF2B5EF4-FFF2-40B4-BE49-F238E27FC236}">
                <a16:creationId xmlns:a16="http://schemas.microsoft.com/office/drawing/2014/main" id="{89CBC094-E6B5-4616-BA86-003936E2C730}"/>
              </a:ext>
            </a:extLst>
          </p:cNvPr>
          <p:cNvSpPr/>
          <p:nvPr/>
        </p:nvSpPr>
        <p:spPr>
          <a:xfrm>
            <a:off x="951389" y="4730622"/>
            <a:ext cx="568751" cy="345801"/>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Rectangle 59">
            <a:extLst>
              <a:ext uri="{FF2B5EF4-FFF2-40B4-BE49-F238E27FC236}">
                <a16:creationId xmlns:a16="http://schemas.microsoft.com/office/drawing/2014/main" id="{EBDCC96A-028B-49B9-A1B6-6330EFB94830}"/>
              </a:ext>
            </a:extLst>
          </p:cNvPr>
          <p:cNvSpPr/>
          <p:nvPr/>
        </p:nvSpPr>
        <p:spPr>
          <a:xfrm>
            <a:off x="813059" y="4890246"/>
            <a:ext cx="568751" cy="345801"/>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Rectangle 60">
            <a:extLst>
              <a:ext uri="{FF2B5EF4-FFF2-40B4-BE49-F238E27FC236}">
                <a16:creationId xmlns:a16="http://schemas.microsoft.com/office/drawing/2014/main" id="{DD7FB454-E13B-4164-BDCE-92A2053DB725}"/>
              </a:ext>
            </a:extLst>
          </p:cNvPr>
          <p:cNvSpPr/>
          <p:nvPr/>
        </p:nvSpPr>
        <p:spPr>
          <a:xfrm>
            <a:off x="667013" y="5038846"/>
            <a:ext cx="568751" cy="345801"/>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Straight Arrow Connector 61">
            <a:extLst>
              <a:ext uri="{FF2B5EF4-FFF2-40B4-BE49-F238E27FC236}">
                <a16:creationId xmlns:a16="http://schemas.microsoft.com/office/drawing/2014/main" id="{E56CC0CE-186E-436A-B480-1408C49B3A62}"/>
              </a:ext>
            </a:extLst>
          </p:cNvPr>
          <p:cNvCxnSpPr>
            <a:cxnSpLocks/>
            <a:endCxn id="21" idx="4"/>
          </p:cNvCxnSpPr>
          <p:nvPr/>
        </p:nvCxnSpPr>
        <p:spPr>
          <a:xfrm flipV="1">
            <a:off x="4941108" y="3784014"/>
            <a:ext cx="0" cy="18635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41E208D9-F164-4FAA-8AA6-E5A07E84D70F}"/>
              </a:ext>
            </a:extLst>
          </p:cNvPr>
          <p:cNvCxnSpPr>
            <a:cxnSpLocks/>
          </p:cNvCxnSpPr>
          <p:nvPr/>
        </p:nvCxnSpPr>
        <p:spPr>
          <a:xfrm>
            <a:off x="8709391" y="3692061"/>
            <a:ext cx="304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E81B9B8-097A-4698-8D7C-3EFBC9E91781}"/>
              </a:ext>
            </a:extLst>
          </p:cNvPr>
          <p:cNvCxnSpPr>
            <a:cxnSpLocks/>
          </p:cNvCxnSpPr>
          <p:nvPr/>
        </p:nvCxnSpPr>
        <p:spPr>
          <a:xfrm flipV="1">
            <a:off x="9729893" y="3696824"/>
            <a:ext cx="303473" cy="5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3895B74-89D2-45FF-9CEF-5F744FA0A852}"/>
              </a:ext>
            </a:extLst>
          </p:cNvPr>
          <p:cNvSpPr/>
          <p:nvPr/>
        </p:nvSpPr>
        <p:spPr>
          <a:xfrm>
            <a:off x="10166022" y="3465237"/>
            <a:ext cx="484064" cy="484064"/>
          </a:xfrm>
          <a:prstGeom prst="rect">
            <a:avLst/>
          </a:prstGeom>
          <a:solidFill>
            <a:schemeClr val="accent1"/>
          </a:solidFill>
          <a:ln>
            <a:solidFill>
              <a:schemeClr val="accent1"/>
            </a:solidFill>
          </a:ln>
          <a:scene3d>
            <a:camera prst="isometricRightUp"/>
            <a:lightRig rig="threePt" dir="t"/>
          </a:scene3d>
          <a:sp3d extrusionH="254000" contourW="1270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a:extLst>
              <a:ext uri="{FF2B5EF4-FFF2-40B4-BE49-F238E27FC236}">
                <a16:creationId xmlns:a16="http://schemas.microsoft.com/office/drawing/2014/main" id="{C8718399-F91C-419D-9547-0951BFBDAC75}"/>
              </a:ext>
            </a:extLst>
          </p:cNvPr>
          <p:cNvSpPr txBox="1"/>
          <p:nvPr/>
        </p:nvSpPr>
        <p:spPr>
          <a:xfrm>
            <a:off x="9835040" y="4011571"/>
            <a:ext cx="938077" cy="307777"/>
          </a:xfrm>
          <a:prstGeom prst="rect">
            <a:avLst/>
          </a:prstGeom>
          <a:noFill/>
        </p:spPr>
        <p:txBody>
          <a:bodyPr wrap="none" rtlCol="0">
            <a:spAutoFit/>
          </a:bodyPr>
          <a:lstStyle/>
          <a:p>
            <a:r>
              <a:rPr lang="en-US" altLang="zh-CN" sz="1400"/>
              <a:t>(40,40,32)</a:t>
            </a:r>
            <a:endParaRPr lang="zh-CN" altLang="en-US" sz="1400"/>
          </a:p>
        </p:txBody>
      </p:sp>
      <p:cxnSp>
        <p:nvCxnSpPr>
          <p:cNvPr id="67" name="Straight Arrow Connector 66">
            <a:extLst>
              <a:ext uri="{FF2B5EF4-FFF2-40B4-BE49-F238E27FC236}">
                <a16:creationId xmlns:a16="http://schemas.microsoft.com/office/drawing/2014/main" id="{D7F00A8D-C3D0-4DC2-8354-B4EAEB351A9A}"/>
              </a:ext>
            </a:extLst>
          </p:cNvPr>
          <p:cNvCxnSpPr>
            <a:cxnSpLocks/>
          </p:cNvCxnSpPr>
          <p:nvPr/>
        </p:nvCxnSpPr>
        <p:spPr>
          <a:xfrm flipV="1">
            <a:off x="10573767" y="3692061"/>
            <a:ext cx="245412" cy="34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FC90B4B4-C4D4-40D8-A4A5-EF98A4EA0A9B}"/>
              </a:ext>
            </a:extLst>
          </p:cNvPr>
          <p:cNvSpPr/>
          <p:nvPr/>
        </p:nvSpPr>
        <p:spPr>
          <a:xfrm>
            <a:off x="10821113" y="2295293"/>
            <a:ext cx="72570" cy="31990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68">
            <a:extLst>
              <a:ext uri="{FF2B5EF4-FFF2-40B4-BE49-F238E27FC236}">
                <a16:creationId xmlns:a16="http://schemas.microsoft.com/office/drawing/2014/main" id="{9838866F-A6C5-483C-B814-BCBB1610A37D}"/>
              </a:ext>
            </a:extLst>
          </p:cNvPr>
          <p:cNvSpPr txBox="1"/>
          <p:nvPr/>
        </p:nvSpPr>
        <p:spPr>
          <a:xfrm>
            <a:off x="10543371" y="5490040"/>
            <a:ext cx="681597" cy="307777"/>
          </a:xfrm>
          <a:prstGeom prst="rect">
            <a:avLst/>
          </a:prstGeom>
          <a:noFill/>
        </p:spPr>
        <p:txBody>
          <a:bodyPr wrap="none" rtlCol="0">
            <a:spAutoFit/>
          </a:bodyPr>
          <a:lstStyle/>
          <a:p>
            <a:r>
              <a:rPr lang="en-US" altLang="zh-CN" sz="1400"/>
              <a:t>51200</a:t>
            </a:r>
            <a:endParaRPr lang="zh-CN" altLang="en-US" sz="1400"/>
          </a:p>
        </p:txBody>
      </p:sp>
      <p:cxnSp>
        <p:nvCxnSpPr>
          <p:cNvPr id="70" name="Straight Arrow Connector 69">
            <a:extLst>
              <a:ext uri="{FF2B5EF4-FFF2-40B4-BE49-F238E27FC236}">
                <a16:creationId xmlns:a16="http://schemas.microsoft.com/office/drawing/2014/main" id="{23410F12-3F35-4BC5-9AB7-A4FF76BE25FB}"/>
              </a:ext>
            </a:extLst>
          </p:cNvPr>
          <p:cNvCxnSpPr>
            <a:cxnSpLocks/>
          </p:cNvCxnSpPr>
          <p:nvPr/>
        </p:nvCxnSpPr>
        <p:spPr>
          <a:xfrm flipV="1">
            <a:off x="10902462" y="3701586"/>
            <a:ext cx="245329" cy="17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1344EFEC-2771-4CBA-8B96-EB10D635D2C1}"/>
              </a:ext>
            </a:extLst>
          </p:cNvPr>
          <p:cNvSpPr/>
          <p:nvPr/>
        </p:nvSpPr>
        <p:spPr>
          <a:xfrm>
            <a:off x="11152833" y="3143029"/>
            <a:ext cx="72570" cy="12609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Box 71">
            <a:extLst>
              <a:ext uri="{FF2B5EF4-FFF2-40B4-BE49-F238E27FC236}">
                <a16:creationId xmlns:a16="http://schemas.microsoft.com/office/drawing/2014/main" id="{8E19D2D0-29B2-4C8A-867C-4E3C99CF6D9F}"/>
              </a:ext>
            </a:extLst>
          </p:cNvPr>
          <p:cNvSpPr txBox="1"/>
          <p:nvPr/>
        </p:nvSpPr>
        <p:spPr>
          <a:xfrm>
            <a:off x="10968974" y="4396805"/>
            <a:ext cx="482824" cy="307777"/>
          </a:xfrm>
          <a:prstGeom prst="rect">
            <a:avLst/>
          </a:prstGeom>
          <a:noFill/>
        </p:spPr>
        <p:txBody>
          <a:bodyPr wrap="none" rtlCol="0">
            <a:spAutoFit/>
          </a:bodyPr>
          <a:lstStyle/>
          <a:p>
            <a:r>
              <a:rPr lang="en-US" altLang="zh-CN" sz="1400"/>
              <a:t>400</a:t>
            </a:r>
            <a:endParaRPr lang="zh-CN" altLang="en-US" sz="1400"/>
          </a:p>
        </p:txBody>
      </p:sp>
      <p:sp>
        <p:nvSpPr>
          <p:cNvPr id="73" name="TextBox 72">
            <a:extLst>
              <a:ext uri="{FF2B5EF4-FFF2-40B4-BE49-F238E27FC236}">
                <a16:creationId xmlns:a16="http://schemas.microsoft.com/office/drawing/2014/main" id="{8F1B0BC2-8FB2-4588-92F2-865CC6397790}"/>
              </a:ext>
            </a:extLst>
          </p:cNvPr>
          <p:cNvSpPr txBox="1"/>
          <p:nvPr/>
        </p:nvSpPr>
        <p:spPr>
          <a:xfrm>
            <a:off x="10848838" y="2808067"/>
            <a:ext cx="686406" cy="307777"/>
          </a:xfrm>
          <a:prstGeom prst="rect">
            <a:avLst/>
          </a:prstGeom>
          <a:noFill/>
        </p:spPr>
        <p:txBody>
          <a:bodyPr wrap="none" rtlCol="0">
            <a:spAutoFit/>
          </a:bodyPr>
          <a:lstStyle/>
          <a:p>
            <a:r>
              <a:rPr lang="en-US" altLang="zh-CN" sz="1400"/>
              <a:t>Dense</a:t>
            </a:r>
          </a:p>
        </p:txBody>
      </p:sp>
      <p:sp>
        <p:nvSpPr>
          <p:cNvPr id="74" name="TextBox 73">
            <a:extLst>
              <a:ext uri="{FF2B5EF4-FFF2-40B4-BE49-F238E27FC236}">
                <a16:creationId xmlns:a16="http://schemas.microsoft.com/office/drawing/2014/main" id="{4469B3F0-E79E-4A8C-BB67-A0CA0FCF997B}"/>
              </a:ext>
            </a:extLst>
          </p:cNvPr>
          <p:cNvSpPr txBox="1"/>
          <p:nvPr/>
        </p:nvSpPr>
        <p:spPr>
          <a:xfrm>
            <a:off x="4227091" y="4319348"/>
            <a:ext cx="707245" cy="307777"/>
          </a:xfrm>
          <a:prstGeom prst="rect">
            <a:avLst/>
          </a:prstGeom>
          <a:noFill/>
        </p:spPr>
        <p:txBody>
          <a:bodyPr wrap="none" rtlCol="0">
            <a:spAutoFit/>
          </a:bodyPr>
          <a:lstStyle/>
          <a:p>
            <a:r>
              <a:rPr lang="en-US" altLang="zh-CN" sz="1400"/>
              <a:t>Flatten</a:t>
            </a:r>
            <a:endParaRPr lang="zh-CN" altLang="en-US" sz="1400"/>
          </a:p>
        </p:txBody>
      </p:sp>
      <p:pic>
        <p:nvPicPr>
          <p:cNvPr id="75" name="Picture 74">
            <a:extLst>
              <a:ext uri="{FF2B5EF4-FFF2-40B4-BE49-F238E27FC236}">
                <a16:creationId xmlns:a16="http://schemas.microsoft.com/office/drawing/2014/main" id="{EA737F8F-4DB2-4B7B-8013-FDF4CA34B2B5}"/>
              </a:ext>
            </a:extLst>
          </p:cNvPr>
          <p:cNvPicPr>
            <a:picLocks noChangeAspect="1"/>
          </p:cNvPicPr>
          <p:nvPr/>
        </p:nvPicPr>
        <p:blipFill rotWithShape="1">
          <a:blip r:embed="rId5">
            <a:extLst>
              <a:ext uri="{28A0092B-C50C-407E-A947-70E740481C1C}">
                <a14:useLocalDpi xmlns:a14="http://schemas.microsoft.com/office/drawing/2010/main" val="0"/>
              </a:ext>
            </a:extLst>
          </a:blip>
          <a:srcRect l="12267" t="5139" r="9629" b="8456"/>
          <a:stretch/>
        </p:blipFill>
        <p:spPr>
          <a:xfrm>
            <a:off x="11414519" y="3463661"/>
            <a:ext cx="710202" cy="579692"/>
          </a:xfrm>
          <a:prstGeom prst="rect">
            <a:avLst/>
          </a:prstGeom>
        </p:spPr>
      </p:pic>
      <p:cxnSp>
        <p:nvCxnSpPr>
          <p:cNvPr id="76" name="Straight Arrow Connector 75">
            <a:extLst>
              <a:ext uri="{FF2B5EF4-FFF2-40B4-BE49-F238E27FC236}">
                <a16:creationId xmlns:a16="http://schemas.microsoft.com/office/drawing/2014/main" id="{0A2E5250-1820-4C60-91C3-DCFA5A11750B}"/>
              </a:ext>
            </a:extLst>
          </p:cNvPr>
          <p:cNvCxnSpPr>
            <a:cxnSpLocks/>
          </p:cNvCxnSpPr>
          <p:nvPr/>
        </p:nvCxnSpPr>
        <p:spPr>
          <a:xfrm flipV="1">
            <a:off x="11222050" y="3696824"/>
            <a:ext cx="201966" cy="64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DE55C0EF-0528-4290-912E-3D89335D4E7A}"/>
              </a:ext>
            </a:extLst>
          </p:cNvPr>
          <p:cNvSpPr txBox="1"/>
          <p:nvPr/>
        </p:nvSpPr>
        <p:spPr>
          <a:xfrm>
            <a:off x="11369057" y="3220333"/>
            <a:ext cx="870751" cy="307777"/>
          </a:xfrm>
          <a:prstGeom prst="rect">
            <a:avLst/>
          </a:prstGeom>
          <a:noFill/>
        </p:spPr>
        <p:txBody>
          <a:bodyPr wrap="none" rtlCol="0">
            <a:spAutoFit/>
          </a:bodyPr>
          <a:lstStyle/>
          <a:p>
            <a:r>
              <a:rPr lang="en-US" altLang="zh-CN" sz="1400"/>
              <a:t>Reshape</a:t>
            </a:r>
            <a:endParaRPr lang="zh-CN" altLang="en-US" sz="1400"/>
          </a:p>
        </p:txBody>
      </p:sp>
      <p:sp>
        <p:nvSpPr>
          <p:cNvPr id="78" name="TextBox 77">
            <a:extLst>
              <a:ext uri="{FF2B5EF4-FFF2-40B4-BE49-F238E27FC236}">
                <a16:creationId xmlns:a16="http://schemas.microsoft.com/office/drawing/2014/main" id="{95506D73-4B5B-4C50-BCA7-A42B3E808DA1}"/>
              </a:ext>
            </a:extLst>
          </p:cNvPr>
          <p:cNvSpPr txBox="1"/>
          <p:nvPr/>
        </p:nvSpPr>
        <p:spPr>
          <a:xfrm>
            <a:off x="11433390" y="4029475"/>
            <a:ext cx="708848" cy="307777"/>
          </a:xfrm>
          <a:prstGeom prst="rect">
            <a:avLst/>
          </a:prstGeom>
          <a:noFill/>
        </p:spPr>
        <p:txBody>
          <a:bodyPr wrap="none" rtlCol="0">
            <a:spAutoFit/>
          </a:bodyPr>
          <a:lstStyle/>
          <a:p>
            <a:r>
              <a:rPr lang="en-US" altLang="zh-CN" sz="1400"/>
              <a:t>(20,20)</a:t>
            </a:r>
            <a:endParaRPr lang="zh-CN" altLang="en-US" sz="1400"/>
          </a:p>
        </p:txBody>
      </p:sp>
      <p:sp>
        <p:nvSpPr>
          <p:cNvPr id="79" name="Rectangle 78">
            <a:extLst>
              <a:ext uri="{FF2B5EF4-FFF2-40B4-BE49-F238E27FC236}">
                <a16:creationId xmlns:a16="http://schemas.microsoft.com/office/drawing/2014/main" id="{9EA96FD5-530B-4AD8-BB68-2B841F558344}"/>
              </a:ext>
            </a:extLst>
          </p:cNvPr>
          <p:cNvSpPr/>
          <p:nvPr/>
        </p:nvSpPr>
        <p:spPr>
          <a:xfrm>
            <a:off x="5338811" y="2165548"/>
            <a:ext cx="71391" cy="30872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0" name="Straight Arrow Connector 79">
            <a:extLst>
              <a:ext uri="{FF2B5EF4-FFF2-40B4-BE49-F238E27FC236}">
                <a16:creationId xmlns:a16="http://schemas.microsoft.com/office/drawing/2014/main" id="{EEB57586-2123-4269-B30F-C01942E945BF}"/>
              </a:ext>
            </a:extLst>
          </p:cNvPr>
          <p:cNvCxnSpPr>
            <a:cxnSpLocks/>
          </p:cNvCxnSpPr>
          <p:nvPr/>
        </p:nvCxnSpPr>
        <p:spPr>
          <a:xfrm flipV="1">
            <a:off x="5419705" y="3676796"/>
            <a:ext cx="240777" cy="64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337E2977-685F-4778-B0F5-B11F9DCC9CDF}"/>
              </a:ext>
            </a:extLst>
          </p:cNvPr>
          <p:cNvSpPr txBox="1"/>
          <p:nvPr/>
        </p:nvSpPr>
        <p:spPr>
          <a:xfrm>
            <a:off x="5112254" y="5265511"/>
            <a:ext cx="582211" cy="307777"/>
          </a:xfrm>
          <a:prstGeom prst="rect">
            <a:avLst/>
          </a:prstGeom>
          <a:noFill/>
        </p:spPr>
        <p:txBody>
          <a:bodyPr wrap="none" rtlCol="0">
            <a:spAutoFit/>
          </a:bodyPr>
          <a:lstStyle/>
          <a:p>
            <a:r>
              <a:rPr lang="en-US" altLang="zh-CN" sz="1400"/>
              <a:t>4480</a:t>
            </a:r>
            <a:endParaRPr lang="zh-CN" altLang="en-US" sz="1400"/>
          </a:p>
        </p:txBody>
      </p:sp>
      <p:sp>
        <p:nvSpPr>
          <p:cNvPr id="82" name="Rectangle 81">
            <a:extLst>
              <a:ext uri="{FF2B5EF4-FFF2-40B4-BE49-F238E27FC236}">
                <a16:creationId xmlns:a16="http://schemas.microsoft.com/office/drawing/2014/main" id="{641C0A1F-01C9-441D-8A7F-3710894F1E57}"/>
              </a:ext>
            </a:extLst>
          </p:cNvPr>
          <p:cNvSpPr/>
          <p:nvPr/>
        </p:nvSpPr>
        <p:spPr>
          <a:xfrm>
            <a:off x="2252479" y="2672029"/>
            <a:ext cx="802478" cy="4309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TextBox 82">
            <a:extLst>
              <a:ext uri="{FF2B5EF4-FFF2-40B4-BE49-F238E27FC236}">
                <a16:creationId xmlns:a16="http://schemas.microsoft.com/office/drawing/2014/main" id="{543EF54D-736E-4965-BCD3-68DAC0CA441B}"/>
              </a:ext>
            </a:extLst>
          </p:cNvPr>
          <p:cNvSpPr txBox="1"/>
          <p:nvPr/>
        </p:nvSpPr>
        <p:spPr>
          <a:xfrm>
            <a:off x="2217718" y="2637987"/>
            <a:ext cx="897474" cy="461665"/>
          </a:xfrm>
          <a:prstGeom prst="rect">
            <a:avLst/>
          </a:prstGeom>
          <a:noFill/>
        </p:spPr>
        <p:txBody>
          <a:bodyPr wrap="square" rtlCol="0">
            <a:spAutoFit/>
          </a:bodyPr>
          <a:lstStyle/>
          <a:p>
            <a:pPr algn="ctr"/>
            <a:r>
              <a:rPr lang="en-US" altLang="zh-CN" sz="1200"/>
              <a:t>ConvLSTM </a:t>
            </a:r>
          </a:p>
          <a:p>
            <a:pPr algn="ctr"/>
            <a:r>
              <a:rPr lang="en-US" altLang="zh-CN" sz="1200"/>
              <a:t>Cell</a:t>
            </a:r>
            <a:endParaRPr lang="zh-CN" altLang="en-US" sz="1200"/>
          </a:p>
        </p:txBody>
      </p:sp>
      <p:cxnSp>
        <p:nvCxnSpPr>
          <p:cNvPr id="84" name="Straight Connector 83">
            <a:extLst>
              <a:ext uri="{FF2B5EF4-FFF2-40B4-BE49-F238E27FC236}">
                <a16:creationId xmlns:a16="http://schemas.microsoft.com/office/drawing/2014/main" id="{5BEB83B0-C0CF-4D1A-AC9D-1B6462CDF6C6}"/>
              </a:ext>
            </a:extLst>
          </p:cNvPr>
          <p:cNvCxnSpPr>
            <a:cxnSpLocks/>
          </p:cNvCxnSpPr>
          <p:nvPr/>
        </p:nvCxnSpPr>
        <p:spPr>
          <a:xfrm flipH="1">
            <a:off x="4596149" y="5643928"/>
            <a:ext cx="344959" cy="0"/>
          </a:xfrm>
          <a:prstGeom prst="line">
            <a:avLst/>
          </a:prstGeom>
          <a:ln w="38100"/>
        </p:spPr>
        <p:style>
          <a:lnRef idx="1">
            <a:schemeClr val="dk1"/>
          </a:lnRef>
          <a:fillRef idx="0">
            <a:schemeClr val="dk1"/>
          </a:fillRef>
          <a:effectRef idx="0">
            <a:schemeClr val="dk1"/>
          </a:effectRef>
          <a:fontRef idx="minor">
            <a:schemeClr val="tx1"/>
          </a:fontRef>
        </p:style>
      </p:cxnSp>
      <p:sp>
        <p:nvSpPr>
          <p:cNvPr id="85" name="TextBox 84">
            <a:extLst>
              <a:ext uri="{FF2B5EF4-FFF2-40B4-BE49-F238E27FC236}">
                <a16:creationId xmlns:a16="http://schemas.microsoft.com/office/drawing/2014/main" id="{7D925277-23EB-4D90-BC9D-AFDE1CAACED9}"/>
              </a:ext>
            </a:extLst>
          </p:cNvPr>
          <p:cNvSpPr txBox="1"/>
          <p:nvPr/>
        </p:nvSpPr>
        <p:spPr>
          <a:xfrm>
            <a:off x="725392" y="1392185"/>
            <a:ext cx="744114" cy="369332"/>
          </a:xfrm>
          <a:prstGeom prst="rect">
            <a:avLst/>
          </a:prstGeom>
          <a:noFill/>
        </p:spPr>
        <p:txBody>
          <a:bodyPr wrap="none" rtlCol="0">
            <a:spAutoFit/>
          </a:bodyPr>
          <a:lstStyle/>
          <a:p>
            <a:r>
              <a:rPr lang="en-US" altLang="zh-CN" b="1"/>
              <a:t>Input</a:t>
            </a:r>
            <a:endParaRPr lang="zh-CN" altLang="en-US" b="1"/>
          </a:p>
        </p:txBody>
      </p:sp>
      <p:cxnSp>
        <p:nvCxnSpPr>
          <p:cNvPr id="86" name="Straight Connector 85">
            <a:extLst>
              <a:ext uri="{FF2B5EF4-FFF2-40B4-BE49-F238E27FC236}">
                <a16:creationId xmlns:a16="http://schemas.microsoft.com/office/drawing/2014/main" id="{69F2D93D-F222-4A4A-B390-01E3DDD8D1A0}"/>
              </a:ext>
            </a:extLst>
          </p:cNvPr>
          <p:cNvCxnSpPr>
            <a:cxnSpLocks/>
          </p:cNvCxnSpPr>
          <p:nvPr/>
        </p:nvCxnSpPr>
        <p:spPr>
          <a:xfrm flipH="1">
            <a:off x="667015" y="1750246"/>
            <a:ext cx="11402796" cy="0"/>
          </a:xfrm>
          <a:prstGeom prst="line">
            <a:avLst/>
          </a:prstGeom>
          <a:ln w="38100"/>
        </p:spPr>
        <p:style>
          <a:lnRef idx="1">
            <a:schemeClr val="dk1"/>
          </a:lnRef>
          <a:fillRef idx="0">
            <a:schemeClr val="dk1"/>
          </a:fillRef>
          <a:effectRef idx="0">
            <a:schemeClr val="dk1"/>
          </a:effectRef>
          <a:fontRef idx="minor">
            <a:schemeClr val="tx1"/>
          </a:fontRef>
        </p:style>
      </p:cxnSp>
      <p:sp>
        <p:nvSpPr>
          <p:cNvPr id="87" name="TextBox 86">
            <a:extLst>
              <a:ext uri="{FF2B5EF4-FFF2-40B4-BE49-F238E27FC236}">
                <a16:creationId xmlns:a16="http://schemas.microsoft.com/office/drawing/2014/main" id="{AC8A44CB-A557-4B79-AB25-1F165229388B}"/>
              </a:ext>
            </a:extLst>
          </p:cNvPr>
          <p:cNvSpPr txBox="1"/>
          <p:nvPr/>
        </p:nvSpPr>
        <p:spPr>
          <a:xfrm>
            <a:off x="1845260" y="1414684"/>
            <a:ext cx="1293944" cy="369332"/>
          </a:xfrm>
          <a:prstGeom prst="rect">
            <a:avLst/>
          </a:prstGeom>
          <a:noFill/>
        </p:spPr>
        <p:txBody>
          <a:bodyPr wrap="none" rtlCol="0">
            <a:spAutoFit/>
          </a:bodyPr>
          <a:lstStyle/>
          <a:p>
            <a:r>
              <a:rPr lang="en-US" altLang="zh-CN" b="1"/>
              <a:t>ConvLSTM</a:t>
            </a:r>
            <a:endParaRPr lang="zh-CN" altLang="en-US" b="1"/>
          </a:p>
        </p:txBody>
      </p:sp>
      <p:sp>
        <p:nvSpPr>
          <p:cNvPr id="88" name="TextBox 87">
            <a:extLst>
              <a:ext uri="{FF2B5EF4-FFF2-40B4-BE49-F238E27FC236}">
                <a16:creationId xmlns:a16="http://schemas.microsoft.com/office/drawing/2014/main" id="{060FB56B-4CC0-404B-9696-E11CA783D2E5}"/>
              </a:ext>
            </a:extLst>
          </p:cNvPr>
          <p:cNvSpPr txBox="1"/>
          <p:nvPr/>
        </p:nvSpPr>
        <p:spPr>
          <a:xfrm>
            <a:off x="3440574" y="1413824"/>
            <a:ext cx="1467068" cy="369332"/>
          </a:xfrm>
          <a:prstGeom prst="rect">
            <a:avLst/>
          </a:prstGeom>
          <a:noFill/>
        </p:spPr>
        <p:txBody>
          <a:bodyPr wrap="none" rtlCol="0">
            <a:spAutoFit/>
          </a:bodyPr>
          <a:lstStyle/>
          <a:p>
            <a:r>
              <a:rPr lang="en-US" altLang="zh-CN" b="1"/>
              <a:t>Convolution</a:t>
            </a:r>
            <a:endParaRPr lang="zh-CN" altLang="en-US" b="1"/>
          </a:p>
        </p:txBody>
      </p:sp>
      <p:sp>
        <p:nvSpPr>
          <p:cNvPr id="89" name="TextBox 88">
            <a:extLst>
              <a:ext uri="{FF2B5EF4-FFF2-40B4-BE49-F238E27FC236}">
                <a16:creationId xmlns:a16="http://schemas.microsoft.com/office/drawing/2014/main" id="{4E533EFA-DDCF-4F2E-99D2-432727017843}"/>
              </a:ext>
            </a:extLst>
          </p:cNvPr>
          <p:cNvSpPr txBox="1"/>
          <p:nvPr/>
        </p:nvSpPr>
        <p:spPr>
          <a:xfrm>
            <a:off x="5458136" y="1428881"/>
            <a:ext cx="554960" cy="369332"/>
          </a:xfrm>
          <a:prstGeom prst="rect">
            <a:avLst/>
          </a:prstGeom>
          <a:noFill/>
        </p:spPr>
        <p:txBody>
          <a:bodyPr wrap="none" rtlCol="0">
            <a:spAutoFit/>
          </a:bodyPr>
          <a:lstStyle/>
          <a:p>
            <a:r>
              <a:rPr lang="en-US" altLang="zh-CN" b="1"/>
              <a:t>FLC</a:t>
            </a:r>
            <a:endParaRPr lang="zh-CN" altLang="en-US" b="1"/>
          </a:p>
        </p:txBody>
      </p:sp>
      <p:sp>
        <p:nvSpPr>
          <p:cNvPr id="90" name="TextBox 89">
            <a:extLst>
              <a:ext uri="{FF2B5EF4-FFF2-40B4-BE49-F238E27FC236}">
                <a16:creationId xmlns:a16="http://schemas.microsoft.com/office/drawing/2014/main" id="{FDA5ED6E-A17C-4FD1-AC49-B3CFDB53298F}"/>
              </a:ext>
            </a:extLst>
          </p:cNvPr>
          <p:cNvSpPr txBox="1"/>
          <p:nvPr/>
        </p:nvSpPr>
        <p:spPr>
          <a:xfrm>
            <a:off x="7608749" y="1428881"/>
            <a:ext cx="1467068" cy="369332"/>
          </a:xfrm>
          <a:prstGeom prst="rect">
            <a:avLst/>
          </a:prstGeom>
          <a:noFill/>
        </p:spPr>
        <p:txBody>
          <a:bodyPr wrap="none" rtlCol="0">
            <a:spAutoFit/>
          </a:bodyPr>
          <a:lstStyle/>
          <a:p>
            <a:r>
              <a:rPr lang="en-US" altLang="zh-CN" b="1"/>
              <a:t>Convolution</a:t>
            </a:r>
            <a:endParaRPr lang="zh-CN" altLang="en-US" b="1"/>
          </a:p>
        </p:txBody>
      </p:sp>
      <p:sp>
        <p:nvSpPr>
          <p:cNvPr id="91" name="TextBox 90">
            <a:extLst>
              <a:ext uri="{FF2B5EF4-FFF2-40B4-BE49-F238E27FC236}">
                <a16:creationId xmlns:a16="http://schemas.microsoft.com/office/drawing/2014/main" id="{F4A10243-9964-4FA6-A4CD-5DE35B0C45D1}"/>
              </a:ext>
            </a:extLst>
          </p:cNvPr>
          <p:cNvSpPr txBox="1"/>
          <p:nvPr/>
        </p:nvSpPr>
        <p:spPr>
          <a:xfrm>
            <a:off x="10592831" y="1428881"/>
            <a:ext cx="554960" cy="369332"/>
          </a:xfrm>
          <a:prstGeom prst="rect">
            <a:avLst/>
          </a:prstGeom>
          <a:noFill/>
        </p:spPr>
        <p:txBody>
          <a:bodyPr wrap="none" rtlCol="0">
            <a:spAutoFit/>
          </a:bodyPr>
          <a:lstStyle/>
          <a:p>
            <a:r>
              <a:rPr lang="en-US" altLang="zh-CN" b="1"/>
              <a:t>FLC</a:t>
            </a:r>
            <a:endParaRPr lang="zh-CN" altLang="en-US" b="1"/>
          </a:p>
        </p:txBody>
      </p:sp>
      <p:sp>
        <p:nvSpPr>
          <p:cNvPr id="92" name="TextBox 91">
            <a:extLst>
              <a:ext uri="{FF2B5EF4-FFF2-40B4-BE49-F238E27FC236}">
                <a16:creationId xmlns:a16="http://schemas.microsoft.com/office/drawing/2014/main" id="{F23402FB-C50B-47F3-8B62-E85908910CA5}"/>
              </a:ext>
            </a:extLst>
          </p:cNvPr>
          <p:cNvSpPr txBox="1"/>
          <p:nvPr/>
        </p:nvSpPr>
        <p:spPr>
          <a:xfrm>
            <a:off x="11207367" y="1413824"/>
            <a:ext cx="934871" cy="369332"/>
          </a:xfrm>
          <a:prstGeom prst="rect">
            <a:avLst/>
          </a:prstGeom>
          <a:noFill/>
        </p:spPr>
        <p:txBody>
          <a:bodyPr wrap="none" rtlCol="0">
            <a:spAutoFit/>
          </a:bodyPr>
          <a:lstStyle/>
          <a:p>
            <a:r>
              <a:rPr lang="en-US" altLang="zh-CN" b="1"/>
              <a:t>Output</a:t>
            </a:r>
            <a:endParaRPr lang="zh-CN" altLang="en-US" b="1"/>
          </a:p>
        </p:txBody>
      </p:sp>
      <p:cxnSp>
        <p:nvCxnSpPr>
          <p:cNvPr id="93" name="Straight Connector 92">
            <a:extLst>
              <a:ext uri="{FF2B5EF4-FFF2-40B4-BE49-F238E27FC236}">
                <a16:creationId xmlns:a16="http://schemas.microsoft.com/office/drawing/2014/main" id="{BEB6FF60-BE91-4568-BC4B-43540C886487}"/>
              </a:ext>
            </a:extLst>
          </p:cNvPr>
          <p:cNvCxnSpPr/>
          <p:nvPr/>
        </p:nvCxnSpPr>
        <p:spPr>
          <a:xfrm>
            <a:off x="12069811" y="1598490"/>
            <a:ext cx="0" cy="137160"/>
          </a:xfrm>
          <a:prstGeom prst="line">
            <a:avLst/>
          </a:prstGeom>
          <a:ln w="38100"/>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3E877F15-1D61-4F33-B795-59C3C6A989C4}"/>
              </a:ext>
            </a:extLst>
          </p:cNvPr>
          <p:cNvCxnSpPr/>
          <p:nvPr/>
        </p:nvCxnSpPr>
        <p:spPr>
          <a:xfrm>
            <a:off x="669982" y="1598490"/>
            <a:ext cx="0" cy="137160"/>
          </a:xfrm>
          <a:prstGeom prst="line">
            <a:avLst/>
          </a:prstGeom>
          <a:ln w="38100"/>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298BCFA1-7BD7-497C-8838-124744983112}"/>
              </a:ext>
            </a:extLst>
          </p:cNvPr>
          <p:cNvCxnSpPr/>
          <p:nvPr/>
        </p:nvCxnSpPr>
        <p:spPr>
          <a:xfrm>
            <a:off x="1520140" y="1598490"/>
            <a:ext cx="0" cy="137160"/>
          </a:xfrm>
          <a:prstGeom prst="line">
            <a:avLst/>
          </a:prstGeom>
          <a:ln w="38100"/>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42F1624A-10CF-484B-B65C-00E637AB7888}"/>
              </a:ext>
            </a:extLst>
          </p:cNvPr>
          <p:cNvCxnSpPr>
            <a:cxnSpLocks/>
          </p:cNvCxnSpPr>
          <p:nvPr/>
        </p:nvCxnSpPr>
        <p:spPr>
          <a:xfrm>
            <a:off x="3244987" y="1598490"/>
            <a:ext cx="0" cy="137160"/>
          </a:xfrm>
          <a:prstGeom prst="line">
            <a:avLst/>
          </a:prstGeom>
          <a:ln w="38100"/>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43432C5E-E4CF-4247-90B5-92D3074544AA}"/>
              </a:ext>
            </a:extLst>
          </p:cNvPr>
          <p:cNvCxnSpPr/>
          <p:nvPr/>
        </p:nvCxnSpPr>
        <p:spPr>
          <a:xfrm>
            <a:off x="5056120" y="1598490"/>
            <a:ext cx="0" cy="137160"/>
          </a:xfrm>
          <a:prstGeom prst="line">
            <a:avLst/>
          </a:prstGeom>
          <a:ln w="38100"/>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03839EEF-79D6-4A85-A431-3DA80D89AE48}"/>
              </a:ext>
            </a:extLst>
          </p:cNvPr>
          <p:cNvCxnSpPr/>
          <p:nvPr/>
        </p:nvCxnSpPr>
        <p:spPr>
          <a:xfrm>
            <a:off x="6401566" y="1598490"/>
            <a:ext cx="0" cy="137160"/>
          </a:xfrm>
          <a:prstGeom prst="line">
            <a:avLst/>
          </a:prstGeom>
          <a:ln w="38100"/>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36670412-D78E-46DD-B928-57C36CCF7551}"/>
              </a:ext>
            </a:extLst>
          </p:cNvPr>
          <p:cNvCxnSpPr/>
          <p:nvPr/>
        </p:nvCxnSpPr>
        <p:spPr>
          <a:xfrm>
            <a:off x="10488080" y="1598490"/>
            <a:ext cx="0" cy="137160"/>
          </a:xfrm>
          <a:prstGeom prst="line">
            <a:avLst/>
          </a:prstGeom>
          <a:ln w="38100"/>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8321D3D0-ACCD-427E-9EB4-9A92D071E9D5}"/>
              </a:ext>
            </a:extLst>
          </p:cNvPr>
          <p:cNvCxnSpPr/>
          <p:nvPr/>
        </p:nvCxnSpPr>
        <p:spPr>
          <a:xfrm>
            <a:off x="11224811" y="1598490"/>
            <a:ext cx="0" cy="137160"/>
          </a:xfrm>
          <a:prstGeom prst="line">
            <a:avLst/>
          </a:prstGeom>
          <a:ln w="38100"/>
        </p:spPr>
        <p:style>
          <a:lnRef idx="1">
            <a:schemeClr val="dk1"/>
          </a:lnRef>
          <a:fillRef idx="0">
            <a:schemeClr val="dk1"/>
          </a:fillRef>
          <a:effectRef idx="0">
            <a:schemeClr val="dk1"/>
          </a:effectRef>
          <a:fontRef idx="minor">
            <a:schemeClr val="tx1"/>
          </a:fontRef>
        </p:style>
      </p:cxnSp>
      <p:sp>
        <p:nvSpPr>
          <p:cNvPr id="101" name="TextBox 100">
            <a:extLst>
              <a:ext uri="{FF2B5EF4-FFF2-40B4-BE49-F238E27FC236}">
                <a16:creationId xmlns:a16="http://schemas.microsoft.com/office/drawing/2014/main" id="{E9215014-0B84-4F2B-8D8C-A14A32FD2187}"/>
              </a:ext>
            </a:extLst>
          </p:cNvPr>
          <p:cNvSpPr txBox="1"/>
          <p:nvPr/>
        </p:nvSpPr>
        <p:spPr>
          <a:xfrm>
            <a:off x="42323" y="4164565"/>
            <a:ext cx="989424" cy="738664"/>
          </a:xfrm>
          <a:prstGeom prst="rect">
            <a:avLst/>
          </a:prstGeom>
          <a:noFill/>
        </p:spPr>
        <p:txBody>
          <a:bodyPr wrap="square" rtlCol="0">
            <a:spAutoFit/>
          </a:bodyPr>
          <a:lstStyle/>
          <a:p>
            <a:pPr algn="ctr"/>
            <a:r>
              <a:rPr lang="en-US" altLang="zh-CN" sz="1400"/>
              <a:t>128 receiving elements</a:t>
            </a:r>
            <a:endParaRPr lang="zh-CN" altLang="en-US" sz="1400"/>
          </a:p>
        </p:txBody>
      </p:sp>
      <p:sp>
        <p:nvSpPr>
          <p:cNvPr id="102" name="TextBox 101">
            <a:extLst>
              <a:ext uri="{FF2B5EF4-FFF2-40B4-BE49-F238E27FC236}">
                <a16:creationId xmlns:a16="http://schemas.microsoft.com/office/drawing/2014/main" id="{F9BE0FD7-AAA1-42A7-9709-8B0A3853C734}"/>
              </a:ext>
            </a:extLst>
          </p:cNvPr>
          <p:cNvSpPr txBox="1"/>
          <p:nvPr/>
        </p:nvSpPr>
        <p:spPr>
          <a:xfrm>
            <a:off x="479658" y="5384647"/>
            <a:ext cx="868894" cy="738664"/>
          </a:xfrm>
          <a:prstGeom prst="rect">
            <a:avLst/>
          </a:prstGeom>
          <a:noFill/>
        </p:spPr>
        <p:txBody>
          <a:bodyPr wrap="square" rtlCol="0">
            <a:spAutoFit/>
          </a:bodyPr>
          <a:lstStyle/>
          <a:p>
            <a:pPr algn="ctr"/>
            <a:r>
              <a:rPr lang="en-US" altLang="zh-CN" sz="1400"/>
              <a:t>2048 signal samples</a:t>
            </a:r>
            <a:endParaRPr lang="zh-CN" altLang="en-US" sz="1400"/>
          </a:p>
        </p:txBody>
      </p:sp>
      <p:cxnSp>
        <p:nvCxnSpPr>
          <p:cNvPr id="5" name="Straight Connector 4">
            <a:extLst>
              <a:ext uri="{FF2B5EF4-FFF2-40B4-BE49-F238E27FC236}">
                <a16:creationId xmlns:a16="http://schemas.microsoft.com/office/drawing/2014/main" id="{A6DC789B-E6C1-4373-9B3F-278C9B0593C1}"/>
              </a:ext>
            </a:extLst>
          </p:cNvPr>
          <p:cNvCxnSpPr/>
          <p:nvPr/>
        </p:nvCxnSpPr>
        <p:spPr>
          <a:xfrm>
            <a:off x="4648200" y="5898913"/>
            <a:ext cx="2501944" cy="267865"/>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5D6D079-3EE5-436E-8352-6A1413955946}"/>
              </a:ext>
            </a:extLst>
          </p:cNvPr>
          <p:cNvSpPr txBox="1"/>
          <p:nvPr/>
        </p:nvSpPr>
        <p:spPr>
          <a:xfrm>
            <a:off x="5458136" y="6285468"/>
            <a:ext cx="5815631" cy="369332"/>
          </a:xfrm>
          <a:prstGeom prst="rect">
            <a:avLst/>
          </a:prstGeom>
          <a:noFill/>
        </p:spPr>
        <p:txBody>
          <a:bodyPr wrap="none" rtlCol="0">
            <a:spAutoFit/>
          </a:bodyPr>
          <a:lstStyle/>
          <a:p>
            <a:r>
              <a:rPr lang="en-US" altLang="zh-CN"/>
              <a:t>Relative position between HIFU element and probe element</a:t>
            </a:r>
            <a:endParaRPr lang="zh-CN" altLang="en-US"/>
          </a:p>
        </p:txBody>
      </p:sp>
      <p:sp>
        <p:nvSpPr>
          <p:cNvPr id="103" name="TextBox 102">
            <a:extLst>
              <a:ext uri="{FF2B5EF4-FFF2-40B4-BE49-F238E27FC236}">
                <a16:creationId xmlns:a16="http://schemas.microsoft.com/office/drawing/2014/main" id="{2EF0C37F-1850-4B30-B1FB-2CA76B021E21}"/>
              </a:ext>
            </a:extLst>
          </p:cNvPr>
          <p:cNvSpPr txBox="1"/>
          <p:nvPr/>
        </p:nvSpPr>
        <p:spPr>
          <a:xfrm>
            <a:off x="7271281" y="5349839"/>
            <a:ext cx="2243178" cy="1200329"/>
          </a:xfrm>
          <a:prstGeom prst="rect">
            <a:avLst/>
          </a:prstGeom>
          <a:noFill/>
        </p:spPr>
        <p:txBody>
          <a:bodyPr wrap="none" rtlCol="0">
            <a:spAutoFit/>
          </a:bodyPr>
          <a:lstStyle/>
          <a:p>
            <a:r>
              <a:rPr lang="en-US" altLang="zh-CN"/>
              <a:t>Learning rate:0.00015</a:t>
            </a:r>
          </a:p>
          <a:p>
            <a:r>
              <a:rPr lang="en-US" altLang="zh-CN"/>
              <a:t>Loss:MSE</a:t>
            </a:r>
          </a:p>
          <a:p>
            <a:r>
              <a:rPr lang="en-US" altLang="zh-CN"/>
              <a:t>Optimizer:Adam</a:t>
            </a:r>
          </a:p>
          <a:p>
            <a:endParaRPr lang="zh-CN" altLang="en-US"/>
          </a:p>
        </p:txBody>
      </p:sp>
    </p:spTree>
    <p:extLst>
      <p:ext uri="{BB962C8B-B14F-4D97-AF65-F5344CB8AC3E}">
        <p14:creationId xmlns:p14="http://schemas.microsoft.com/office/powerpoint/2010/main" val="219645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6C5782-7696-4636-B55B-51AA1BF1C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24" y="780009"/>
            <a:ext cx="11359152" cy="5444327"/>
          </a:xfrm>
          <a:prstGeom prst="rect">
            <a:avLst/>
          </a:prstGeom>
        </p:spPr>
      </p:pic>
      <p:sp>
        <p:nvSpPr>
          <p:cNvPr id="5" name="TextBox 4">
            <a:extLst>
              <a:ext uri="{FF2B5EF4-FFF2-40B4-BE49-F238E27FC236}">
                <a16:creationId xmlns:a16="http://schemas.microsoft.com/office/drawing/2014/main" id="{F39D7CCF-D295-48C9-A2AB-0AF53CC77BB1}"/>
              </a:ext>
            </a:extLst>
          </p:cNvPr>
          <p:cNvSpPr txBox="1"/>
          <p:nvPr/>
        </p:nvSpPr>
        <p:spPr>
          <a:xfrm>
            <a:off x="303517" y="361012"/>
            <a:ext cx="1057367" cy="707886"/>
          </a:xfrm>
          <a:prstGeom prst="rect">
            <a:avLst/>
          </a:prstGeom>
          <a:noFill/>
        </p:spPr>
        <p:txBody>
          <a:bodyPr wrap="square" rtlCol="0">
            <a:spAutoFit/>
          </a:bodyPr>
          <a:lstStyle/>
          <a:p>
            <a:pPr algn="ctr"/>
            <a:r>
              <a:rPr lang="en-US" altLang="zh-CN" sz="2000" b="1"/>
              <a:t>Axial Image</a:t>
            </a:r>
            <a:endParaRPr lang="zh-CN" altLang="en-US" sz="2000" b="1"/>
          </a:p>
        </p:txBody>
      </p:sp>
    </p:spTree>
    <p:extLst>
      <p:ext uri="{BB962C8B-B14F-4D97-AF65-F5344CB8AC3E}">
        <p14:creationId xmlns:p14="http://schemas.microsoft.com/office/powerpoint/2010/main" val="3292439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DC9A75-F9AD-495D-B86A-44F1F1EC9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36" y="952808"/>
            <a:ext cx="11409828" cy="5407822"/>
          </a:xfrm>
          <a:prstGeom prst="rect">
            <a:avLst/>
          </a:prstGeom>
        </p:spPr>
      </p:pic>
      <p:sp>
        <p:nvSpPr>
          <p:cNvPr id="5" name="TextBox 4">
            <a:extLst>
              <a:ext uri="{FF2B5EF4-FFF2-40B4-BE49-F238E27FC236}">
                <a16:creationId xmlns:a16="http://schemas.microsoft.com/office/drawing/2014/main" id="{D69F9715-6425-4C48-974E-59A9A9847B9F}"/>
              </a:ext>
            </a:extLst>
          </p:cNvPr>
          <p:cNvSpPr txBox="1"/>
          <p:nvPr/>
        </p:nvSpPr>
        <p:spPr>
          <a:xfrm>
            <a:off x="22780" y="497370"/>
            <a:ext cx="1057367" cy="707886"/>
          </a:xfrm>
          <a:prstGeom prst="rect">
            <a:avLst/>
          </a:prstGeom>
          <a:noFill/>
        </p:spPr>
        <p:txBody>
          <a:bodyPr wrap="square" rtlCol="0">
            <a:spAutoFit/>
          </a:bodyPr>
          <a:lstStyle/>
          <a:p>
            <a:pPr algn="ctr"/>
            <a:r>
              <a:rPr lang="en-US" altLang="zh-CN" sz="2000" b="1"/>
              <a:t>Coronal Image</a:t>
            </a:r>
            <a:endParaRPr lang="zh-CN" altLang="en-US" sz="2000" b="1"/>
          </a:p>
        </p:txBody>
      </p:sp>
    </p:spTree>
    <p:extLst>
      <p:ext uri="{BB962C8B-B14F-4D97-AF65-F5344CB8AC3E}">
        <p14:creationId xmlns:p14="http://schemas.microsoft.com/office/powerpoint/2010/main" val="3295818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48784C-62D9-49E7-80C4-63ED3D09ACAA}"/>
              </a:ext>
            </a:extLst>
          </p:cNvPr>
          <p:cNvPicPr>
            <a:picLocks noGrp="1" noChangeAspect="1"/>
          </p:cNvPicPr>
          <p:nvPr>
            <p:ph idx="1"/>
          </p:nvPr>
        </p:nvPicPr>
        <p:blipFill>
          <a:blip r:embed="rId2"/>
          <a:stretch>
            <a:fillRect/>
          </a:stretch>
        </p:blipFill>
        <p:spPr>
          <a:xfrm>
            <a:off x="1649730" y="462406"/>
            <a:ext cx="4943575" cy="2317147"/>
          </a:xfrm>
        </p:spPr>
      </p:pic>
      <p:pic>
        <p:nvPicPr>
          <p:cNvPr id="7" name="Picture 6">
            <a:extLst>
              <a:ext uri="{FF2B5EF4-FFF2-40B4-BE49-F238E27FC236}">
                <a16:creationId xmlns:a16="http://schemas.microsoft.com/office/drawing/2014/main" id="{EE7FDEC6-5CE4-4B0B-866A-AD3996B30F02}"/>
              </a:ext>
            </a:extLst>
          </p:cNvPr>
          <p:cNvPicPr>
            <a:picLocks noChangeAspect="1"/>
          </p:cNvPicPr>
          <p:nvPr/>
        </p:nvPicPr>
        <p:blipFill>
          <a:blip r:embed="rId3"/>
          <a:stretch>
            <a:fillRect/>
          </a:stretch>
        </p:blipFill>
        <p:spPr>
          <a:xfrm>
            <a:off x="1545456" y="3503739"/>
            <a:ext cx="5124709" cy="2439861"/>
          </a:xfrm>
          <a:prstGeom prst="rect">
            <a:avLst/>
          </a:prstGeom>
        </p:spPr>
      </p:pic>
      <p:sp>
        <p:nvSpPr>
          <p:cNvPr id="8" name="TextBox 7">
            <a:extLst>
              <a:ext uri="{FF2B5EF4-FFF2-40B4-BE49-F238E27FC236}">
                <a16:creationId xmlns:a16="http://schemas.microsoft.com/office/drawing/2014/main" id="{04C20B4B-6604-41FF-835F-8A78F05ED8A2}"/>
              </a:ext>
            </a:extLst>
          </p:cNvPr>
          <p:cNvSpPr txBox="1"/>
          <p:nvPr/>
        </p:nvSpPr>
        <p:spPr>
          <a:xfrm>
            <a:off x="3473116" y="2956980"/>
            <a:ext cx="1536767" cy="369332"/>
          </a:xfrm>
          <a:prstGeom prst="rect">
            <a:avLst/>
          </a:prstGeom>
          <a:noFill/>
        </p:spPr>
        <p:txBody>
          <a:bodyPr wrap="none" rtlCol="0">
            <a:spAutoFit/>
          </a:bodyPr>
          <a:lstStyle/>
          <a:p>
            <a:r>
              <a:rPr lang="en-US" altLang="zh-CN"/>
              <a:t>Coronal image</a:t>
            </a:r>
            <a:endParaRPr lang="zh-CN" altLang="en-US"/>
          </a:p>
        </p:txBody>
      </p:sp>
      <p:sp>
        <p:nvSpPr>
          <p:cNvPr id="9" name="TextBox 8">
            <a:extLst>
              <a:ext uri="{FF2B5EF4-FFF2-40B4-BE49-F238E27FC236}">
                <a16:creationId xmlns:a16="http://schemas.microsoft.com/office/drawing/2014/main" id="{3BF6E278-D68D-46D1-BA02-CC381CD82FF8}"/>
              </a:ext>
            </a:extLst>
          </p:cNvPr>
          <p:cNvSpPr txBox="1"/>
          <p:nvPr/>
        </p:nvSpPr>
        <p:spPr>
          <a:xfrm>
            <a:off x="3473115" y="6142665"/>
            <a:ext cx="1256754" cy="369332"/>
          </a:xfrm>
          <a:prstGeom prst="rect">
            <a:avLst/>
          </a:prstGeom>
          <a:noFill/>
        </p:spPr>
        <p:txBody>
          <a:bodyPr wrap="none" rtlCol="0">
            <a:spAutoFit/>
          </a:bodyPr>
          <a:lstStyle/>
          <a:p>
            <a:r>
              <a:rPr lang="en-US" altLang="zh-CN"/>
              <a:t>Axial image</a:t>
            </a:r>
            <a:endParaRPr lang="zh-CN" alt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FCAED10-4941-4D9F-98C0-CE0D2A0B813D}"/>
                  </a:ext>
                </a:extLst>
              </p:cNvPr>
              <p:cNvSpPr txBox="1"/>
              <p:nvPr/>
            </p:nvSpPr>
            <p:spPr>
              <a:xfrm>
                <a:off x="2843606" y="1110883"/>
                <a:ext cx="92454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0.57</m:t>
                      </m:r>
                      <m:r>
                        <a:rPr lang="en-US" altLang="zh-CN" sz="1400" b="0" i="1" smtClean="0">
                          <a:latin typeface="Cambria Math" panose="02040503050406030204" pitchFamily="18" charset="0"/>
                          <a:ea typeface="Cambria Math" panose="02040503050406030204" pitchFamily="18" charset="0"/>
                        </a:rPr>
                        <m:t>±0.33</m:t>
                      </m:r>
                    </m:oMath>
                  </m:oMathPara>
                </a14:m>
                <a:endParaRPr lang="zh-CN" altLang="en-US" sz="1400"/>
              </a:p>
            </p:txBody>
          </p:sp>
        </mc:Choice>
        <mc:Fallback xmlns="">
          <p:sp>
            <p:nvSpPr>
              <p:cNvPr id="10" name="TextBox 9">
                <a:extLst>
                  <a:ext uri="{FF2B5EF4-FFF2-40B4-BE49-F238E27FC236}">
                    <a16:creationId xmlns:a16="http://schemas.microsoft.com/office/drawing/2014/main" id="{9FCAED10-4941-4D9F-98C0-CE0D2A0B813D}"/>
                  </a:ext>
                </a:extLst>
              </p:cNvPr>
              <p:cNvSpPr txBox="1">
                <a:spLocks noRot="1" noChangeAspect="1" noMove="1" noResize="1" noEditPoints="1" noAdjustHandles="1" noChangeArrowheads="1" noChangeShapeType="1" noTextEdit="1"/>
              </p:cNvSpPr>
              <p:nvPr/>
            </p:nvSpPr>
            <p:spPr>
              <a:xfrm>
                <a:off x="2843606" y="1110883"/>
                <a:ext cx="924548" cy="215444"/>
              </a:xfrm>
              <a:prstGeom prst="rect">
                <a:avLst/>
              </a:prstGeom>
              <a:blipFill>
                <a:blip r:embed="rId4"/>
                <a:stretch>
                  <a:fillRect l="-3947" r="-3289"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8E9218-CDF3-4659-8C5A-E2DFA5EA470F}"/>
                  </a:ext>
                </a:extLst>
              </p:cNvPr>
              <p:cNvSpPr txBox="1"/>
              <p:nvPr/>
            </p:nvSpPr>
            <p:spPr>
              <a:xfrm>
                <a:off x="5490554" y="1137799"/>
                <a:ext cx="92454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400" i="1" smtClean="0">
                          <a:latin typeface="Cambria Math" panose="02040503050406030204" pitchFamily="18" charset="0"/>
                        </a:rPr>
                        <m:t>1</m:t>
                      </m:r>
                      <m:r>
                        <a:rPr lang="en-US" altLang="zh-CN" sz="1400" b="0" i="1" smtClean="0">
                          <a:latin typeface="Cambria Math" panose="02040503050406030204" pitchFamily="18" charset="0"/>
                        </a:rPr>
                        <m:t>.99</m:t>
                      </m:r>
                      <m:r>
                        <a:rPr lang="en-US" altLang="zh-CN" sz="1400" b="0" i="1" smtClean="0">
                          <a:latin typeface="Cambria Math" panose="02040503050406030204" pitchFamily="18" charset="0"/>
                          <a:ea typeface="Cambria Math" panose="02040503050406030204" pitchFamily="18" charset="0"/>
                        </a:rPr>
                        <m:t>±1.07</m:t>
                      </m:r>
                    </m:oMath>
                  </m:oMathPara>
                </a14:m>
                <a:endParaRPr lang="zh-CN" altLang="en-US" sz="1400"/>
              </a:p>
            </p:txBody>
          </p:sp>
        </mc:Choice>
        <mc:Fallback xmlns="">
          <p:sp>
            <p:nvSpPr>
              <p:cNvPr id="11" name="TextBox 10">
                <a:extLst>
                  <a:ext uri="{FF2B5EF4-FFF2-40B4-BE49-F238E27FC236}">
                    <a16:creationId xmlns:a16="http://schemas.microsoft.com/office/drawing/2014/main" id="{0C8E9218-CDF3-4659-8C5A-E2DFA5EA470F}"/>
                  </a:ext>
                </a:extLst>
              </p:cNvPr>
              <p:cNvSpPr txBox="1">
                <a:spLocks noRot="1" noChangeAspect="1" noMove="1" noResize="1" noEditPoints="1" noAdjustHandles="1" noChangeArrowheads="1" noChangeShapeType="1" noTextEdit="1"/>
              </p:cNvSpPr>
              <p:nvPr/>
            </p:nvSpPr>
            <p:spPr>
              <a:xfrm>
                <a:off x="5490554" y="1137799"/>
                <a:ext cx="924548" cy="215444"/>
              </a:xfrm>
              <a:prstGeom prst="rect">
                <a:avLst/>
              </a:prstGeom>
              <a:blipFill>
                <a:blip r:embed="rId5"/>
                <a:stretch>
                  <a:fillRect l="-3974" r="-3974" b="-1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EB6D8B2-849D-4E76-950F-4F9EA2126808}"/>
                  </a:ext>
                </a:extLst>
              </p:cNvPr>
              <p:cNvSpPr txBox="1"/>
              <p:nvPr/>
            </p:nvSpPr>
            <p:spPr>
              <a:xfrm>
                <a:off x="2843606" y="4215030"/>
                <a:ext cx="92454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0.33</m:t>
                      </m:r>
                      <m:r>
                        <a:rPr lang="en-US" altLang="zh-CN" sz="1400" b="0" i="1" smtClean="0">
                          <a:latin typeface="Cambria Math" panose="02040503050406030204" pitchFamily="18" charset="0"/>
                          <a:ea typeface="Cambria Math" panose="02040503050406030204" pitchFamily="18" charset="0"/>
                        </a:rPr>
                        <m:t>±0.19</m:t>
                      </m:r>
                    </m:oMath>
                  </m:oMathPara>
                </a14:m>
                <a:endParaRPr lang="zh-CN" altLang="en-US" sz="1400"/>
              </a:p>
            </p:txBody>
          </p:sp>
        </mc:Choice>
        <mc:Fallback xmlns="">
          <p:sp>
            <p:nvSpPr>
              <p:cNvPr id="12" name="TextBox 11">
                <a:extLst>
                  <a:ext uri="{FF2B5EF4-FFF2-40B4-BE49-F238E27FC236}">
                    <a16:creationId xmlns:a16="http://schemas.microsoft.com/office/drawing/2014/main" id="{FEB6D8B2-849D-4E76-950F-4F9EA2126808}"/>
                  </a:ext>
                </a:extLst>
              </p:cNvPr>
              <p:cNvSpPr txBox="1">
                <a:spLocks noRot="1" noChangeAspect="1" noMove="1" noResize="1" noEditPoints="1" noAdjustHandles="1" noChangeArrowheads="1" noChangeShapeType="1" noTextEdit="1"/>
              </p:cNvSpPr>
              <p:nvPr/>
            </p:nvSpPr>
            <p:spPr>
              <a:xfrm>
                <a:off x="2843606" y="4215030"/>
                <a:ext cx="924548" cy="215444"/>
              </a:xfrm>
              <a:prstGeom prst="rect">
                <a:avLst/>
              </a:prstGeom>
              <a:blipFill>
                <a:blip r:embed="rId6"/>
                <a:stretch>
                  <a:fillRect l="-3947" r="-3289"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8DE5ECC-5BCE-4A7F-BF46-D3E5408E24BF}"/>
                  </a:ext>
                </a:extLst>
              </p:cNvPr>
              <p:cNvSpPr txBox="1"/>
              <p:nvPr/>
            </p:nvSpPr>
            <p:spPr>
              <a:xfrm>
                <a:off x="5633726" y="4259708"/>
                <a:ext cx="92454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400" i="1" smtClean="0">
                          <a:latin typeface="Cambria Math" panose="02040503050406030204" pitchFamily="18" charset="0"/>
                        </a:rPr>
                        <m:t>1</m:t>
                      </m:r>
                      <m:r>
                        <a:rPr lang="en-US" altLang="zh-CN" sz="1400" b="0" i="1" smtClean="0">
                          <a:latin typeface="Cambria Math" panose="02040503050406030204" pitchFamily="18" charset="0"/>
                        </a:rPr>
                        <m:t>.54</m:t>
                      </m:r>
                      <m:r>
                        <a:rPr lang="en-US" altLang="zh-CN" sz="1400" b="0" i="1" smtClean="0">
                          <a:latin typeface="Cambria Math" panose="02040503050406030204" pitchFamily="18" charset="0"/>
                          <a:ea typeface="Cambria Math" panose="02040503050406030204" pitchFamily="18" charset="0"/>
                        </a:rPr>
                        <m:t>±1.04</m:t>
                      </m:r>
                    </m:oMath>
                  </m:oMathPara>
                </a14:m>
                <a:endParaRPr lang="zh-CN" altLang="en-US" sz="1400"/>
              </a:p>
            </p:txBody>
          </p:sp>
        </mc:Choice>
        <mc:Fallback xmlns="">
          <p:sp>
            <p:nvSpPr>
              <p:cNvPr id="13" name="TextBox 12">
                <a:extLst>
                  <a:ext uri="{FF2B5EF4-FFF2-40B4-BE49-F238E27FC236}">
                    <a16:creationId xmlns:a16="http://schemas.microsoft.com/office/drawing/2014/main" id="{98DE5ECC-5BCE-4A7F-BF46-D3E5408E24BF}"/>
                  </a:ext>
                </a:extLst>
              </p:cNvPr>
              <p:cNvSpPr txBox="1">
                <a:spLocks noRot="1" noChangeAspect="1" noMove="1" noResize="1" noEditPoints="1" noAdjustHandles="1" noChangeArrowheads="1" noChangeShapeType="1" noTextEdit="1"/>
              </p:cNvSpPr>
              <p:nvPr/>
            </p:nvSpPr>
            <p:spPr>
              <a:xfrm>
                <a:off x="5633726" y="4259708"/>
                <a:ext cx="924548" cy="215444"/>
              </a:xfrm>
              <a:prstGeom prst="rect">
                <a:avLst/>
              </a:prstGeom>
              <a:blipFill>
                <a:blip r:embed="rId7"/>
                <a:stretch>
                  <a:fillRect l="-3947" r="-3289" b="-17143"/>
                </a:stretch>
              </a:blipFill>
            </p:spPr>
            <p:txBody>
              <a:bodyPr/>
              <a:lstStyle/>
              <a:p>
                <a:r>
                  <a:rPr lang="zh-CN" altLang="en-US">
                    <a:noFill/>
                  </a:rPr>
                  <a:t> </a:t>
                </a:r>
              </a:p>
            </p:txBody>
          </p:sp>
        </mc:Fallback>
      </mc:AlternateContent>
      <p:sp>
        <p:nvSpPr>
          <p:cNvPr id="14" name="TextBox 13">
            <a:extLst>
              <a:ext uri="{FF2B5EF4-FFF2-40B4-BE49-F238E27FC236}">
                <a16:creationId xmlns:a16="http://schemas.microsoft.com/office/drawing/2014/main" id="{603CF1F2-9E70-416B-84B5-A0C806CFAC79}"/>
              </a:ext>
            </a:extLst>
          </p:cNvPr>
          <p:cNvSpPr txBox="1"/>
          <p:nvPr/>
        </p:nvSpPr>
        <p:spPr>
          <a:xfrm>
            <a:off x="7972926" y="1326327"/>
            <a:ext cx="3734660" cy="2031325"/>
          </a:xfrm>
          <a:prstGeom prst="rect">
            <a:avLst/>
          </a:prstGeom>
          <a:noFill/>
        </p:spPr>
        <p:txBody>
          <a:bodyPr wrap="square" rtlCol="0">
            <a:spAutoFit/>
          </a:bodyPr>
          <a:lstStyle/>
          <a:p>
            <a:r>
              <a:rPr lang="en-US" altLang="zh-CN"/>
              <a:t>The axial image has larger error than coronal image</a:t>
            </a:r>
          </a:p>
          <a:p>
            <a:endParaRPr lang="en-US" altLang="zh-CN"/>
          </a:p>
          <a:p>
            <a:r>
              <a:rPr lang="en-US" altLang="zh-CN"/>
              <a:t>The result of randomization approach has larger error than</a:t>
            </a:r>
            <a:r>
              <a:rPr lang="zh-CN" altLang="en-US"/>
              <a:t> </a:t>
            </a:r>
            <a:r>
              <a:rPr lang="en-US" altLang="zh-CN"/>
              <a:t>previous</a:t>
            </a:r>
            <a:r>
              <a:rPr lang="zh-CN" altLang="en-US"/>
              <a:t> </a:t>
            </a:r>
            <a:r>
              <a:rPr lang="en-US" altLang="zh-CN"/>
              <a:t>approach but more convincible</a:t>
            </a:r>
          </a:p>
          <a:p>
            <a:endParaRPr lang="en-US" altLang="zh-CN"/>
          </a:p>
        </p:txBody>
      </p:sp>
    </p:spTree>
    <p:extLst>
      <p:ext uri="{BB962C8B-B14F-4D97-AF65-F5344CB8AC3E}">
        <p14:creationId xmlns:p14="http://schemas.microsoft.com/office/powerpoint/2010/main" val="3766267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4569090" cy="707886"/>
          </a:xfrm>
          <a:prstGeom prst="rect">
            <a:avLst/>
          </a:prstGeom>
          <a:noFill/>
        </p:spPr>
        <p:txBody>
          <a:bodyPr wrap="square" rtlCol="0">
            <a:spAutoFit/>
          </a:bodyPr>
          <a:lstStyle/>
          <a:p>
            <a:r>
              <a:rPr lang="en-US" altLang="zh-CN" sz="4000">
                <a:solidFill>
                  <a:schemeClr val="bg1"/>
                </a:solidFill>
              </a:rPr>
              <a:t>Next step</a:t>
            </a:r>
            <a:endParaRPr lang="zh-CN" altLang="en-US" sz="4000" dirty="0">
              <a:solidFill>
                <a:schemeClr val="bg1"/>
              </a:solidFill>
            </a:endParaRPr>
          </a:p>
        </p:txBody>
      </p:sp>
      <p:sp>
        <p:nvSpPr>
          <p:cNvPr id="12" name="Rectangle: Rounded Corners 11">
            <a:extLst>
              <a:ext uri="{FF2B5EF4-FFF2-40B4-BE49-F238E27FC236}">
                <a16:creationId xmlns:a16="http://schemas.microsoft.com/office/drawing/2014/main" id="{0E6C5B55-7ACC-4913-8921-305B17F64A70}"/>
              </a:ext>
            </a:extLst>
          </p:cNvPr>
          <p:cNvSpPr/>
          <p:nvPr/>
        </p:nvSpPr>
        <p:spPr>
          <a:xfrm>
            <a:off x="2201255" y="1619093"/>
            <a:ext cx="2888162" cy="497124"/>
          </a:xfrm>
          <a:prstGeom prst="roundRect">
            <a:avLst/>
          </a:prstGeom>
          <a:solidFill>
            <a:srgbClr val="0000FF">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Garamond" panose="02020404030301010803" pitchFamily="18" charset="0"/>
              </a:rPr>
              <a:t>Ultrasound transducer</a:t>
            </a:r>
          </a:p>
        </p:txBody>
      </p:sp>
      <p:sp>
        <p:nvSpPr>
          <p:cNvPr id="13" name="Rectangle: Rounded Corners 12">
            <a:extLst>
              <a:ext uri="{FF2B5EF4-FFF2-40B4-BE49-F238E27FC236}">
                <a16:creationId xmlns:a16="http://schemas.microsoft.com/office/drawing/2014/main" id="{7A5A179F-6BB7-4D1B-8025-5C0F6880521A}"/>
              </a:ext>
            </a:extLst>
          </p:cNvPr>
          <p:cNvSpPr/>
          <p:nvPr/>
        </p:nvSpPr>
        <p:spPr>
          <a:xfrm>
            <a:off x="2201254" y="2152076"/>
            <a:ext cx="2888165" cy="3869473"/>
          </a:xfrm>
          <a:prstGeom prst="roundRect">
            <a:avLst/>
          </a:prstGeom>
          <a:solidFill>
            <a:schemeClr val="tx1">
              <a:alpha val="1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6A64ED8-31C8-4546-A460-32F048C8EB27}"/>
              </a:ext>
            </a:extLst>
          </p:cNvPr>
          <p:cNvSpPr txBox="1"/>
          <p:nvPr/>
        </p:nvSpPr>
        <p:spPr>
          <a:xfrm>
            <a:off x="777351" y="3224528"/>
            <a:ext cx="1318748" cy="830997"/>
          </a:xfrm>
          <a:prstGeom prst="rect">
            <a:avLst/>
          </a:prstGeom>
          <a:noFill/>
        </p:spPr>
        <p:txBody>
          <a:bodyPr wrap="square" rtlCol="0">
            <a:spAutoFit/>
          </a:bodyPr>
          <a:lstStyle/>
          <a:p>
            <a:pPr algn="ctr"/>
            <a:r>
              <a:rPr lang="en-CA" sz="2400" dirty="0">
                <a:latin typeface="Garamond" panose="02020404030301010803" pitchFamily="18" charset="0"/>
              </a:rPr>
              <a:t>Tissue </a:t>
            </a:r>
          </a:p>
          <a:p>
            <a:pPr algn="ctr"/>
            <a:r>
              <a:rPr lang="en-CA" sz="2400" dirty="0">
                <a:latin typeface="Garamond" panose="02020404030301010803" pitchFamily="18" charset="0"/>
              </a:rPr>
              <a:t>to ablate</a:t>
            </a:r>
          </a:p>
        </p:txBody>
      </p:sp>
      <p:cxnSp>
        <p:nvCxnSpPr>
          <p:cNvPr id="15" name="Straight Arrow Connector 14">
            <a:extLst>
              <a:ext uri="{FF2B5EF4-FFF2-40B4-BE49-F238E27FC236}">
                <a16:creationId xmlns:a16="http://schemas.microsoft.com/office/drawing/2014/main" id="{3BA58C76-8E2C-428E-B9A1-6BA8049407A8}"/>
              </a:ext>
            </a:extLst>
          </p:cNvPr>
          <p:cNvCxnSpPr>
            <a:cxnSpLocks/>
          </p:cNvCxnSpPr>
          <p:nvPr/>
        </p:nvCxnSpPr>
        <p:spPr>
          <a:xfrm flipV="1">
            <a:off x="2063813" y="3603669"/>
            <a:ext cx="864839" cy="11219"/>
          </a:xfrm>
          <a:prstGeom prst="straightConnector1">
            <a:avLst/>
          </a:prstGeom>
          <a:ln w="254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4FE2F8B-2CD8-4B62-83D0-F4C206D8DFBE}"/>
              </a:ext>
            </a:extLst>
          </p:cNvPr>
          <p:cNvCxnSpPr>
            <a:cxnSpLocks/>
          </p:cNvCxnSpPr>
          <p:nvPr/>
        </p:nvCxnSpPr>
        <p:spPr>
          <a:xfrm>
            <a:off x="1938780" y="5267261"/>
            <a:ext cx="1507570" cy="1"/>
          </a:xfrm>
          <a:prstGeom prst="straightConnector1">
            <a:avLst/>
          </a:prstGeom>
          <a:ln w="254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4B57C8F-B658-469F-8B61-AAF42493AD7B}"/>
              </a:ext>
            </a:extLst>
          </p:cNvPr>
          <p:cNvSpPr txBox="1"/>
          <p:nvPr/>
        </p:nvSpPr>
        <p:spPr>
          <a:xfrm>
            <a:off x="313131" y="4867797"/>
            <a:ext cx="1880762" cy="830997"/>
          </a:xfrm>
          <a:prstGeom prst="rect">
            <a:avLst/>
          </a:prstGeom>
          <a:noFill/>
        </p:spPr>
        <p:txBody>
          <a:bodyPr wrap="square" rtlCol="0">
            <a:spAutoFit/>
          </a:bodyPr>
          <a:lstStyle/>
          <a:p>
            <a:pPr algn="ctr"/>
            <a:r>
              <a:rPr lang="en-CA" sz="2400" dirty="0">
                <a:latin typeface="Garamond" panose="02020404030301010803" pitchFamily="18" charset="0"/>
              </a:rPr>
              <a:t>Ultrasound</a:t>
            </a:r>
          </a:p>
          <a:p>
            <a:pPr algn="ctr"/>
            <a:r>
              <a:rPr lang="en-CA" sz="2400" dirty="0">
                <a:latin typeface="Garamond" panose="02020404030301010803" pitchFamily="18" charset="0"/>
              </a:rPr>
              <a:t>element</a:t>
            </a:r>
          </a:p>
        </p:txBody>
      </p:sp>
      <p:sp>
        <p:nvSpPr>
          <p:cNvPr id="18" name="Oval 17">
            <a:extLst>
              <a:ext uri="{FF2B5EF4-FFF2-40B4-BE49-F238E27FC236}">
                <a16:creationId xmlns:a16="http://schemas.microsoft.com/office/drawing/2014/main" id="{FB9D9B77-262A-4687-85AF-29B3501874EE}"/>
              </a:ext>
            </a:extLst>
          </p:cNvPr>
          <p:cNvSpPr/>
          <p:nvPr/>
        </p:nvSpPr>
        <p:spPr>
          <a:xfrm>
            <a:off x="3505770" y="5133751"/>
            <a:ext cx="210312" cy="210312"/>
          </a:xfrm>
          <a:prstGeom prst="ellipse">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B1310AB-49B2-4D17-A123-649AC1CD7107}"/>
              </a:ext>
            </a:extLst>
          </p:cNvPr>
          <p:cNvSpPr/>
          <p:nvPr/>
        </p:nvSpPr>
        <p:spPr>
          <a:xfrm>
            <a:off x="2894242" y="3178636"/>
            <a:ext cx="1471961" cy="847492"/>
          </a:xfrm>
          <a:custGeom>
            <a:avLst/>
            <a:gdLst>
              <a:gd name="connsiteX0" fmla="*/ 535259 w 1471961"/>
              <a:gd name="connsiteY0" fmla="*/ 11151 h 847492"/>
              <a:gd name="connsiteX1" fmla="*/ 535259 w 1471961"/>
              <a:gd name="connsiteY1" fmla="*/ 11151 h 847492"/>
              <a:gd name="connsiteX2" fmla="*/ 401444 w 1471961"/>
              <a:gd name="connsiteY2" fmla="*/ 33453 h 847492"/>
              <a:gd name="connsiteX3" fmla="*/ 301083 w 1471961"/>
              <a:gd name="connsiteY3" fmla="*/ 111512 h 847492"/>
              <a:gd name="connsiteX4" fmla="*/ 256478 w 1471961"/>
              <a:gd name="connsiteY4" fmla="*/ 144965 h 847492"/>
              <a:gd name="connsiteX5" fmla="*/ 223024 w 1471961"/>
              <a:gd name="connsiteY5" fmla="*/ 167268 h 847492"/>
              <a:gd name="connsiteX6" fmla="*/ 144966 w 1471961"/>
              <a:gd name="connsiteY6" fmla="*/ 223024 h 847492"/>
              <a:gd name="connsiteX7" fmla="*/ 66907 w 1471961"/>
              <a:gd name="connsiteY7" fmla="*/ 267629 h 847492"/>
              <a:gd name="connsiteX8" fmla="*/ 33454 w 1471961"/>
              <a:gd name="connsiteY8" fmla="*/ 301083 h 847492"/>
              <a:gd name="connsiteX9" fmla="*/ 0 w 1471961"/>
              <a:gd name="connsiteY9" fmla="*/ 379141 h 847492"/>
              <a:gd name="connsiteX10" fmla="*/ 22302 w 1471961"/>
              <a:gd name="connsiteY10" fmla="*/ 490653 h 847492"/>
              <a:gd name="connsiteX11" fmla="*/ 133815 w 1471961"/>
              <a:gd name="connsiteY11" fmla="*/ 624468 h 847492"/>
              <a:gd name="connsiteX12" fmla="*/ 223024 w 1471961"/>
              <a:gd name="connsiteY12" fmla="*/ 680224 h 847492"/>
              <a:gd name="connsiteX13" fmla="*/ 256478 w 1471961"/>
              <a:gd name="connsiteY13" fmla="*/ 702526 h 847492"/>
              <a:gd name="connsiteX14" fmla="*/ 434898 w 1471961"/>
              <a:gd name="connsiteY14" fmla="*/ 747131 h 847492"/>
              <a:gd name="connsiteX15" fmla="*/ 524107 w 1471961"/>
              <a:gd name="connsiteY15" fmla="*/ 780585 h 847492"/>
              <a:gd name="connsiteX16" fmla="*/ 691376 w 1471961"/>
              <a:gd name="connsiteY16" fmla="*/ 825190 h 847492"/>
              <a:gd name="connsiteX17" fmla="*/ 735981 w 1471961"/>
              <a:gd name="connsiteY17" fmla="*/ 836341 h 847492"/>
              <a:gd name="connsiteX18" fmla="*/ 791737 w 1471961"/>
              <a:gd name="connsiteY18" fmla="*/ 847492 h 847492"/>
              <a:gd name="connsiteX19" fmla="*/ 1103971 w 1471961"/>
              <a:gd name="connsiteY19" fmla="*/ 836341 h 847492"/>
              <a:gd name="connsiteX20" fmla="*/ 1170878 w 1471961"/>
              <a:gd name="connsiteY20" fmla="*/ 814039 h 847492"/>
              <a:gd name="connsiteX21" fmla="*/ 1338146 w 1471961"/>
              <a:gd name="connsiteY21" fmla="*/ 747131 h 847492"/>
              <a:gd name="connsiteX22" fmla="*/ 1405054 w 1471961"/>
              <a:gd name="connsiteY22" fmla="*/ 724829 h 847492"/>
              <a:gd name="connsiteX23" fmla="*/ 1427356 w 1471961"/>
              <a:gd name="connsiteY23" fmla="*/ 691375 h 847492"/>
              <a:gd name="connsiteX24" fmla="*/ 1471961 w 1471961"/>
              <a:gd name="connsiteY24" fmla="*/ 646770 h 847492"/>
              <a:gd name="connsiteX25" fmla="*/ 1460810 w 1471961"/>
              <a:gd name="connsiteY25" fmla="*/ 423746 h 847492"/>
              <a:gd name="connsiteX26" fmla="*/ 1449659 w 1471961"/>
              <a:gd name="connsiteY26" fmla="*/ 390292 h 847492"/>
              <a:gd name="connsiteX27" fmla="*/ 1405054 w 1471961"/>
              <a:gd name="connsiteY27" fmla="*/ 334536 h 847492"/>
              <a:gd name="connsiteX28" fmla="*/ 1338146 w 1471961"/>
              <a:gd name="connsiteY28" fmla="*/ 301083 h 847492"/>
              <a:gd name="connsiteX29" fmla="*/ 1315844 w 1471961"/>
              <a:gd name="connsiteY29" fmla="*/ 189570 h 847492"/>
              <a:gd name="connsiteX30" fmla="*/ 1304693 w 1471961"/>
              <a:gd name="connsiteY30" fmla="*/ 156117 h 847492"/>
              <a:gd name="connsiteX31" fmla="*/ 1248937 w 1471961"/>
              <a:gd name="connsiteY31" fmla="*/ 122663 h 847492"/>
              <a:gd name="connsiteX32" fmla="*/ 1204332 w 1471961"/>
              <a:gd name="connsiteY32" fmla="*/ 111512 h 847492"/>
              <a:gd name="connsiteX33" fmla="*/ 1170878 w 1471961"/>
              <a:gd name="connsiteY33" fmla="*/ 78058 h 847492"/>
              <a:gd name="connsiteX34" fmla="*/ 1037063 w 1471961"/>
              <a:gd name="connsiteY34" fmla="*/ 22302 h 847492"/>
              <a:gd name="connsiteX35" fmla="*/ 1003610 w 1471961"/>
              <a:gd name="connsiteY35" fmla="*/ 11151 h 847492"/>
              <a:gd name="connsiteX36" fmla="*/ 869795 w 1471961"/>
              <a:gd name="connsiteY36" fmla="*/ 0 h 847492"/>
              <a:gd name="connsiteX37" fmla="*/ 535259 w 1471961"/>
              <a:gd name="connsiteY37" fmla="*/ 11151 h 8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1961" h="847492">
                <a:moveTo>
                  <a:pt x="535259" y="11151"/>
                </a:moveTo>
                <a:lnTo>
                  <a:pt x="535259" y="11151"/>
                </a:lnTo>
                <a:cubicBezTo>
                  <a:pt x="490654" y="18585"/>
                  <a:pt x="443008" y="15640"/>
                  <a:pt x="401444" y="33453"/>
                </a:cubicBezTo>
                <a:cubicBezTo>
                  <a:pt x="362489" y="50148"/>
                  <a:pt x="334675" y="85672"/>
                  <a:pt x="301083" y="111512"/>
                </a:cubicBezTo>
                <a:cubicBezTo>
                  <a:pt x="286352" y="122844"/>
                  <a:pt x="271942" y="134656"/>
                  <a:pt x="256478" y="144965"/>
                </a:cubicBezTo>
                <a:cubicBezTo>
                  <a:pt x="245327" y="152399"/>
                  <a:pt x="233320" y="158688"/>
                  <a:pt x="223024" y="167268"/>
                </a:cubicBezTo>
                <a:cubicBezTo>
                  <a:pt x="155213" y="223778"/>
                  <a:pt x="227502" y="181757"/>
                  <a:pt x="144966" y="223024"/>
                </a:cubicBezTo>
                <a:cubicBezTo>
                  <a:pt x="54441" y="313549"/>
                  <a:pt x="171742" y="207723"/>
                  <a:pt x="66907" y="267629"/>
                </a:cubicBezTo>
                <a:cubicBezTo>
                  <a:pt x="53215" y="275453"/>
                  <a:pt x="42620" y="288250"/>
                  <a:pt x="33454" y="301083"/>
                </a:cubicBezTo>
                <a:cubicBezTo>
                  <a:pt x="16227" y="325201"/>
                  <a:pt x="9101" y="351837"/>
                  <a:pt x="0" y="379141"/>
                </a:cubicBezTo>
                <a:cubicBezTo>
                  <a:pt x="4109" y="407906"/>
                  <a:pt x="6732" y="459513"/>
                  <a:pt x="22302" y="490653"/>
                </a:cubicBezTo>
                <a:cubicBezTo>
                  <a:pt x="46987" y="540022"/>
                  <a:pt x="87460" y="595496"/>
                  <a:pt x="133815" y="624468"/>
                </a:cubicBezTo>
                <a:cubicBezTo>
                  <a:pt x="163551" y="643053"/>
                  <a:pt x="193847" y="660773"/>
                  <a:pt x="223024" y="680224"/>
                </a:cubicBezTo>
                <a:cubicBezTo>
                  <a:pt x="234175" y="687658"/>
                  <a:pt x="244231" y="697083"/>
                  <a:pt x="256478" y="702526"/>
                </a:cubicBezTo>
                <a:cubicBezTo>
                  <a:pt x="329721" y="735078"/>
                  <a:pt x="348104" y="723022"/>
                  <a:pt x="434898" y="747131"/>
                </a:cubicBezTo>
                <a:cubicBezTo>
                  <a:pt x="465498" y="755631"/>
                  <a:pt x="493724" y="771338"/>
                  <a:pt x="524107" y="780585"/>
                </a:cubicBezTo>
                <a:cubicBezTo>
                  <a:pt x="579312" y="797386"/>
                  <a:pt x="635571" y="810505"/>
                  <a:pt x="691376" y="825190"/>
                </a:cubicBezTo>
                <a:cubicBezTo>
                  <a:pt x="706197" y="829090"/>
                  <a:pt x="720953" y="833335"/>
                  <a:pt x="735981" y="836341"/>
                </a:cubicBezTo>
                <a:lnTo>
                  <a:pt x="791737" y="847492"/>
                </a:lnTo>
                <a:cubicBezTo>
                  <a:pt x="895815" y="843775"/>
                  <a:pt x="1000230" y="845494"/>
                  <a:pt x="1103971" y="836341"/>
                </a:cubicBezTo>
                <a:cubicBezTo>
                  <a:pt x="1127389" y="834275"/>
                  <a:pt x="1148576" y="821473"/>
                  <a:pt x="1170878" y="814039"/>
                </a:cubicBezTo>
                <a:cubicBezTo>
                  <a:pt x="1324676" y="762773"/>
                  <a:pt x="1135075" y="828359"/>
                  <a:pt x="1338146" y="747131"/>
                </a:cubicBezTo>
                <a:cubicBezTo>
                  <a:pt x="1359974" y="738400"/>
                  <a:pt x="1382751" y="732263"/>
                  <a:pt x="1405054" y="724829"/>
                </a:cubicBezTo>
                <a:cubicBezTo>
                  <a:pt x="1412488" y="713678"/>
                  <a:pt x="1418634" y="701551"/>
                  <a:pt x="1427356" y="691375"/>
                </a:cubicBezTo>
                <a:cubicBezTo>
                  <a:pt x="1441040" y="675410"/>
                  <a:pt x="1471961" y="646770"/>
                  <a:pt x="1471961" y="646770"/>
                </a:cubicBezTo>
                <a:cubicBezTo>
                  <a:pt x="1468244" y="572429"/>
                  <a:pt x="1467258" y="497900"/>
                  <a:pt x="1460810" y="423746"/>
                </a:cubicBezTo>
                <a:cubicBezTo>
                  <a:pt x="1459792" y="412036"/>
                  <a:pt x="1455889" y="400260"/>
                  <a:pt x="1449659" y="390292"/>
                </a:cubicBezTo>
                <a:cubicBezTo>
                  <a:pt x="1437045" y="370109"/>
                  <a:pt x="1423639" y="349404"/>
                  <a:pt x="1405054" y="334536"/>
                </a:cubicBezTo>
                <a:cubicBezTo>
                  <a:pt x="1385583" y="318959"/>
                  <a:pt x="1360449" y="312234"/>
                  <a:pt x="1338146" y="301083"/>
                </a:cubicBezTo>
                <a:cubicBezTo>
                  <a:pt x="1330712" y="263912"/>
                  <a:pt x="1327831" y="225532"/>
                  <a:pt x="1315844" y="189570"/>
                </a:cubicBezTo>
                <a:cubicBezTo>
                  <a:pt x="1312127" y="178419"/>
                  <a:pt x="1313004" y="164428"/>
                  <a:pt x="1304693" y="156117"/>
                </a:cubicBezTo>
                <a:cubicBezTo>
                  <a:pt x="1289367" y="140791"/>
                  <a:pt x="1268743" y="131466"/>
                  <a:pt x="1248937" y="122663"/>
                </a:cubicBezTo>
                <a:cubicBezTo>
                  <a:pt x="1234932" y="116439"/>
                  <a:pt x="1219200" y="115229"/>
                  <a:pt x="1204332" y="111512"/>
                </a:cubicBezTo>
                <a:cubicBezTo>
                  <a:pt x="1193181" y="100361"/>
                  <a:pt x="1184793" y="85479"/>
                  <a:pt x="1170878" y="78058"/>
                </a:cubicBezTo>
                <a:cubicBezTo>
                  <a:pt x="1128241" y="55318"/>
                  <a:pt x="1082905" y="37583"/>
                  <a:pt x="1037063" y="22302"/>
                </a:cubicBezTo>
                <a:cubicBezTo>
                  <a:pt x="1025912" y="18585"/>
                  <a:pt x="1015261" y="12704"/>
                  <a:pt x="1003610" y="11151"/>
                </a:cubicBezTo>
                <a:cubicBezTo>
                  <a:pt x="959243" y="5236"/>
                  <a:pt x="914400" y="3717"/>
                  <a:pt x="869795" y="0"/>
                </a:cubicBezTo>
                <a:cubicBezTo>
                  <a:pt x="598463" y="11797"/>
                  <a:pt x="591015" y="9292"/>
                  <a:pt x="535259" y="11151"/>
                </a:cubicBezTo>
                <a:close/>
              </a:path>
            </a:pathLst>
          </a:custGeom>
          <a:solidFill>
            <a:srgbClr val="0000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024F8B5-C641-4234-A809-32C88D9FBD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3405" y="4219448"/>
            <a:ext cx="1965353" cy="876567"/>
          </a:xfrm>
          <a:prstGeom prst="rect">
            <a:avLst/>
          </a:prstGeom>
        </p:spPr>
      </p:pic>
      <p:pic>
        <p:nvPicPr>
          <p:cNvPr id="21" name="Picture 20">
            <a:extLst>
              <a:ext uri="{FF2B5EF4-FFF2-40B4-BE49-F238E27FC236}">
                <a16:creationId xmlns:a16="http://schemas.microsoft.com/office/drawing/2014/main" id="{87D5D382-2F56-4A8D-BD2D-FDBFEB750BB2}"/>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a14:imgEffect>
                  </a14:imgLayer>
                </a14:imgProps>
              </a:ext>
            </a:extLst>
          </a:blip>
          <a:stretch>
            <a:fillRect/>
          </a:stretch>
        </p:blipFill>
        <p:spPr>
          <a:xfrm>
            <a:off x="5391746" y="2116217"/>
            <a:ext cx="3080682" cy="2539799"/>
          </a:xfrm>
          <a:prstGeom prst="rect">
            <a:avLst/>
          </a:prstGeom>
        </p:spPr>
      </p:pic>
      <p:pic>
        <p:nvPicPr>
          <p:cNvPr id="22" name="Picture 21">
            <a:extLst>
              <a:ext uri="{FF2B5EF4-FFF2-40B4-BE49-F238E27FC236}">
                <a16:creationId xmlns:a16="http://schemas.microsoft.com/office/drawing/2014/main" id="{A8697906-B1AF-4320-9CAA-C191A9407BA8}"/>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40000"/>
                    </a14:imgEffect>
                  </a14:imgLayer>
                </a14:imgProps>
              </a:ext>
            </a:extLst>
          </a:blip>
          <a:stretch>
            <a:fillRect/>
          </a:stretch>
        </p:blipFill>
        <p:spPr>
          <a:xfrm>
            <a:off x="8597396" y="2133437"/>
            <a:ext cx="3102864" cy="2524764"/>
          </a:xfrm>
          <a:prstGeom prst="rect">
            <a:avLst/>
          </a:prstGeom>
        </p:spPr>
      </p:pic>
      <p:sp>
        <p:nvSpPr>
          <p:cNvPr id="23" name="Text Box 66">
            <a:extLst>
              <a:ext uri="{FF2B5EF4-FFF2-40B4-BE49-F238E27FC236}">
                <a16:creationId xmlns:a16="http://schemas.microsoft.com/office/drawing/2014/main" id="{75F8EABF-4DA0-4D62-A145-53D60E863E88}"/>
              </a:ext>
            </a:extLst>
          </p:cNvPr>
          <p:cNvSpPr txBox="1">
            <a:spLocks noChangeArrowheads="1"/>
          </p:cNvSpPr>
          <p:nvPr/>
        </p:nvSpPr>
        <p:spPr bwMode="auto">
          <a:xfrm>
            <a:off x="691133" y="6178726"/>
            <a:ext cx="10393179" cy="266504"/>
          </a:xfrm>
          <a:prstGeom prst="rect">
            <a:avLst/>
          </a:prstGeom>
          <a:noFill/>
          <a:ln w="9525">
            <a:noFill/>
            <a:miter lim="800000"/>
            <a:headEnd/>
            <a:tailEnd/>
          </a:ln>
          <a:effectLst/>
        </p:spPr>
        <p:txBody>
          <a:bodyPr wrap="square" lIns="78373" tIns="39187" rIns="78373" bIns="39187">
            <a:spAutoFit/>
          </a:bodyPr>
          <a:lstStyle/>
          <a:p>
            <a:r>
              <a:rPr lang="en-US" sz="1200" dirty="0">
                <a:latin typeface="Garamond" panose="02020404030301010803" pitchFamily="18" charset="0"/>
              </a:rPr>
              <a:t>Guo, X., Kang, H. J., Etienne-Cummings, R., &amp; </a:t>
            </a:r>
            <a:r>
              <a:rPr lang="en-US" sz="1200" dirty="0" err="1">
                <a:latin typeface="Garamond" panose="02020404030301010803" pitchFamily="18" charset="0"/>
              </a:rPr>
              <a:t>Boctor</a:t>
            </a:r>
            <a:r>
              <a:rPr lang="en-US" sz="1200" dirty="0">
                <a:latin typeface="Garamond" panose="02020404030301010803" pitchFamily="18" charset="0"/>
              </a:rPr>
              <a:t>, E. M. (2014). “</a:t>
            </a:r>
            <a:r>
              <a:rPr lang="en-US" sz="1200" i="1" dirty="0">
                <a:latin typeface="Garamond" panose="02020404030301010803" pitchFamily="18" charset="0"/>
              </a:rPr>
              <a:t>Active ultrasound pattern injection system (AUSPIS) for interventional tool guidance</a:t>
            </a:r>
            <a:r>
              <a:rPr lang="en-US" sz="1200" dirty="0">
                <a:latin typeface="Garamond" panose="02020404030301010803" pitchFamily="18" charset="0"/>
              </a:rPr>
              <a:t>”. </a:t>
            </a:r>
            <a:r>
              <a:rPr lang="en-US" sz="1200" dirty="0" err="1">
                <a:latin typeface="Garamond" panose="02020404030301010803" pitchFamily="18" charset="0"/>
              </a:rPr>
              <a:t>PloS</a:t>
            </a:r>
            <a:r>
              <a:rPr lang="en-US" sz="1200" dirty="0">
                <a:latin typeface="Garamond" panose="02020404030301010803" pitchFamily="18" charset="0"/>
              </a:rPr>
              <a:t> one, 9(10), e104262.</a:t>
            </a:r>
          </a:p>
        </p:txBody>
      </p:sp>
      <p:sp>
        <p:nvSpPr>
          <p:cNvPr id="24" name="TextBox 23">
            <a:extLst>
              <a:ext uri="{FF2B5EF4-FFF2-40B4-BE49-F238E27FC236}">
                <a16:creationId xmlns:a16="http://schemas.microsoft.com/office/drawing/2014/main" id="{BA349A4C-EA1C-4DA9-BF96-E2362441522A}"/>
              </a:ext>
            </a:extLst>
          </p:cNvPr>
          <p:cNvSpPr txBox="1"/>
          <p:nvPr/>
        </p:nvSpPr>
        <p:spPr>
          <a:xfrm>
            <a:off x="157744" y="1422135"/>
            <a:ext cx="2144298" cy="954107"/>
          </a:xfrm>
          <a:prstGeom prst="rect">
            <a:avLst/>
          </a:prstGeom>
          <a:noFill/>
        </p:spPr>
        <p:txBody>
          <a:bodyPr wrap="square" rtlCol="0">
            <a:spAutoFit/>
          </a:bodyPr>
          <a:lstStyle/>
          <a:p>
            <a:r>
              <a:rPr lang="en-US" altLang="zh-CN" sz="2800"/>
              <a:t>Pattern injection</a:t>
            </a:r>
            <a:endParaRPr lang="zh-CN" altLang="en-US" sz="2800"/>
          </a:p>
        </p:txBody>
      </p:sp>
    </p:spTree>
    <p:extLst>
      <p:ext uri="{BB962C8B-B14F-4D97-AF65-F5344CB8AC3E}">
        <p14:creationId xmlns:p14="http://schemas.microsoft.com/office/powerpoint/2010/main" val="30640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66667E-6 2.59259E-6 L -1.66667E-6 -0.34422 " pathEditMode="relative" rAng="0" ptsTypes="AA">
                                      <p:cBhvr>
                                        <p:cTn id="22" dur="2000" fill="hold"/>
                                        <p:tgtEl>
                                          <p:spTgt spid="20"/>
                                        </p:tgtEl>
                                        <p:attrNameLst>
                                          <p:attrName>ppt_x</p:attrName>
                                          <p:attrName>ppt_y</p:attrName>
                                        </p:attrNameLst>
                                      </p:cBhvr>
                                      <p:rCtr x="0" y="-17222"/>
                                    </p:animMotion>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7"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3485662" cy="707886"/>
          </a:xfrm>
          <a:prstGeom prst="rect">
            <a:avLst/>
          </a:prstGeom>
          <a:noFill/>
        </p:spPr>
        <p:txBody>
          <a:bodyPr wrap="square" rtlCol="0">
            <a:spAutoFit/>
          </a:bodyPr>
          <a:lstStyle/>
          <a:p>
            <a:r>
              <a:rPr lang="en-US" altLang="zh-CN" sz="4000">
                <a:solidFill>
                  <a:schemeClr val="bg1"/>
                </a:solidFill>
              </a:rPr>
              <a:t>Review</a:t>
            </a:r>
            <a:endParaRPr lang="zh-CN" altLang="en-US" sz="4000" dirty="0">
              <a:solidFill>
                <a:schemeClr val="bg1"/>
              </a:solidFill>
            </a:endParaRPr>
          </a:p>
        </p:txBody>
      </p:sp>
      <p:sp>
        <p:nvSpPr>
          <p:cNvPr id="9" name="TextBox 8">
            <a:extLst>
              <a:ext uri="{FF2B5EF4-FFF2-40B4-BE49-F238E27FC236}">
                <a16:creationId xmlns:a16="http://schemas.microsoft.com/office/drawing/2014/main" id="{DEB781B5-CA0A-43D6-9F22-13C611710A77}"/>
              </a:ext>
            </a:extLst>
          </p:cNvPr>
          <p:cNvSpPr txBox="1"/>
          <p:nvPr/>
        </p:nvSpPr>
        <p:spPr>
          <a:xfrm>
            <a:off x="196222" y="1257139"/>
            <a:ext cx="10856168" cy="1283428"/>
          </a:xfrm>
          <a:prstGeom prst="rect">
            <a:avLst/>
          </a:prstGeom>
          <a:noFill/>
        </p:spPr>
        <p:txBody>
          <a:bodyPr wrap="square" rtlCol="0">
            <a:spAutoFit/>
          </a:bodyPr>
          <a:lstStyle/>
          <a:p>
            <a:pPr marL="174625" lvl="1" defTabSz="800100">
              <a:spcAft>
                <a:spcPct val="15000"/>
              </a:spcAft>
            </a:pPr>
            <a:r>
              <a:rPr lang="en-US" altLang="zh-CN" sz="3600"/>
              <a:t>HIFU(High Intensity Focused Ultrasound) </a:t>
            </a:r>
            <a:r>
              <a:rPr lang="en-US" altLang="zh-CN" sz="3600" dirty="0"/>
              <a:t>monitoring</a:t>
            </a:r>
          </a:p>
          <a:p>
            <a:pPr marL="174625" lvl="1" defTabSz="800100">
              <a:spcAft>
                <a:spcPct val="15000"/>
              </a:spcAft>
            </a:pPr>
            <a:endParaRPr lang="en-US" altLang="zh-CN" sz="3600" dirty="0"/>
          </a:p>
        </p:txBody>
      </p:sp>
      <p:pic>
        <p:nvPicPr>
          <p:cNvPr id="11" name="Picture 10">
            <a:extLst>
              <a:ext uri="{FF2B5EF4-FFF2-40B4-BE49-F238E27FC236}">
                <a16:creationId xmlns:a16="http://schemas.microsoft.com/office/drawing/2014/main" id="{95689024-0CF0-49C3-9480-0544012F80A8}"/>
              </a:ext>
            </a:extLst>
          </p:cNvPr>
          <p:cNvPicPr/>
          <p:nvPr/>
        </p:nvPicPr>
        <p:blipFill rotWithShape="1">
          <a:blip r:embed="rId5"/>
          <a:srcRect t="1612" r="32012"/>
          <a:stretch/>
        </p:blipFill>
        <p:spPr>
          <a:xfrm>
            <a:off x="344111" y="1893866"/>
            <a:ext cx="8608178" cy="4613652"/>
          </a:xfrm>
          <a:prstGeom prst="rect">
            <a:avLst/>
          </a:prstGeom>
        </p:spPr>
      </p:pic>
      <p:sp>
        <p:nvSpPr>
          <p:cNvPr id="2" name="Rectangle 1">
            <a:extLst>
              <a:ext uri="{FF2B5EF4-FFF2-40B4-BE49-F238E27FC236}">
                <a16:creationId xmlns:a16="http://schemas.microsoft.com/office/drawing/2014/main" id="{1CB92A34-32F0-41F1-8D4F-7169B95D4638}"/>
              </a:ext>
            </a:extLst>
          </p:cNvPr>
          <p:cNvSpPr/>
          <p:nvPr/>
        </p:nvSpPr>
        <p:spPr>
          <a:xfrm>
            <a:off x="-28136" y="6393190"/>
            <a:ext cx="12220136" cy="523220"/>
          </a:xfrm>
          <a:prstGeom prst="rect">
            <a:avLst/>
          </a:prstGeom>
        </p:spPr>
        <p:txBody>
          <a:bodyPr wrap="square">
            <a:spAutoFit/>
          </a:bodyPr>
          <a:lstStyle/>
          <a:p>
            <a:r>
              <a:rPr lang="en-US" altLang="zh-CN" sz="1400" dirty="0"/>
              <a:t> </a:t>
            </a:r>
            <a:r>
              <a:rPr lang="en-US" altLang="zh-CN" sz="1400" dirty="0" err="1"/>
              <a:t>Audigier</a:t>
            </a:r>
            <a:r>
              <a:rPr lang="en-US" altLang="zh-CN" sz="1400" dirty="0"/>
              <a:t> C, Kim Y, </a:t>
            </a:r>
            <a:r>
              <a:rPr lang="en-US" altLang="zh-CN" sz="1400" dirty="0" err="1"/>
              <a:t>Ellens</a:t>
            </a:r>
            <a:r>
              <a:rPr lang="en-US" altLang="zh-CN" sz="1400" dirty="0"/>
              <a:t> N, et al. Physics-based simulation to enable ultrasound monitoring of </a:t>
            </a:r>
            <a:r>
              <a:rPr lang="en-US" altLang="zh-CN" sz="1400" dirty="0" err="1"/>
              <a:t>hifu</a:t>
            </a:r>
            <a:r>
              <a:rPr lang="en-US" altLang="zh-CN" sz="1400" dirty="0"/>
              <a:t> ablation: An </a:t>
            </a:r>
            <a:r>
              <a:rPr lang="en-US" altLang="zh-CN" sz="1400" dirty="0" err="1"/>
              <a:t>mri</a:t>
            </a:r>
            <a:r>
              <a:rPr lang="en-US" altLang="zh-CN" sz="1400" dirty="0"/>
              <a:t> validation[C]//International Conference on Medical Image Computing and Computer-Assisted Intervention. Springer, Cham, 2018: 89-97</a:t>
            </a:r>
            <a:endParaRPr lang="zh-CN" altLang="en-US" sz="1400" dirty="0"/>
          </a:p>
        </p:txBody>
      </p:sp>
      <p:sp>
        <p:nvSpPr>
          <p:cNvPr id="5" name="TextBox 4">
            <a:extLst>
              <a:ext uri="{FF2B5EF4-FFF2-40B4-BE49-F238E27FC236}">
                <a16:creationId xmlns:a16="http://schemas.microsoft.com/office/drawing/2014/main" id="{1142C76F-9379-498A-964C-BEEF47E5415F}"/>
              </a:ext>
            </a:extLst>
          </p:cNvPr>
          <p:cNvSpPr txBox="1"/>
          <p:nvPr/>
        </p:nvSpPr>
        <p:spPr>
          <a:xfrm>
            <a:off x="9180595" y="2350597"/>
            <a:ext cx="2667294" cy="3416320"/>
          </a:xfrm>
          <a:prstGeom prst="rect">
            <a:avLst/>
          </a:prstGeom>
          <a:noFill/>
        </p:spPr>
        <p:txBody>
          <a:bodyPr wrap="square" rtlCol="0">
            <a:spAutoFit/>
          </a:bodyPr>
          <a:lstStyle/>
          <a:p>
            <a:r>
              <a:rPr lang="en-US" altLang="zh-CN"/>
              <a:t>Method:</a:t>
            </a:r>
          </a:p>
          <a:p>
            <a:r>
              <a:rPr lang="en-US" altLang="zh-CN"/>
              <a:t>Using HIFU to ablate the target tissue</a:t>
            </a:r>
          </a:p>
          <a:p>
            <a:endParaRPr lang="en-US" altLang="zh-CN"/>
          </a:p>
          <a:p>
            <a:r>
              <a:rPr lang="en-US" altLang="zh-CN"/>
              <a:t>Challenge:</a:t>
            </a:r>
          </a:p>
          <a:p>
            <a:r>
              <a:rPr lang="en-US" altLang="zh-CN"/>
              <a:t>Temperature monitoring</a:t>
            </a:r>
          </a:p>
          <a:p>
            <a:endParaRPr lang="en-US" altLang="zh-CN"/>
          </a:p>
          <a:p>
            <a:r>
              <a:rPr lang="en-US" altLang="zh-CN"/>
              <a:t>Ablate malignant tissue only</a:t>
            </a:r>
          </a:p>
          <a:p>
            <a:endParaRPr lang="en-US" altLang="zh-CN"/>
          </a:p>
          <a:p>
            <a:r>
              <a:rPr lang="en-US" altLang="zh-CN"/>
              <a:t>MRI too expensive and not portable</a:t>
            </a:r>
          </a:p>
        </p:txBody>
      </p:sp>
    </p:spTree>
    <p:extLst>
      <p:ext uri="{BB962C8B-B14F-4D97-AF65-F5344CB8AC3E}">
        <p14:creationId xmlns:p14="http://schemas.microsoft.com/office/powerpoint/2010/main" val="1405725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4569090" cy="707886"/>
          </a:xfrm>
          <a:prstGeom prst="rect">
            <a:avLst/>
          </a:prstGeom>
          <a:noFill/>
        </p:spPr>
        <p:txBody>
          <a:bodyPr wrap="square" rtlCol="0">
            <a:spAutoFit/>
          </a:bodyPr>
          <a:lstStyle/>
          <a:p>
            <a:r>
              <a:rPr lang="en-US" altLang="zh-CN" sz="4000">
                <a:solidFill>
                  <a:schemeClr val="bg1"/>
                </a:solidFill>
              </a:rPr>
              <a:t>Next step</a:t>
            </a:r>
            <a:endParaRPr lang="zh-CN" altLang="en-US" sz="4000" dirty="0">
              <a:solidFill>
                <a:schemeClr val="bg1"/>
              </a:solidFill>
            </a:endParaRPr>
          </a:p>
        </p:txBody>
      </p:sp>
      <p:pic>
        <p:nvPicPr>
          <p:cNvPr id="9" name="exvivo1">
            <a:hlinkClick r:id="" action="ppaction://media"/>
            <a:extLst>
              <a:ext uri="{FF2B5EF4-FFF2-40B4-BE49-F238E27FC236}">
                <a16:creationId xmlns:a16="http://schemas.microsoft.com/office/drawing/2014/main" id="{78BBA270-D316-45B1-83D5-E246C931D81E}"/>
              </a:ext>
            </a:extLst>
          </p:cNvPr>
          <p:cNvPicPr>
            <a:picLocks noChangeAspect="1"/>
          </p:cNvPicPr>
          <p:nvPr/>
        </p:nvPicPr>
        <p:blipFill rotWithShape="1">
          <a:blip r:embed="rId5"/>
          <a:srcRect l="10234" t="6704" r="19794" b="10157"/>
          <a:stretch/>
        </p:blipFill>
        <p:spPr>
          <a:xfrm>
            <a:off x="2324100" y="1981537"/>
            <a:ext cx="2801538" cy="2496522"/>
          </a:xfrm>
          <a:prstGeom prst="rect">
            <a:avLst/>
          </a:prstGeom>
        </p:spPr>
      </p:pic>
      <p:pic>
        <p:nvPicPr>
          <p:cNvPr id="11" name="exvivo1_diff2">
            <a:hlinkClick r:id="" action="ppaction://media"/>
            <a:extLst>
              <a:ext uri="{FF2B5EF4-FFF2-40B4-BE49-F238E27FC236}">
                <a16:creationId xmlns:a16="http://schemas.microsoft.com/office/drawing/2014/main" id="{5BB1712D-C198-4D94-A121-83C97BE0F7F4}"/>
              </a:ext>
            </a:extLst>
          </p:cNvPr>
          <p:cNvPicPr>
            <a:picLocks noChangeAspect="1"/>
          </p:cNvPicPr>
          <p:nvPr/>
        </p:nvPicPr>
        <p:blipFill rotWithShape="1">
          <a:blip r:embed="rId6"/>
          <a:srcRect l="10951" t="7838" r="20720" b="10202"/>
          <a:stretch/>
        </p:blipFill>
        <p:spPr>
          <a:xfrm>
            <a:off x="6234546" y="1981537"/>
            <a:ext cx="2775087" cy="2496522"/>
          </a:xfrm>
          <a:prstGeom prst="rect">
            <a:avLst/>
          </a:prstGeom>
        </p:spPr>
      </p:pic>
      <p:sp>
        <p:nvSpPr>
          <p:cNvPr id="2" name="TextBox 1">
            <a:extLst>
              <a:ext uri="{FF2B5EF4-FFF2-40B4-BE49-F238E27FC236}">
                <a16:creationId xmlns:a16="http://schemas.microsoft.com/office/drawing/2014/main" id="{62BAE630-1FFC-426E-9515-F75277F56723}"/>
              </a:ext>
            </a:extLst>
          </p:cNvPr>
          <p:cNvSpPr txBox="1"/>
          <p:nvPr/>
        </p:nvSpPr>
        <p:spPr>
          <a:xfrm>
            <a:off x="434108" y="1481332"/>
            <a:ext cx="2697662" cy="369332"/>
          </a:xfrm>
          <a:prstGeom prst="rect">
            <a:avLst/>
          </a:prstGeom>
          <a:noFill/>
        </p:spPr>
        <p:txBody>
          <a:bodyPr wrap="none" rtlCol="0">
            <a:spAutoFit/>
          </a:bodyPr>
          <a:lstStyle/>
          <a:p>
            <a:r>
              <a:rPr lang="en-US" altLang="zh-CN"/>
              <a:t>Simulation + deep learning</a:t>
            </a:r>
            <a:endParaRPr lang="zh-CN" altLang="en-US"/>
          </a:p>
        </p:txBody>
      </p:sp>
      <p:sp>
        <p:nvSpPr>
          <p:cNvPr id="5" name="TextBox 4">
            <a:extLst>
              <a:ext uri="{FF2B5EF4-FFF2-40B4-BE49-F238E27FC236}">
                <a16:creationId xmlns:a16="http://schemas.microsoft.com/office/drawing/2014/main" id="{197D5B15-4071-4F43-BC7D-AC19F66D7FAC}"/>
              </a:ext>
            </a:extLst>
          </p:cNvPr>
          <p:cNvSpPr txBox="1"/>
          <p:nvPr/>
        </p:nvSpPr>
        <p:spPr>
          <a:xfrm>
            <a:off x="5389990" y="2814299"/>
            <a:ext cx="373820" cy="830997"/>
          </a:xfrm>
          <a:prstGeom prst="rect">
            <a:avLst/>
          </a:prstGeom>
          <a:noFill/>
        </p:spPr>
        <p:txBody>
          <a:bodyPr wrap="none" rtlCol="0">
            <a:spAutoFit/>
          </a:bodyPr>
          <a:lstStyle/>
          <a:p>
            <a:r>
              <a:rPr lang="en-US" altLang="zh-CN" sz="4800"/>
              <a:t>-</a:t>
            </a:r>
            <a:endParaRPr lang="zh-CN" altLang="en-US" sz="4800"/>
          </a:p>
        </p:txBody>
      </p:sp>
      <p:sp>
        <p:nvSpPr>
          <p:cNvPr id="6" name="TextBox 5">
            <a:extLst>
              <a:ext uri="{FF2B5EF4-FFF2-40B4-BE49-F238E27FC236}">
                <a16:creationId xmlns:a16="http://schemas.microsoft.com/office/drawing/2014/main" id="{0EF6F909-462F-41FF-8E22-5E22594278E7}"/>
              </a:ext>
            </a:extLst>
          </p:cNvPr>
          <p:cNvSpPr txBox="1"/>
          <p:nvPr/>
        </p:nvSpPr>
        <p:spPr>
          <a:xfrm>
            <a:off x="1311469" y="5116945"/>
            <a:ext cx="9173473" cy="1200329"/>
          </a:xfrm>
          <a:prstGeom prst="rect">
            <a:avLst/>
          </a:prstGeom>
          <a:noFill/>
        </p:spPr>
        <p:txBody>
          <a:bodyPr wrap="none" rtlCol="0">
            <a:spAutoFit/>
          </a:bodyPr>
          <a:lstStyle/>
          <a:p>
            <a:r>
              <a:rPr lang="en-US" altLang="zh-CN"/>
              <a:t>Learn from matlab example and Conduct simulation based on Matlab K-wave simulation tool</a:t>
            </a:r>
          </a:p>
          <a:p>
            <a:r>
              <a:rPr lang="en-US" altLang="zh-CN"/>
              <a:t>Simulate</a:t>
            </a:r>
            <a:r>
              <a:rPr lang="zh-CN" altLang="en-US"/>
              <a:t> </a:t>
            </a:r>
            <a:r>
              <a:rPr lang="en-US" altLang="zh-CN"/>
              <a:t>the</a:t>
            </a:r>
            <a:r>
              <a:rPr lang="zh-CN" altLang="en-US"/>
              <a:t> </a:t>
            </a:r>
            <a:r>
              <a:rPr lang="en-US" altLang="zh-CN"/>
              <a:t>pattern injection</a:t>
            </a:r>
            <a:r>
              <a:rPr lang="zh-CN" altLang="en-US"/>
              <a:t> </a:t>
            </a:r>
            <a:r>
              <a:rPr lang="en-US" altLang="zh-CN"/>
              <a:t>image</a:t>
            </a:r>
            <a:r>
              <a:rPr lang="zh-CN" altLang="en-US"/>
              <a:t> </a:t>
            </a:r>
            <a:r>
              <a:rPr lang="en-US" altLang="zh-CN"/>
              <a:t>before</a:t>
            </a:r>
            <a:r>
              <a:rPr lang="zh-CN" altLang="en-US"/>
              <a:t> </a:t>
            </a:r>
            <a:r>
              <a:rPr lang="en-US" altLang="zh-CN"/>
              <a:t>ablation</a:t>
            </a:r>
            <a:r>
              <a:rPr lang="zh-CN" altLang="en-US"/>
              <a:t> </a:t>
            </a:r>
            <a:r>
              <a:rPr lang="en-US" altLang="zh-CN"/>
              <a:t>and</a:t>
            </a:r>
            <a:r>
              <a:rPr lang="zh-CN" altLang="en-US"/>
              <a:t> </a:t>
            </a:r>
            <a:r>
              <a:rPr lang="en-US" altLang="zh-CN"/>
              <a:t>after ablation</a:t>
            </a:r>
          </a:p>
          <a:p>
            <a:r>
              <a:rPr lang="en-US" altLang="zh-CN"/>
              <a:t>Deduct the pattern injection image by the one before ablation </a:t>
            </a:r>
          </a:p>
          <a:p>
            <a:r>
              <a:rPr lang="en-US" altLang="zh-CN"/>
              <a:t>Use ConvLSTM network to train</a:t>
            </a:r>
          </a:p>
        </p:txBody>
      </p:sp>
    </p:spTree>
    <p:extLst>
      <p:ext uri="{BB962C8B-B14F-4D97-AF65-F5344CB8AC3E}">
        <p14:creationId xmlns:p14="http://schemas.microsoft.com/office/powerpoint/2010/main" val="2273671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4569090" cy="707886"/>
          </a:xfrm>
          <a:prstGeom prst="rect">
            <a:avLst/>
          </a:prstGeom>
          <a:noFill/>
        </p:spPr>
        <p:txBody>
          <a:bodyPr wrap="square" rtlCol="0">
            <a:spAutoFit/>
          </a:bodyPr>
          <a:lstStyle/>
          <a:p>
            <a:r>
              <a:rPr lang="en-US" altLang="zh-CN" sz="4000">
                <a:solidFill>
                  <a:schemeClr val="bg1"/>
                </a:solidFill>
              </a:rPr>
              <a:t>Possible network</a:t>
            </a:r>
            <a:endParaRPr lang="zh-CN" altLang="en-US" sz="4000" dirty="0">
              <a:solidFill>
                <a:schemeClr val="bg1"/>
              </a:solidFill>
            </a:endParaRPr>
          </a:p>
        </p:txBody>
      </p:sp>
      <p:sp>
        <p:nvSpPr>
          <p:cNvPr id="12" name="Rectangle 11">
            <a:extLst>
              <a:ext uri="{FF2B5EF4-FFF2-40B4-BE49-F238E27FC236}">
                <a16:creationId xmlns:a16="http://schemas.microsoft.com/office/drawing/2014/main" id="{A14C3683-3DE0-4D8A-B522-598FCA4EE158}"/>
              </a:ext>
            </a:extLst>
          </p:cNvPr>
          <p:cNvSpPr/>
          <p:nvPr/>
        </p:nvSpPr>
        <p:spPr>
          <a:xfrm>
            <a:off x="1554632" y="1865845"/>
            <a:ext cx="568751" cy="345801"/>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12">
            <a:extLst>
              <a:ext uri="{FF2B5EF4-FFF2-40B4-BE49-F238E27FC236}">
                <a16:creationId xmlns:a16="http://schemas.microsoft.com/office/drawing/2014/main" id="{1EC14A07-3464-4E07-AF09-F3E0713380A5}"/>
              </a:ext>
            </a:extLst>
          </p:cNvPr>
          <p:cNvSpPr/>
          <p:nvPr/>
        </p:nvSpPr>
        <p:spPr>
          <a:xfrm>
            <a:off x="1554632" y="2540099"/>
            <a:ext cx="568751" cy="345801"/>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13">
            <a:extLst>
              <a:ext uri="{FF2B5EF4-FFF2-40B4-BE49-F238E27FC236}">
                <a16:creationId xmlns:a16="http://schemas.microsoft.com/office/drawing/2014/main" id="{C1FD0544-122F-4934-8D8F-5A7796A6BA29}"/>
              </a:ext>
            </a:extLst>
          </p:cNvPr>
          <p:cNvSpPr/>
          <p:nvPr/>
        </p:nvSpPr>
        <p:spPr>
          <a:xfrm>
            <a:off x="1554631" y="3288244"/>
            <a:ext cx="568751" cy="345801"/>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14">
            <a:extLst>
              <a:ext uri="{FF2B5EF4-FFF2-40B4-BE49-F238E27FC236}">
                <a16:creationId xmlns:a16="http://schemas.microsoft.com/office/drawing/2014/main" id="{D9064BF0-A0AB-4C20-A2E0-793A2D1A455E}"/>
              </a:ext>
            </a:extLst>
          </p:cNvPr>
          <p:cNvSpPr/>
          <p:nvPr/>
        </p:nvSpPr>
        <p:spPr>
          <a:xfrm>
            <a:off x="1554630" y="4036389"/>
            <a:ext cx="568751" cy="345801"/>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15">
            <a:extLst>
              <a:ext uri="{FF2B5EF4-FFF2-40B4-BE49-F238E27FC236}">
                <a16:creationId xmlns:a16="http://schemas.microsoft.com/office/drawing/2014/main" id="{6E5E13EF-FE02-4378-BB83-92B3957B7FFF}"/>
              </a:ext>
            </a:extLst>
          </p:cNvPr>
          <p:cNvSpPr/>
          <p:nvPr/>
        </p:nvSpPr>
        <p:spPr>
          <a:xfrm>
            <a:off x="1554632" y="4710643"/>
            <a:ext cx="568751" cy="345801"/>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a:extLst>
              <a:ext uri="{FF2B5EF4-FFF2-40B4-BE49-F238E27FC236}">
                <a16:creationId xmlns:a16="http://schemas.microsoft.com/office/drawing/2014/main" id="{1516DF4B-D906-47F7-A669-77B5F9EAE983}"/>
              </a:ext>
            </a:extLst>
          </p:cNvPr>
          <p:cNvSpPr txBox="1"/>
          <p:nvPr/>
        </p:nvSpPr>
        <p:spPr>
          <a:xfrm>
            <a:off x="1661718" y="5264727"/>
            <a:ext cx="461665" cy="251031"/>
          </a:xfrm>
          <a:prstGeom prst="rect">
            <a:avLst/>
          </a:prstGeom>
          <a:noFill/>
        </p:spPr>
        <p:txBody>
          <a:bodyPr vert="eaVert" wrap="none" rtlCol="0">
            <a:spAutoFit/>
          </a:bodyPr>
          <a:lstStyle/>
          <a:p>
            <a:r>
              <a:rPr lang="en-US" altLang="zh-CN"/>
              <a:t>…</a:t>
            </a:r>
            <a:endParaRPr lang="zh-CN" altLang="en-US"/>
          </a:p>
        </p:txBody>
      </p:sp>
      <p:sp>
        <p:nvSpPr>
          <p:cNvPr id="18" name="Rectangle 17">
            <a:extLst>
              <a:ext uri="{FF2B5EF4-FFF2-40B4-BE49-F238E27FC236}">
                <a16:creationId xmlns:a16="http://schemas.microsoft.com/office/drawing/2014/main" id="{F6A59C45-C106-476A-8026-2326BF9BC2CE}"/>
              </a:ext>
            </a:extLst>
          </p:cNvPr>
          <p:cNvSpPr/>
          <p:nvPr/>
        </p:nvSpPr>
        <p:spPr>
          <a:xfrm>
            <a:off x="1554629" y="5718959"/>
            <a:ext cx="568751" cy="345801"/>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a:extLst>
              <a:ext uri="{FF2B5EF4-FFF2-40B4-BE49-F238E27FC236}">
                <a16:creationId xmlns:a16="http://schemas.microsoft.com/office/drawing/2014/main" id="{B7F474BC-1BA1-486A-9E11-BC8A4D409E39}"/>
              </a:ext>
            </a:extLst>
          </p:cNvPr>
          <p:cNvSpPr txBox="1"/>
          <p:nvPr/>
        </p:nvSpPr>
        <p:spPr>
          <a:xfrm>
            <a:off x="512356" y="1791674"/>
            <a:ext cx="1042273" cy="369332"/>
          </a:xfrm>
          <a:prstGeom prst="rect">
            <a:avLst/>
          </a:prstGeom>
          <a:noFill/>
        </p:spPr>
        <p:txBody>
          <a:bodyPr wrap="none" rtlCol="0">
            <a:spAutoFit/>
          </a:bodyPr>
          <a:lstStyle/>
          <a:p>
            <a:r>
              <a:rPr lang="en-US" altLang="zh-CN"/>
              <a:t>Pattern 1</a:t>
            </a:r>
            <a:endParaRPr lang="zh-CN" altLang="en-US"/>
          </a:p>
        </p:txBody>
      </p:sp>
      <p:sp>
        <p:nvSpPr>
          <p:cNvPr id="20" name="TextBox 19">
            <a:extLst>
              <a:ext uri="{FF2B5EF4-FFF2-40B4-BE49-F238E27FC236}">
                <a16:creationId xmlns:a16="http://schemas.microsoft.com/office/drawing/2014/main" id="{1012BA4E-4203-45A2-B9DA-BE9C2A0BB177}"/>
              </a:ext>
            </a:extLst>
          </p:cNvPr>
          <p:cNvSpPr txBox="1"/>
          <p:nvPr/>
        </p:nvSpPr>
        <p:spPr>
          <a:xfrm>
            <a:off x="521501" y="2500028"/>
            <a:ext cx="1042273" cy="369332"/>
          </a:xfrm>
          <a:prstGeom prst="rect">
            <a:avLst/>
          </a:prstGeom>
          <a:noFill/>
        </p:spPr>
        <p:txBody>
          <a:bodyPr wrap="none" rtlCol="0">
            <a:spAutoFit/>
          </a:bodyPr>
          <a:lstStyle/>
          <a:p>
            <a:r>
              <a:rPr lang="en-US" altLang="zh-CN"/>
              <a:t>Pattern 2</a:t>
            </a:r>
            <a:endParaRPr lang="zh-CN" altLang="en-US"/>
          </a:p>
        </p:txBody>
      </p:sp>
      <p:sp>
        <p:nvSpPr>
          <p:cNvPr id="21" name="TextBox 20">
            <a:extLst>
              <a:ext uri="{FF2B5EF4-FFF2-40B4-BE49-F238E27FC236}">
                <a16:creationId xmlns:a16="http://schemas.microsoft.com/office/drawing/2014/main" id="{C877C127-204A-46A6-9CB3-261D599E22EF}"/>
              </a:ext>
            </a:extLst>
          </p:cNvPr>
          <p:cNvSpPr txBox="1"/>
          <p:nvPr/>
        </p:nvSpPr>
        <p:spPr>
          <a:xfrm>
            <a:off x="512355" y="3236003"/>
            <a:ext cx="1042273" cy="369332"/>
          </a:xfrm>
          <a:prstGeom prst="rect">
            <a:avLst/>
          </a:prstGeom>
          <a:noFill/>
        </p:spPr>
        <p:txBody>
          <a:bodyPr wrap="none" rtlCol="0">
            <a:spAutoFit/>
          </a:bodyPr>
          <a:lstStyle/>
          <a:p>
            <a:r>
              <a:rPr lang="en-US" altLang="zh-CN"/>
              <a:t>Pattern 3</a:t>
            </a:r>
            <a:endParaRPr lang="zh-CN" altLang="en-US"/>
          </a:p>
        </p:txBody>
      </p:sp>
      <p:sp>
        <p:nvSpPr>
          <p:cNvPr id="22" name="TextBox 21">
            <a:extLst>
              <a:ext uri="{FF2B5EF4-FFF2-40B4-BE49-F238E27FC236}">
                <a16:creationId xmlns:a16="http://schemas.microsoft.com/office/drawing/2014/main" id="{51D21665-0C96-464C-A0FD-61D0CBE79F57}"/>
              </a:ext>
            </a:extLst>
          </p:cNvPr>
          <p:cNvSpPr txBox="1"/>
          <p:nvPr/>
        </p:nvSpPr>
        <p:spPr>
          <a:xfrm>
            <a:off x="512354" y="4052929"/>
            <a:ext cx="1042273" cy="369332"/>
          </a:xfrm>
          <a:prstGeom prst="rect">
            <a:avLst/>
          </a:prstGeom>
          <a:noFill/>
        </p:spPr>
        <p:txBody>
          <a:bodyPr wrap="none" rtlCol="0">
            <a:spAutoFit/>
          </a:bodyPr>
          <a:lstStyle/>
          <a:p>
            <a:r>
              <a:rPr lang="en-US" altLang="zh-CN"/>
              <a:t>Pattern 4</a:t>
            </a:r>
            <a:endParaRPr lang="zh-CN" altLang="en-US"/>
          </a:p>
        </p:txBody>
      </p:sp>
      <p:sp>
        <p:nvSpPr>
          <p:cNvPr id="23" name="TextBox 22">
            <a:extLst>
              <a:ext uri="{FF2B5EF4-FFF2-40B4-BE49-F238E27FC236}">
                <a16:creationId xmlns:a16="http://schemas.microsoft.com/office/drawing/2014/main" id="{BF559550-1A98-4DB9-8759-1333F840B910}"/>
              </a:ext>
            </a:extLst>
          </p:cNvPr>
          <p:cNvSpPr txBox="1"/>
          <p:nvPr/>
        </p:nvSpPr>
        <p:spPr>
          <a:xfrm>
            <a:off x="512353" y="4670572"/>
            <a:ext cx="1042273" cy="369332"/>
          </a:xfrm>
          <a:prstGeom prst="rect">
            <a:avLst/>
          </a:prstGeom>
          <a:noFill/>
        </p:spPr>
        <p:txBody>
          <a:bodyPr wrap="none" rtlCol="0">
            <a:spAutoFit/>
          </a:bodyPr>
          <a:lstStyle/>
          <a:p>
            <a:r>
              <a:rPr lang="en-US" altLang="zh-CN"/>
              <a:t>Pattern 5</a:t>
            </a:r>
            <a:endParaRPr lang="zh-CN" altLang="en-US"/>
          </a:p>
        </p:txBody>
      </p:sp>
      <p:sp>
        <p:nvSpPr>
          <p:cNvPr id="24" name="TextBox 23">
            <a:extLst>
              <a:ext uri="{FF2B5EF4-FFF2-40B4-BE49-F238E27FC236}">
                <a16:creationId xmlns:a16="http://schemas.microsoft.com/office/drawing/2014/main" id="{BC0A4424-4E88-47F6-ABCE-1113E32A8288}"/>
              </a:ext>
            </a:extLst>
          </p:cNvPr>
          <p:cNvSpPr txBox="1"/>
          <p:nvPr/>
        </p:nvSpPr>
        <p:spPr>
          <a:xfrm>
            <a:off x="521501" y="5678888"/>
            <a:ext cx="1042273" cy="369332"/>
          </a:xfrm>
          <a:prstGeom prst="rect">
            <a:avLst/>
          </a:prstGeom>
          <a:noFill/>
        </p:spPr>
        <p:txBody>
          <a:bodyPr wrap="none" rtlCol="0">
            <a:spAutoFit/>
          </a:bodyPr>
          <a:lstStyle/>
          <a:p>
            <a:r>
              <a:rPr lang="en-US" altLang="zh-CN"/>
              <a:t>Pattern n</a:t>
            </a:r>
            <a:endParaRPr lang="zh-CN" altLang="en-US"/>
          </a:p>
        </p:txBody>
      </p:sp>
      <p:cxnSp>
        <p:nvCxnSpPr>
          <p:cNvPr id="26" name="Straight Arrow Connector 25">
            <a:extLst>
              <a:ext uri="{FF2B5EF4-FFF2-40B4-BE49-F238E27FC236}">
                <a16:creationId xmlns:a16="http://schemas.microsoft.com/office/drawing/2014/main" id="{F1D4FF53-0932-401A-B36B-EA1465923AD2}"/>
              </a:ext>
            </a:extLst>
          </p:cNvPr>
          <p:cNvCxnSpPr/>
          <p:nvPr/>
        </p:nvCxnSpPr>
        <p:spPr>
          <a:xfrm>
            <a:off x="2198255" y="2059709"/>
            <a:ext cx="1080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46B1B97-7614-4FDE-90B1-8D90E5A3CCA9}"/>
              </a:ext>
            </a:extLst>
          </p:cNvPr>
          <p:cNvCxnSpPr/>
          <p:nvPr/>
        </p:nvCxnSpPr>
        <p:spPr>
          <a:xfrm>
            <a:off x="2198255" y="2763799"/>
            <a:ext cx="1080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2283164-85CC-4B46-B09B-B82813341A4A}"/>
              </a:ext>
            </a:extLst>
          </p:cNvPr>
          <p:cNvCxnSpPr/>
          <p:nvPr/>
        </p:nvCxnSpPr>
        <p:spPr>
          <a:xfrm>
            <a:off x="2198255" y="3461144"/>
            <a:ext cx="1080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7BE8FFE-9C17-4202-B7F6-8E635654E4C6}"/>
              </a:ext>
            </a:extLst>
          </p:cNvPr>
          <p:cNvCxnSpPr/>
          <p:nvPr/>
        </p:nvCxnSpPr>
        <p:spPr>
          <a:xfrm>
            <a:off x="2239260" y="4209289"/>
            <a:ext cx="1080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FCE6F47-47A1-43AC-8021-7A8D4B71D546}"/>
              </a:ext>
            </a:extLst>
          </p:cNvPr>
          <p:cNvCxnSpPr/>
          <p:nvPr/>
        </p:nvCxnSpPr>
        <p:spPr>
          <a:xfrm>
            <a:off x="2239260" y="4855238"/>
            <a:ext cx="1080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0E71313-1E94-44DE-A07D-997CF9D5D114}"/>
              </a:ext>
            </a:extLst>
          </p:cNvPr>
          <p:cNvCxnSpPr/>
          <p:nvPr/>
        </p:nvCxnSpPr>
        <p:spPr>
          <a:xfrm>
            <a:off x="2257733" y="5891859"/>
            <a:ext cx="1080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F89D6196-D377-4B3E-95B7-7C013EEC4FC1}"/>
              </a:ext>
            </a:extLst>
          </p:cNvPr>
          <p:cNvSpPr/>
          <p:nvPr/>
        </p:nvSpPr>
        <p:spPr>
          <a:xfrm>
            <a:off x="3319914" y="5670386"/>
            <a:ext cx="802478" cy="4309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35">
            <a:extLst>
              <a:ext uri="{FF2B5EF4-FFF2-40B4-BE49-F238E27FC236}">
                <a16:creationId xmlns:a16="http://schemas.microsoft.com/office/drawing/2014/main" id="{1468A17F-6B2B-41A2-96D4-D394B9F21537}"/>
              </a:ext>
            </a:extLst>
          </p:cNvPr>
          <p:cNvSpPr txBox="1"/>
          <p:nvPr/>
        </p:nvSpPr>
        <p:spPr>
          <a:xfrm>
            <a:off x="3199953" y="5632721"/>
            <a:ext cx="1012313" cy="461665"/>
          </a:xfrm>
          <a:prstGeom prst="rect">
            <a:avLst/>
          </a:prstGeom>
          <a:noFill/>
        </p:spPr>
        <p:txBody>
          <a:bodyPr wrap="square" rtlCol="0">
            <a:spAutoFit/>
          </a:bodyPr>
          <a:lstStyle/>
          <a:p>
            <a:pPr algn="ctr"/>
            <a:r>
              <a:rPr lang="en-US" altLang="zh-CN" sz="1200"/>
              <a:t>ConvLSTM </a:t>
            </a:r>
          </a:p>
          <a:p>
            <a:pPr algn="ctr"/>
            <a:r>
              <a:rPr lang="en-US" altLang="zh-CN" sz="1200"/>
              <a:t>Cell</a:t>
            </a:r>
            <a:endParaRPr lang="zh-CN" altLang="en-US" sz="1200"/>
          </a:p>
        </p:txBody>
      </p:sp>
      <p:sp>
        <p:nvSpPr>
          <p:cNvPr id="38" name="Rectangle 37">
            <a:extLst>
              <a:ext uri="{FF2B5EF4-FFF2-40B4-BE49-F238E27FC236}">
                <a16:creationId xmlns:a16="http://schemas.microsoft.com/office/drawing/2014/main" id="{E6728897-39A7-4CCE-93D6-5E435CB94EAF}"/>
              </a:ext>
            </a:extLst>
          </p:cNvPr>
          <p:cNvSpPr/>
          <p:nvPr/>
        </p:nvSpPr>
        <p:spPr>
          <a:xfrm>
            <a:off x="3272742" y="1878616"/>
            <a:ext cx="802478" cy="4309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a:extLst>
              <a:ext uri="{FF2B5EF4-FFF2-40B4-BE49-F238E27FC236}">
                <a16:creationId xmlns:a16="http://schemas.microsoft.com/office/drawing/2014/main" id="{8206A2E7-9BE9-453D-A12F-AA500F191FF0}"/>
              </a:ext>
            </a:extLst>
          </p:cNvPr>
          <p:cNvSpPr txBox="1"/>
          <p:nvPr/>
        </p:nvSpPr>
        <p:spPr>
          <a:xfrm>
            <a:off x="3172524" y="1844529"/>
            <a:ext cx="1012313" cy="461665"/>
          </a:xfrm>
          <a:prstGeom prst="rect">
            <a:avLst/>
          </a:prstGeom>
          <a:noFill/>
        </p:spPr>
        <p:txBody>
          <a:bodyPr wrap="square" rtlCol="0">
            <a:spAutoFit/>
          </a:bodyPr>
          <a:lstStyle/>
          <a:p>
            <a:pPr algn="ctr"/>
            <a:r>
              <a:rPr lang="en-US" altLang="zh-CN" sz="1200"/>
              <a:t>ConvLSTM </a:t>
            </a:r>
          </a:p>
          <a:p>
            <a:pPr algn="ctr"/>
            <a:r>
              <a:rPr lang="en-US" altLang="zh-CN" sz="1200"/>
              <a:t>Cell</a:t>
            </a:r>
            <a:endParaRPr lang="zh-CN" altLang="en-US" sz="1200"/>
          </a:p>
        </p:txBody>
      </p:sp>
      <p:sp>
        <p:nvSpPr>
          <p:cNvPr id="40" name="Rectangle 39">
            <a:extLst>
              <a:ext uri="{FF2B5EF4-FFF2-40B4-BE49-F238E27FC236}">
                <a16:creationId xmlns:a16="http://schemas.microsoft.com/office/drawing/2014/main" id="{CDC8FD07-8683-4253-9EE0-CCE9998D1908}"/>
              </a:ext>
            </a:extLst>
          </p:cNvPr>
          <p:cNvSpPr/>
          <p:nvPr/>
        </p:nvSpPr>
        <p:spPr>
          <a:xfrm>
            <a:off x="3299321" y="4639772"/>
            <a:ext cx="802478" cy="4309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a:extLst>
              <a:ext uri="{FF2B5EF4-FFF2-40B4-BE49-F238E27FC236}">
                <a16:creationId xmlns:a16="http://schemas.microsoft.com/office/drawing/2014/main" id="{595E33A3-C956-4EAB-BF82-07906CF0851A}"/>
              </a:ext>
            </a:extLst>
          </p:cNvPr>
          <p:cNvSpPr txBox="1"/>
          <p:nvPr/>
        </p:nvSpPr>
        <p:spPr>
          <a:xfrm>
            <a:off x="3172524" y="4655879"/>
            <a:ext cx="1012313" cy="461665"/>
          </a:xfrm>
          <a:prstGeom prst="rect">
            <a:avLst/>
          </a:prstGeom>
          <a:noFill/>
        </p:spPr>
        <p:txBody>
          <a:bodyPr wrap="square" rtlCol="0">
            <a:spAutoFit/>
          </a:bodyPr>
          <a:lstStyle/>
          <a:p>
            <a:pPr algn="ctr"/>
            <a:r>
              <a:rPr lang="en-US" altLang="zh-CN" sz="1200"/>
              <a:t>ConvLSTM </a:t>
            </a:r>
          </a:p>
          <a:p>
            <a:pPr algn="ctr"/>
            <a:r>
              <a:rPr lang="en-US" altLang="zh-CN" sz="1200"/>
              <a:t>Cell</a:t>
            </a:r>
            <a:endParaRPr lang="zh-CN" altLang="en-US" sz="1200"/>
          </a:p>
        </p:txBody>
      </p:sp>
      <p:sp>
        <p:nvSpPr>
          <p:cNvPr id="42" name="Rectangle 41">
            <a:extLst>
              <a:ext uri="{FF2B5EF4-FFF2-40B4-BE49-F238E27FC236}">
                <a16:creationId xmlns:a16="http://schemas.microsoft.com/office/drawing/2014/main" id="{D62965FC-3F7F-48DC-A6E0-1A0A01FA3D2D}"/>
              </a:ext>
            </a:extLst>
          </p:cNvPr>
          <p:cNvSpPr/>
          <p:nvPr/>
        </p:nvSpPr>
        <p:spPr>
          <a:xfrm>
            <a:off x="3272742" y="2547331"/>
            <a:ext cx="802478" cy="4309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a:extLst>
              <a:ext uri="{FF2B5EF4-FFF2-40B4-BE49-F238E27FC236}">
                <a16:creationId xmlns:a16="http://schemas.microsoft.com/office/drawing/2014/main" id="{6D91117A-9D4C-484B-A83E-FBACF4ABBB08}"/>
              </a:ext>
            </a:extLst>
          </p:cNvPr>
          <p:cNvSpPr txBox="1"/>
          <p:nvPr/>
        </p:nvSpPr>
        <p:spPr>
          <a:xfrm>
            <a:off x="3172524" y="2513244"/>
            <a:ext cx="1012313" cy="461665"/>
          </a:xfrm>
          <a:prstGeom prst="rect">
            <a:avLst/>
          </a:prstGeom>
          <a:noFill/>
        </p:spPr>
        <p:txBody>
          <a:bodyPr wrap="square" rtlCol="0">
            <a:spAutoFit/>
          </a:bodyPr>
          <a:lstStyle/>
          <a:p>
            <a:pPr algn="ctr"/>
            <a:r>
              <a:rPr lang="en-US" altLang="zh-CN" sz="1200"/>
              <a:t>ConvLSTM </a:t>
            </a:r>
          </a:p>
          <a:p>
            <a:pPr algn="ctr"/>
            <a:r>
              <a:rPr lang="en-US" altLang="zh-CN" sz="1200"/>
              <a:t>Cell</a:t>
            </a:r>
            <a:endParaRPr lang="zh-CN" altLang="en-US" sz="1200"/>
          </a:p>
        </p:txBody>
      </p:sp>
      <p:sp>
        <p:nvSpPr>
          <p:cNvPr id="44" name="Rectangle 43">
            <a:extLst>
              <a:ext uri="{FF2B5EF4-FFF2-40B4-BE49-F238E27FC236}">
                <a16:creationId xmlns:a16="http://schemas.microsoft.com/office/drawing/2014/main" id="{0C7F512C-0C7E-498D-83BF-0149687C97B8}"/>
              </a:ext>
            </a:extLst>
          </p:cNvPr>
          <p:cNvSpPr/>
          <p:nvPr/>
        </p:nvSpPr>
        <p:spPr>
          <a:xfrm>
            <a:off x="3324924" y="3951258"/>
            <a:ext cx="802478" cy="4309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a:extLst>
              <a:ext uri="{FF2B5EF4-FFF2-40B4-BE49-F238E27FC236}">
                <a16:creationId xmlns:a16="http://schemas.microsoft.com/office/drawing/2014/main" id="{45FE6C67-84F5-40E5-AD21-8B18C516B392}"/>
              </a:ext>
            </a:extLst>
          </p:cNvPr>
          <p:cNvSpPr txBox="1"/>
          <p:nvPr/>
        </p:nvSpPr>
        <p:spPr>
          <a:xfrm>
            <a:off x="3199953" y="3963382"/>
            <a:ext cx="1012313" cy="461665"/>
          </a:xfrm>
          <a:prstGeom prst="rect">
            <a:avLst/>
          </a:prstGeom>
          <a:noFill/>
        </p:spPr>
        <p:txBody>
          <a:bodyPr wrap="square" rtlCol="0">
            <a:spAutoFit/>
          </a:bodyPr>
          <a:lstStyle/>
          <a:p>
            <a:pPr algn="ctr"/>
            <a:r>
              <a:rPr lang="en-US" altLang="zh-CN" sz="1200"/>
              <a:t>ConvLSTM </a:t>
            </a:r>
          </a:p>
          <a:p>
            <a:pPr algn="ctr"/>
            <a:r>
              <a:rPr lang="en-US" altLang="zh-CN" sz="1200"/>
              <a:t>Cell</a:t>
            </a:r>
            <a:endParaRPr lang="zh-CN" altLang="en-US" sz="1200"/>
          </a:p>
        </p:txBody>
      </p:sp>
      <p:sp>
        <p:nvSpPr>
          <p:cNvPr id="46" name="Rectangle 45">
            <a:extLst>
              <a:ext uri="{FF2B5EF4-FFF2-40B4-BE49-F238E27FC236}">
                <a16:creationId xmlns:a16="http://schemas.microsoft.com/office/drawing/2014/main" id="{83B165C0-09BC-49A2-BB51-FB772B7B8950}"/>
              </a:ext>
            </a:extLst>
          </p:cNvPr>
          <p:cNvSpPr/>
          <p:nvPr/>
        </p:nvSpPr>
        <p:spPr>
          <a:xfrm>
            <a:off x="3272742" y="3281915"/>
            <a:ext cx="802478" cy="4309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a:extLst>
              <a:ext uri="{FF2B5EF4-FFF2-40B4-BE49-F238E27FC236}">
                <a16:creationId xmlns:a16="http://schemas.microsoft.com/office/drawing/2014/main" id="{C1AE0187-A147-434A-9332-3B9B6F1E1F90}"/>
              </a:ext>
            </a:extLst>
          </p:cNvPr>
          <p:cNvSpPr txBox="1"/>
          <p:nvPr/>
        </p:nvSpPr>
        <p:spPr>
          <a:xfrm>
            <a:off x="3172524" y="3247828"/>
            <a:ext cx="1012313" cy="461665"/>
          </a:xfrm>
          <a:prstGeom prst="rect">
            <a:avLst/>
          </a:prstGeom>
          <a:noFill/>
        </p:spPr>
        <p:txBody>
          <a:bodyPr wrap="square" rtlCol="0">
            <a:spAutoFit/>
          </a:bodyPr>
          <a:lstStyle/>
          <a:p>
            <a:pPr algn="ctr"/>
            <a:r>
              <a:rPr lang="en-US" altLang="zh-CN" sz="1200"/>
              <a:t>ConvLSTM </a:t>
            </a:r>
          </a:p>
          <a:p>
            <a:pPr algn="ctr"/>
            <a:r>
              <a:rPr lang="en-US" altLang="zh-CN" sz="1200"/>
              <a:t>Cell</a:t>
            </a:r>
            <a:endParaRPr lang="zh-CN" altLang="en-US" sz="1200"/>
          </a:p>
        </p:txBody>
      </p:sp>
      <p:sp>
        <p:nvSpPr>
          <p:cNvPr id="52" name="Rectangle 51">
            <a:extLst>
              <a:ext uri="{FF2B5EF4-FFF2-40B4-BE49-F238E27FC236}">
                <a16:creationId xmlns:a16="http://schemas.microsoft.com/office/drawing/2014/main" id="{F492D036-2FAC-4E3F-804A-AD5DB37D12E2}"/>
              </a:ext>
            </a:extLst>
          </p:cNvPr>
          <p:cNvSpPr/>
          <p:nvPr/>
        </p:nvSpPr>
        <p:spPr>
          <a:xfrm>
            <a:off x="5155874" y="1875262"/>
            <a:ext cx="802478" cy="4309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Straight Arrow Connector 52">
            <a:extLst>
              <a:ext uri="{FF2B5EF4-FFF2-40B4-BE49-F238E27FC236}">
                <a16:creationId xmlns:a16="http://schemas.microsoft.com/office/drawing/2014/main" id="{E2622974-DC1A-478C-AA76-03A756389E51}"/>
              </a:ext>
            </a:extLst>
          </p:cNvPr>
          <p:cNvCxnSpPr/>
          <p:nvPr/>
        </p:nvCxnSpPr>
        <p:spPr>
          <a:xfrm>
            <a:off x="4075220" y="2052599"/>
            <a:ext cx="1080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C13C3C33-355C-467B-9AC0-F2158A30923D}"/>
              </a:ext>
            </a:extLst>
          </p:cNvPr>
          <p:cNvSpPr/>
          <p:nvPr/>
        </p:nvSpPr>
        <p:spPr>
          <a:xfrm>
            <a:off x="5155874" y="2547028"/>
            <a:ext cx="802478" cy="4309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5" name="Straight Arrow Connector 54">
            <a:extLst>
              <a:ext uri="{FF2B5EF4-FFF2-40B4-BE49-F238E27FC236}">
                <a16:creationId xmlns:a16="http://schemas.microsoft.com/office/drawing/2014/main" id="{820655B0-FD31-4E30-A5C0-0933E3FC73FA}"/>
              </a:ext>
            </a:extLst>
          </p:cNvPr>
          <p:cNvCxnSpPr/>
          <p:nvPr/>
        </p:nvCxnSpPr>
        <p:spPr>
          <a:xfrm>
            <a:off x="4075220" y="2724365"/>
            <a:ext cx="1080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7F39F2E-DBD1-4FDD-83A7-F8A18185D9B3}"/>
              </a:ext>
            </a:extLst>
          </p:cNvPr>
          <p:cNvSpPr/>
          <p:nvPr/>
        </p:nvSpPr>
        <p:spPr>
          <a:xfrm>
            <a:off x="5155874" y="3283807"/>
            <a:ext cx="802478" cy="4309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 name="Straight Arrow Connector 56">
            <a:extLst>
              <a:ext uri="{FF2B5EF4-FFF2-40B4-BE49-F238E27FC236}">
                <a16:creationId xmlns:a16="http://schemas.microsoft.com/office/drawing/2014/main" id="{23C98CE8-2681-4D86-BFAF-D475899B20BD}"/>
              </a:ext>
            </a:extLst>
          </p:cNvPr>
          <p:cNvCxnSpPr/>
          <p:nvPr/>
        </p:nvCxnSpPr>
        <p:spPr>
          <a:xfrm>
            <a:off x="4075220" y="3461144"/>
            <a:ext cx="1080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90B76F36-A241-4486-AD51-15ECB2A83A78}"/>
              </a:ext>
            </a:extLst>
          </p:cNvPr>
          <p:cNvSpPr/>
          <p:nvPr/>
        </p:nvSpPr>
        <p:spPr>
          <a:xfrm>
            <a:off x="5208056" y="3998073"/>
            <a:ext cx="802478" cy="4309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Straight Arrow Connector 58">
            <a:extLst>
              <a:ext uri="{FF2B5EF4-FFF2-40B4-BE49-F238E27FC236}">
                <a16:creationId xmlns:a16="http://schemas.microsoft.com/office/drawing/2014/main" id="{3C5FC6DD-E3EF-4D51-8A24-2D9BBFC1BC08}"/>
              </a:ext>
            </a:extLst>
          </p:cNvPr>
          <p:cNvCxnSpPr/>
          <p:nvPr/>
        </p:nvCxnSpPr>
        <p:spPr>
          <a:xfrm>
            <a:off x="4127402" y="4175410"/>
            <a:ext cx="1080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F492D036-2FAC-4E3F-804A-AD5DB37D12E2}"/>
              </a:ext>
            </a:extLst>
          </p:cNvPr>
          <p:cNvSpPr/>
          <p:nvPr/>
        </p:nvSpPr>
        <p:spPr>
          <a:xfrm>
            <a:off x="5182453" y="4677901"/>
            <a:ext cx="802478" cy="4309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61" name="Straight Arrow Connector 60">
            <a:extLst>
              <a:ext uri="{FF2B5EF4-FFF2-40B4-BE49-F238E27FC236}">
                <a16:creationId xmlns:a16="http://schemas.microsoft.com/office/drawing/2014/main" id="{E2622974-DC1A-478C-AA76-03A756389E51}"/>
              </a:ext>
            </a:extLst>
          </p:cNvPr>
          <p:cNvCxnSpPr/>
          <p:nvPr/>
        </p:nvCxnSpPr>
        <p:spPr>
          <a:xfrm>
            <a:off x="4101799" y="4855238"/>
            <a:ext cx="1080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9D08E632-F7B7-4C0F-A28E-385B2D92790A}"/>
              </a:ext>
            </a:extLst>
          </p:cNvPr>
          <p:cNvSpPr/>
          <p:nvPr/>
        </p:nvSpPr>
        <p:spPr>
          <a:xfrm>
            <a:off x="5203046" y="5714522"/>
            <a:ext cx="802478" cy="4309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63" name="Straight Arrow Connector 62">
            <a:extLst>
              <a:ext uri="{FF2B5EF4-FFF2-40B4-BE49-F238E27FC236}">
                <a16:creationId xmlns:a16="http://schemas.microsoft.com/office/drawing/2014/main" id="{1B7FC1A0-F9C9-42A4-8520-87F2D69D05F0}"/>
              </a:ext>
            </a:extLst>
          </p:cNvPr>
          <p:cNvCxnSpPr/>
          <p:nvPr/>
        </p:nvCxnSpPr>
        <p:spPr>
          <a:xfrm>
            <a:off x="4122392" y="5891859"/>
            <a:ext cx="1080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9F9B8CC8-7F93-47A2-8FF0-64BFD7477458}"/>
              </a:ext>
            </a:extLst>
          </p:cNvPr>
          <p:cNvSpPr txBox="1"/>
          <p:nvPr/>
        </p:nvSpPr>
        <p:spPr>
          <a:xfrm>
            <a:off x="5049556" y="1904223"/>
            <a:ext cx="1012313" cy="276999"/>
          </a:xfrm>
          <a:prstGeom prst="rect">
            <a:avLst/>
          </a:prstGeom>
          <a:noFill/>
        </p:spPr>
        <p:txBody>
          <a:bodyPr wrap="square" rtlCol="0">
            <a:spAutoFit/>
          </a:bodyPr>
          <a:lstStyle/>
          <a:p>
            <a:pPr algn="ctr"/>
            <a:r>
              <a:rPr lang="en-US" altLang="zh-CN" sz="1200"/>
              <a:t>CNN</a:t>
            </a:r>
            <a:endParaRPr lang="zh-CN" altLang="en-US" sz="1200"/>
          </a:p>
        </p:txBody>
      </p:sp>
      <p:sp>
        <p:nvSpPr>
          <p:cNvPr id="65" name="TextBox 64">
            <a:extLst>
              <a:ext uri="{FF2B5EF4-FFF2-40B4-BE49-F238E27FC236}">
                <a16:creationId xmlns:a16="http://schemas.microsoft.com/office/drawing/2014/main" id="{0D52666C-7D91-4C2B-8AD6-AA403753FEB4}"/>
              </a:ext>
            </a:extLst>
          </p:cNvPr>
          <p:cNvSpPr txBox="1"/>
          <p:nvPr/>
        </p:nvSpPr>
        <p:spPr>
          <a:xfrm>
            <a:off x="5075348" y="2638419"/>
            <a:ext cx="1012313" cy="276999"/>
          </a:xfrm>
          <a:prstGeom prst="rect">
            <a:avLst/>
          </a:prstGeom>
          <a:noFill/>
        </p:spPr>
        <p:txBody>
          <a:bodyPr wrap="square" rtlCol="0">
            <a:spAutoFit/>
          </a:bodyPr>
          <a:lstStyle/>
          <a:p>
            <a:pPr algn="ctr"/>
            <a:r>
              <a:rPr lang="en-US" altLang="zh-CN" sz="1200"/>
              <a:t>CNN</a:t>
            </a:r>
            <a:endParaRPr lang="zh-CN" altLang="en-US" sz="1200"/>
          </a:p>
        </p:txBody>
      </p:sp>
      <p:sp>
        <p:nvSpPr>
          <p:cNvPr id="66" name="TextBox 65">
            <a:extLst>
              <a:ext uri="{FF2B5EF4-FFF2-40B4-BE49-F238E27FC236}">
                <a16:creationId xmlns:a16="http://schemas.microsoft.com/office/drawing/2014/main" id="{BA1E3528-891E-47B1-AA6F-6F47BFAB8786}"/>
              </a:ext>
            </a:extLst>
          </p:cNvPr>
          <p:cNvSpPr txBox="1"/>
          <p:nvPr/>
        </p:nvSpPr>
        <p:spPr>
          <a:xfrm>
            <a:off x="5059690" y="3370109"/>
            <a:ext cx="1012313" cy="276999"/>
          </a:xfrm>
          <a:prstGeom prst="rect">
            <a:avLst/>
          </a:prstGeom>
          <a:noFill/>
        </p:spPr>
        <p:txBody>
          <a:bodyPr wrap="square" rtlCol="0">
            <a:spAutoFit/>
          </a:bodyPr>
          <a:lstStyle/>
          <a:p>
            <a:pPr algn="ctr"/>
            <a:r>
              <a:rPr lang="en-US" altLang="zh-CN" sz="1200"/>
              <a:t>CNN</a:t>
            </a:r>
            <a:endParaRPr lang="zh-CN" altLang="en-US" sz="1200"/>
          </a:p>
        </p:txBody>
      </p:sp>
      <p:sp>
        <p:nvSpPr>
          <p:cNvPr id="67" name="TextBox 66">
            <a:extLst>
              <a:ext uri="{FF2B5EF4-FFF2-40B4-BE49-F238E27FC236}">
                <a16:creationId xmlns:a16="http://schemas.microsoft.com/office/drawing/2014/main" id="{923477E2-C4B5-4A33-B56F-94EB0A3868BF}"/>
              </a:ext>
            </a:extLst>
          </p:cNvPr>
          <p:cNvSpPr txBox="1"/>
          <p:nvPr/>
        </p:nvSpPr>
        <p:spPr>
          <a:xfrm>
            <a:off x="5083687" y="4098057"/>
            <a:ext cx="1012313" cy="276999"/>
          </a:xfrm>
          <a:prstGeom prst="rect">
            <a:avLst/>
          </a:prstGeom>
          <a:noFill/>
        </p:spPr>
        <p:txBody>
          <a:bodyPr wrap="square" rtlCol="0">
            <a:spAutoFit/>
          </a:bodyPr>
          <a:lstStyle/>
          <a:p>
            <a:pPr algn="ctr"/>
            <a:r>
              <a:rPr lang="en-US" altLang="zh-CN" sz="1200"/>
              <a:t>CNN</a:t>
            </a:r>
            <a:endParaRPr lang="zh-CN" altLang="en-US" sz="1200"/>
          </a:p>
        </p:txBody>
      </p:sp>
      <p:sp>
        <p:nvSpPr>
          <p:cNvPr id="68" name="TextBox 67">
            <a:extLst>
              <a:ext uri="{FF2B5EF4-FFF2-40B4-BE49-F238E27FC236}">
                <a16:creationId xmlns:a16="http://schemas.microsoft.com/office/drawing/2014/main" id="{0B81FEE9-4458-4D8E-9D32-3591AAB8C80F}"/>
              </a:ext>
            </a:extLst>
          </p:cNvPr>
          <p:cNvSpPr txBox="1"/>
          <p:nvPr/>
        </p:nvSpPr>
        <p:spPr>
          <a:xfrm>
            <a:off x="5059690" y="4732120"/>
            <a:ext cx="1012313" cy="276999"/>
          </a:xfrm>
          <a:prstGeom prst="rect">
            <a:avLst/>
          </a:prstGeom>
          <a:noFill/>
        </p:spPr>
        <p:txBody>
          <a:bodyPr wrap="square" rtlCol="0">
            <a:spAutoFit/>
          </a:bodyPr>
          <a:lstStyle/>
          <a:p>
            <a:pPr algn="ctr"/>
            <a:r>
              <a:rPr lang="en-US" altLang="zh-CN" sz="1200"/>
              <a:t>CNN</a:t>
            </a:r>
            <a:endParaRPr lang="zh-CN" altLang="en-US" sz="1200"/>
          </a:p>
        </p:txBody>
      </p:sp>
      <p:sp>
        <p:nvSpPr>
          <p:cNvPr id="69" name="TextBox 68">
            <a:extLst>
              <a:ext uri="{FF2B5EF4-FFF2-40B4-BE49-F238E27FC236}">
                <a16:creationId xmlns:a16="http://schemas.microsoft.com/office/drawing/2014/main" id="{9287903C-1D22-484A-B631-6F080E2F00FF}"/>
              </a:ext>
            </a:extLst>
          </p:cNvPr>
          <p:cNvSpPr txBox="1"/>
          <p:nvPr/>
        </p:nvSpPr>
        <p:spPr>
          <a:xfrm>
            <a:off x="5075347" y="5791488"/>
            <a:ext cx="1012313" cy="276999"/>
          </a:xfrm>
          <a:prstGeom prst="rect">
            <a:avLst/>
          </a:prstGeom>
          <a:noFill/>
        </p:spPr>
        <p:txBody>
          <a:bodyPr wrap="square" rtlCol="0">
            <a:spAutoFit/>
          </a:bodyPr>
          <a:lstStyle/>
          <a:p>
            <a:pPr algn="ctr"/>
            <a:r>
              <a:rPr lang="en-US" altLang="zh-CN" sz="1200"/>
              <a:t>CNN</a:t>
            </a:r>
            <a:endParaRPr lang="zh-CN" altLang="en-US" sz="1200"/>
          </a:p>
        </p:txBody>
      </p:sp>
      <p:sp>
        <p:nvSpPr>
          <p:cNvPr id="70" name="Oval 69">
            <a:extLst>
              <a:ext uri="{FF2B5EF4-FFF2-40B4-BE49-F238E27FC236}">
                <a16:creationId xmlns:a16="http://schemas.microsoft.com/office/drawing/2014/main" id="{5F361CAF-24BA-4B60-8365-1014049ECEA8}"/>
              </a:ext>
            </a:extLst>
          </p:cNvPr>
          <p:cNvSpPr/>
          <p:nvPr/>
        </p:nvSpPr>
        <p:spPr>
          <a:xfrm>
            <a:off x="7029089" y="1932526"/>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TextBox 70">
            <a:extLst>
              <a:ext uri="{FF2B5EF4-FFF2-40B4-BE49-F238E27FC236}">
                <a16:creationId xmlns:a16="http://schemas.microsoft.com/office/drawing/2014/main" id="{D9912E16-D30C-4F55-8096-0454F54D0DE7}"/>
              </a:ext>
            </a:extLst>
          </p:cNvPr>
          <p:cNvSpPr txBox="1"/>
          <p:nvPr/>
        </p:nvSpPr>
        <p:spPr>
          <a:xfrm>
            <a:off x="6999120" y="1854079"/>
            <a:ext cx="300082" cy="369332"/>
          </a:xfrm>
          <a:prstGeom prst="rect">
            <a:avLst/>
          </a:prstGeom>
          <a:noFill/>
        </p:spPr>
        <p:txBody>
          <a:bodyPr wrap="none" rtlCol="0">
            <a:spAutoFit/>
          </a:bodyPr>
          <a:lstStyle/>
          <a:p>
            <a:r>
              <a:rPr lang="en-US" altLang="zh-CN"/>
              <a:t>+</a:t>
            </a:r>
            <a:endParaRPr lang="zh-CN" altLang="en-US"/>
          </a:p>
        </p:txBody>
      </p:sp>
      <p:cxnSp>
        <p:nvCxnSpPr>
          <p:cNvPr id="72" name="Straight Arrow Connector 71">
            <a:extLst>
              <a:ext uri="{FF2B5EF4-FFF2-40B4-BE49-F238E27FC236}">
                <a16:creationId xmlns:a16="http://schemas.microsoft.com/office/drawing/2014/main" id="{AD90B16C-307D-4E12-BD16-C63D609FA187}"/>
              </a:ext>
            </a:extLst>
          </p:cNvPr>
          <p:cNvCxnSpPr/>
          <p:nvPr/>
        </p:nvCxnSpPr>
        <p:spPr>
          <a:xfrm>
            <a:off x="5958352" y="2059709"/>
            <a:ext cx="1080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CC4760F0-CD02-40DA-BBD1-0386BB0CA1B6}"/>
              </a:ext>
            </a:extLst>
          </p:cNvPr>
          <p:cNvSpPr/>
          <p:nvPr/>
        </p:nvSpPr>
        <p:spPr>
          <a:xfrm>
            <a:off x="7027727" y="2618546"/>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TextBox 73">
            <a:extLst>
              <a:ext uri="{FF2B5EF4-FFF2-40B4-BE49-F238E27FC236}">
                <a16:creationId xmlns:a16="http://schemas.microsoft.com/office/drawing/2014/main" id="{E1020890-E9E4-430C-B239-A677226C8CD8}"/>
              </a:ext>
            </a:extLst>
          </p:cNvPr>
          <p:cNvSpPr txBox="1"/>
          <p:nvPr/>
        </p:nvSpPr>
        <p:spPr>
          <a:xfrm>
            <a:off x="6997758" y="2540099"/>
            <a:ext cx="300082" cy="369332"/>
          </a:xfrm>
          <a:prstGeom prst="rect">
            <a:avLst/>
          </a:prstGeom>
          <a:noFill/>
        </p:spPr>
        <p:txBody>
          <a:bodyPr wrap="none" rtlCol="0">
            <a:spAutoFit/>
          </a:bodyPr>
          <a:lstStyle/>
          <a:p>
            <a:r>
              <a:rPr lang="en-US" altLang="zh-CN"/>
              <a:t>+</a:t>
            </a:r>
            <a:endParaRPr lang="zh-CN" altLang="en-US"/>
          </a:p>
        </p:txBody>
      </p:sp>
      <p:cxnSp>
        <p:nvCxnSpPr>
          <p:cNvPr id="75" name="Straight Arrow Connector 74">
            <a:extLst>
              <a:ext uri="{FF2B5EF4-FFF2-40B4-BE49-F238E27FC236}">
                <a16:creationId xmlns:a16="http://schemas.microsoft.com/office/drawing/2014/main" id="{9C2E1142-0568-48CD-8742-7BE04FB76106}"/>
              </a:ext>
            </a:extLst>
          </p:cNvPr>
          <p:cNvCxnSpPr/>
          <p:nvPr/>
        </p:nvCxnSpPr>
        <p:spPr>
          <a:xfrm>
            <a:off x="5956990" y="2745729"/>
            <a:ext cx="1080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718DDE61-47EF-405F-AA01-7A34D8687F59}"/>
              </a:ext>
            </a:extLst>
          </p:cNvPr>
          <p:cNvSpPr/>
          <p:nvPr/>
        </p:nvSpPr>
        <p:spPr>
          <a:xfrm>
            <a:off x="7032585" y="3366691"/>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TextBox 76">
            <a:extLst>
              <a:ext uri="{FF2B5EF4-FFF2-40B4-BE49-F238E27FC236}">
                <a16:creationId xmlns:a16="http://schemas.microsoft.com/office/drawing/2014/main" id="{4BE2BE36-CDD8-49D1-A039-A06880BD63BD}"/>
              </a:ext>
            </a:extLst>
          </p:cNvPr>
          <p:cNvSpPr txBox="1"/>
          <p:nvPr/>
        </p:nvSpPr>
        <p:spPr>
          <a:xfrm>
            <a:off x="7002616" y="3288244"/>
            <a:ext cx="300082" cy="369332"/>
          </a:xfrm>
          <a:prstGeom prst="rect">
            <a:avLst/>
          </a:prstGeom>
          <a:noFill/>
        </p:spPr>
        <p:txBody>
          <a:bodyPr wrap="none" rtlCol="0">
            <a:spAutoFit/>
          </a:bodyPr>
          <a:lstStyle/>
          <a:p>
            <a:r>
              <a:rPr lang="en-US" altLang="zh-CN"/>
              <a:t>+</a:t>
            </a:r>
            <a:endParaRPr lang="zh-CN" altLang="en-US"/>
          </a:p>
        </p:txBody>
      </p:sp>
      <p:cxnSp>
        <p:nvCxnSpPr>
          <p:cNvPr id="78" name="Straight Arrow Connector 77">
            <a:extLst>
              <a:ext uri="{FF2B5EF4-FFF2-40B4-BE49-F238E27FC236}">
                <a16:creationId xmlns:a16="http://schemas.microsoft.com/office/drawing/2014/main" id="{D5EC4651-AC5F-4EFA-834A-8050185FE8B8}"/>
              </a:ext>
            </a:extLst>
          </p:cNvPr>
          <p:cNvCxnSpPr/>
          <p:nvPr/>
        </p:nvCxnSpPr>
        <p:spPr>
          <a:xfrm>
            <a:off x="5961848" y="3493874"/>
            <a:ext cx="1080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DB7D65F9-0CE6-435A-A77D-7F17DE6F43F7}"/>
              </a:ext>
            </a:extLst>
          </p:cNvPr>
          <p:cNvSpPr/>
          <p:nvPr/>
        </p:nvSpPr>
        <p:spPr>
          <a:xfrm>
            <a:off x="7036293" y="4079073"/>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TextBox 79">
            <a:extLst>
              <a:ext uri="{FF2B5EF4-FFF2-40B4-BE49-F238E27FC236}">
                <a16:creationId xmlns:a16="http://schemas.microsoft.com/office/drawing/2014/main" id="{2FA8DFB1-877A-4854-8C0E-652D355BA85A}"/>
              </a:ext>
            </a:extLst>
          </p:cNvPr>
          <p:cNvSpPr txBox="1"/>
          <p:nvPr/>
        </p:nvSpPr>
        <p:spPr>
          <a:xfrm>
            <a:off x="7006324" y="4000626"/>
            <a:ext cx="300082" cy="369332"/>
          </a:xfrm>
          <a:prstGeom prst="rect">
            <a:avLst/>
          </a:prstGeom>
          <a:noFill/>
        </p:spPr>
        <p:txBody>
          <a:bodyPr wrap="none" rtlCol="0">
            <a:spAutoFit/>
          </a:bodyPr>
          <a:lstStyle/>
          <a:p>
            <a:r>
              <a:rPr lang="en-US" altLang="zh-CN"/>
              <a:t>+</a:t>
            </a:r>
            <a:endParaRPr lang="zh-CN" altLang="en-US"/>
          </a:p>
        </p:txBody>
      </p:sp>
      <p:cxnSp>
        <p:nvCxnSpPr>
          <p:cNvPr id="81" name="Straight Arrow Connector 80">
            <a:extLst>
              <a:ext uri="{FF2B5EF4-FFF2-40B4-BE49-F238E27FC236}">
                <a16:creationId xmlns:a16="http://schemas.microsoft.com/office/drawing/2014/main" id="{4EA95531-F4F2-489F-A097-FFB91A02E280}"/>
              </a:ext>
            </a:extLst>
          </p:cNvPr>
          <p:cNvCxnSpPr/>
          <p:nvPr/>
        </p:nvCxnSpPr>
        <p:spPr>
          <a:xfrm>
            <a:off x="5965556" y="4206256"/>
            <a:ext cx="1080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84B4FED0-5C3F-41EE-A07F-962B13A8AE0F}"/>
              </a:ext>
            </a:extLst>
          </p:cNvPr>
          <p:cNvSpPr/>
          <p:nvPr/>
        </p:nvSpPr>
        <p:spPr>
          <a:xfrm>
            <a:off x="7023791" y="4734326"/>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TextBox 82">
            <a:extLst>
              <a:ext uri="{FF2B5EF4-FFF2-40B4-BE49-F238E27FC236}">
                <a16:creationId xmlns:a16="http://schemas.microsoft.com/office/drawing/2014/main" id="{392F1437-D4DB-416A-8371-D3D649972B0C}"/>
              </a:ext>
            </a:extLst>
          </p:cNvPr>
          <p:cNvSpPr txBox="1"/>
          <p:nvPr/>
        </p:nvSpPr>
        <p:spPr>
          <a:xfrm>
            <a:off x="6993822" y="4655879"/>
            <a:ext cx="300082" cy="369332"/>
          </a:xfrm>
          <a:prstGeom prst="rect">
            <a:avLst/>
          </a:prstGeom>
          <a:noFill/>
        </p:spPr>
        <p:txBody>
          <a:bodyPr wrap="none" rtlCol="0">
            <a:spAutoFit/>
          </a:bodyPr>
          <a:lstStyle/>
          <a:p>
            <a:r>
              <a:rPr lang="en-US" altLang="zh-CN"/>
              <a:t>+</a:t>
            </a:r>
            <a:endParaRPr lang="zh-CN" altLang="en-US"/>
          </a:p>
        </p:txBody>
      </p:sp>
      <p:cxnSp>
        <p:nvCxnSpPr>
          <p:cNvPr id="84" name="Straight Arrow Connector 83">
            <a:extLst>
              <a:ext uri="{FF2B5EF4-FFF2-40B4-BE49-F238E27FC236}">
                <a16:creationId xmlns:a16="http://schemas.microsoft.com/office/drawing/2014/main" id="{F9C7CC6A-E50D-47EA-969D-3DED062FF49D}"/>
              </a:ext>
            </a:extLst>
          </p:cNvPr>
          <p:cNvCxnSpPr/>
          <p:nvPr/>
        </p:nvCxnSpPr>
        <p:spPr>
          <a:xfrm>
            <a:off x="5953054" y="4861509"/>
            <a:ext cx="1080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AF2D4C10-FFF8-46BF-8412-592F09B95503}"/>
              </a:ext>
            </a:extLst>
          </p:cNvPr>
          <p:cNvSpPr/>
          <p:nvPr/>
        </p:nvSpPr>
        <p:spPr>
          <a:xfrm>
            <a:off x="7032585" y="5761059"/>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TextBox 85">
            <a:extLst>
              <a:ext uri="{FF2B5EF4-FFF2-40B4-BE49-F238E27FC236}">
                <a16:creationId xmlns:a16="http://schemas.microsoft.com/office/drawing/2014/main" id="{0CD8B90E-5F13-4687-9B09-47DDADF19633}"/>
              </a:ext>
            </a:extLst>
          </p:cNvPr>
          <p:cNvSpPr txBox="1"/>
          <p:nvPr/>
        </p:nvSpPr>
        <p:spPr>
          <a:xfrm>
            <a:off x="7002616" y="5682612"/>
            <a:ext cx="300082" cy="369332"/>
          </a:xfrm>
          <a:prstGeom prst="rect">
            <a:avLst/>
          </a:prstGeom>
          <a:noFill/>
        </p:spPr>
        <p:txBody>
          <a:bodyPr wrap="none" rtlCol="0">
            <a:spAutoFit/>
          </a:bodyPr>
          <a:lstStyle/>
          <a:p>
            <a:r>
              <a:rPr lang="en-US" altLang="zh-CN"/>
              <a:t>+</a:t>
            </a:r>
            <a:endParaRPr lang="zh-CN" altLang="en-US"/>
          </a:p>
        </p:txBody>
      </p:sp>
      <p:cxnSp>
        <p:nvCxnSpPr>
          <p:cNvPr id="87" name="Straight Arrow Connector 86">
            <a:extLst>
              <a:ext uri="{FF2B5EF4-FFF2-40B4-BE49-F238E27FC236}">
                <a16:creationId xmlns:a16="http://schemas.microsoft.com/office/drawing/2014/main" id="{56BA99E5-8568-4757-B98F-EBE377406342}"/>
              </a:ext>
            </a:extLst>
          </p:cNvPr>
          <p:cNvCxnSpPr/>
          <p:nvPr/>
        </p:nvCxnSpPr>
        <p:spPr>
          <a:xfrm>
            <a:off x="5961848" y="5888242"/>
            <a:ext cx="1080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733F9DD2-277A-4C14-8C12-118BA183742B}"/>
              </a:ext>
            </a:extLst>
          </p:cNvPr>
          <p:cNvCxnSpPr>
            <a:cxnSpLocks/>
            <a:endCxn id="71" idx="0"/>
          </p:cNvCxnSpPr>
          <p:nvPr/>
        </p:nvCxnSpPr>
        <p:spPr>
          <a:xfrm>
            <a:off x="7149161" y="1566338"/>
            <a:ext cx="0" cy="2877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4F713A42-E351-4E98-8581-9AC0125306E3}"/>
              </a:ext>
            </a:extLst>
          </p:cNvPr>
          <p:cNvSpPr txBox="1"/>
          <p:nvPr/>
        </p:nvSpPr>
        <p:spPr>
          <a:xfrm>
            <a:off x="6323179" y="1228439"/>
            <a:ext cx="2096921" cy="369332"/>
          </a:xfrm>
          <a:prstGeom prst="rect">
            <a:avLst/>
          </a:prstGeom>
          <a:noFill/>
        </p:spPr>
        <p:txBody>
          <a:bodyPr wrap="none" rtlCol="0">
            <a:spAutoFit/>
          </a:bodyPr>
          <a:lstStyle/>
          <a:p>
            <a:r>
              <a:rPr lang="en-US" altLang="zh-CN"/>
              <a:t>Position information</a:t>
            </a:r>
            <a:endParaRPr lang="zh-CN" altLang="en-US"/>
          </a:p>
        </p:txBody>
      </p:sp>
      <p:cxnSp>
        <p:nvCxnSpPr>
          <p:cNvPr id="92" name="Straight Arrow Connector 91">
            <a:extLst>
              <a:ext uri="{FF2B5EF4-FFF2-40B4-BE49-F238E27FC236}">
                <a16:creationId xmlns:a16="http://schemas.microsoft.com/office/drawing/2014/main" id="{55D456DA-ECF1-4F07-A3E5-CD8392149042}"/>
              </a:ext>
            </a:extLst>
          </p:cNvPr>
          <p:cNvCxnSpPr>
            <a:cxnSpLocks/>
            <a:stCxn id="93" idx="0"/>
            <a:endCxn id="86" idx="2"/>
          </p:cNvCxnSpPr>
          <p:nvPr/>
        </p:nvCxnSpPr>
        <p:spPr>
          <a:xfrm flipV="1">
            <a:off x="7152657" y="6051944"/>
            <a:ext cx="0" cy="2373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7FDF52CD-FBBE-4402-A9C3-6098F4A97087}"/>
              </a:ext>
            </a:extLst>
          </p:cNvPr>
          <p:cNvSpPr txBox="1"/>
          <p:nvPr/>
        </p:nvSpPr>
        <p:spPr>
          <a:xfrm>
            <a:off x="6104196" y="6289335"/>
            <a:ext cx="2096921" cy="369332"/>
          </a:xfrm>
          <a:prstGeom prst="rect">
            <a:avLst/>
          </a:prstGeom>
          <a:noFill/>
        </p:spPr>
        <p:txBody>
          <a:bodyPr wrap="none" rtlCol="0">
            <a:spAutoFit/>
          </a:bodyPr>
          <a:lstStyle/>
          <a:p>
            <a:r>
              <a:rPr lang="en-US" altLang="zh-CN"/>
              <a:t>Position information</a:t>
            </a:r>
            <a:endParaRPr lang="zh-CN" altLang="en-US"/>
          </a:p>
        </p:txBody>
      </p:sp>
      <p:cxnSp>
        <p:nvCxnSpPr>
          <p:cNvPr id="97" name="Straight Arrow Connector 96">
            <a:extLst>
              <a:ext uri="{FF2B5EF4-FFF2-40B4-BE49-F238E27FC236}">
                <a16:creationId xmlns:a16="http://schemas.microsoft.com/office/drawing/2014/main" id="{12BC3174-816C-4137-90E1-148DBFB554AF}"/>
              </a:ext>
            </a:extLst>
          </p:cNvPr>
          <p:cNvCxnSpPr/>
          <p:nvPr/>
        </p:nvCxnSpPr>
        <p:spPr>
          <a:xfrm>
            <a:off x="7272730" y="2059709"/>
            <a:ext cx="1080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6CAA1DDB-EAA7-4FE2-865B-40A71FB06177}"/>
              </a:ext>
            </a:extLst>
          </p:cNvPr>
          <p:cNvCxnSpPr/>
          <p:nvPr/>
        </p:nvCxnSpPr>
        <p:spPr>
          <a:xfrm>
            <a:off x="7272730" y="2762494"/>
            <a:ext cx="1080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C72A5F66-28F4-4B85-B8CE-2F467113A24A}"/>
              </a:ext>
            </a:extLst>
          </p:cNvPr>
          <p:cNvCxnSpPr/>
          <p:nvPr/>
        </p:nvCxnSpPr>
        <p:spPr>
          <a:xfrm>
            <a:off x="7272730" y="3505237"/>
            <a:ext cx="1080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C60616A1-075F-41AF-A22A-D6A4FB49BB35}"/>
              </a:ext>
            </a:extLst>
          </p:cNvPr>
          <p:cNvCxnSpPr/>
          <p:nvPr/>
        </p:nvCxnSpPr>
        <p:spPr>
          <a:xfrm>
            <a:off x="7263936" y="4198832"/>
            <a:ext cx="1080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045882D6-9D73-4297-B63C-1C02389075EB}"/>
              </a:ext>
            </a:extLst>
          </p:cNvPr>
          <p:cNvCxnSpPr/>
          <p:nvPr/>
        </p:nvCxnSpPr>
        <p:spPr>
          <a:xfrm>
            <a:off x="7263936" y="4861509"/>
            <a:ext cx="1080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D16F6D43-78C9-492F-9AD6-69B3C88C5B52}"/>
              </a:ext>
            </a:extLst>
          </p:cNvPr>
          <p:cNvCxnSpPr/>
          <p:nvPr/>
        </p:nvCxnSpPr>
        <p:spPr>
          <a:xfrm>
            <a:off x="7263936" y="5891859"/>
            <a:ext cx="10806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6" name="Picture 105">
            <a:extLst>
              <a:ext uri="{FF2B5EF4-FFF2-40B4-BE49-F238E27FC236}">
                <a16:creationId xmlns:a16="http://schemas.microsoft.com/office/drawing/2014/main" id="{9C0211C0-F734-4F75-B66B-8F7092D4F0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3384" y="1683530"/>
            <a:ext cx="873544" cy="655158"/>
          </a:xfrm>
          <a:prstGeom prst="rect">
            <a:avLst/>
          </a:prstGeom>
        </p:spPr>
      </p:pic>
      <p:pic>
        <p:nvPicPr>
          <p:cNvPr id="107" name="Picture 106">
            <a:extLst>
              <a:ext uri="{FF2B5EF4-FFF2-40B4-BE49-F238E27FC236}">
                <a16:creationId xmlns:a16="http://schemas.microsoft.com/office/drawing/2014/main" id="{B2EC68FE-3A54-4C01-830F-7C648FC9DC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4590" y="2426273"/>
            <a:ext cx="873544" cy="655158"/>
          </a:xfrm>
          <a:prstGeom prst="rect">
            <a:avLst/>
          </a:prstGeom>
        </p:spPr>
      </p:pic>
      <p:pic>
        <p:nvPicPr>
          <p:cNvPr id="108" name="Picture 107">
            <a:extLst>
              <a:ext uri="{FF2B5EF4-FFF2-40B4-BE49-F238E27FC236}">
                <a16:creationId xmlns:a16="http://schemas.microsoft.com/office/drawing/2014/main" id="{0B44DADC-FD97-4C99-883D-7C90246A25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46664" y="3177550"/>
            <a:ext cx="871470" cy="653603"/>
          </a:xfrm>
          <a:prstGeom prst="rect">
            <a:avLst/>
          </a:prstGeom>
        </p:spPr>
      </p:pic>
      <p:pic>
        <p:nvPicPr>
          <p:cNvPr id="109" name="Picture 108">
            <a:extLst>
              <a:ext uri="{FF2B5EF4-FFF2-40B4-BE49-F238E27FC236}">
                <a16:creationId xmlns:a16="http://schemas.microsoft.com/office/drawing/2014/main" id="{03E794B3-9BE7-4F18-B91B-353DCF7278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53385" y="3931876"/>
            <a:ext cx="864750" cy="648562"/>
          </a:xfrm>
          <a:prstGeom prst="rect">
            <a:avLst/>
          </a:prstGeom>
        </p:spPr>
      </p:pic>
      <p:pic>
        <p:nvPicPr>
          <p:cNvPr id="110" name="Picture 109">
            <a:extLst>
              <a:ext uri="{FF2B5EF4-FFF2-40B4-BE49-F238E27FC236}">
                <a16:creationId xmlns:a16="http://schemas.microsoft.com/office/drawing/2014/main" id="{6DA0C31E-6DEF-4DAA-BA33-15AA4E1007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62178" y="4616165"/>
            <a:ext cx="864750" cy="648562"/>
          </a:xfrm>
          <a:prstGeom prst="rect">
            <a:avLst/>
          </a:prstGeom>
        </p:spPr>
      </p:pic>
      <p:pic>
        <p:nvPicPr>
          <p:cNvPr id="111" name="Picture 110">
            <a:extLst>
              <a:ext uri="{FF2B5EF4-FFF2-40B4-BE49-F238E27FC236}">
                <a16:creationId xmlns:a16="http://schemas.microsoft.com/office/drawing/2014/main" id="{B4422B1E-44E5-477D-9A30-C9A60250F3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77451" y="5603377"/>
            <a:ext cx="870959" cy="653219"/>
          </a:xfrm>
          <a:prstGeom prst="rect">
            <a:avLst/>
          </a:prstGeom>
        </p:spPr>
      </p:pic>
      <p:sp>
        <p:nvSpPr>
          <p:cNvPr id="112" name="TextBox 111">
            <a:extLst>
              <a:ext uri="{FF2B5EF4-FFF2-40B4-BE49-F238E27FC236}">
                <a16:creationId xmlns:a16="http://schemas.microsoft.com/office/drawing/2014/main" id="{917983BE-8C1B-4028-A9C9-43BF6E9AD7E3}"/>
              </a:ext>
            </a:extLst>
          </p:cNvPr>
          <p:cNvSpPr txBox="1"/>
          <p:nvPr/>
        </p:nvSpPr>
        <p:spPr>
          <a:xfrm>
            <a:off x="9475743" y="3119024"/>
            <a:ext cx="2638607" cy="646331"/>
          </a:xfrm>
          <a:prstGeom prst="rect">
            <a:avLst/>
          </a:prstGeom>
          <a:noFill/>
        </p:spPr>
        <p:txBody>
          <a:bodyPr wrap="none" rtlCol="0">
            <a:spAutoFit/>
          </a:bodyPr>
          <a:lstStyle/>
          <a:p>
            <a:r>
              <a:rPr lang="en-US" altLang="zh-CN"/>
              <a:t>Advantage</a:t>
            </a:r>
          </a:p>
          <a:p>
            <a:r>
              <a:rPr lang="en-US" altLang="zh-CN"/>
              <a:t>Robust to different tissues</a:t>
            </a:r>
            <a:endParaRPr lang="zh-CN" altLang="en-US"/>
          </a:p>
        </p:txBody>
      </p:sp>
    </p:spTree>
    <p:extLst>
      <p:ext uri="{BB962C8B-B14F-4D97-AF65-F5344CB8AC3E}">
        <p14:creationId xmlns:p14="http://schemas.microsoft.com/office/powerpoint/2010/main" val="3521645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5227670" cy="707886"/>
          </a:xfrm>
          <a:prstGeom prst="rect">
            <a:avLst/>
          </a:prstGeom>
          <a:noFill/>
        </p:spPr>
        <p:txBody>
          <a:bodyPr wrap="square" rtlCol="0">
            <a:spAutoFit/>
          </a:bodyPr>
          <a:lstStyle/>
          <a:p>
            <a:r>
              <a:rPr lang="en-US" altLang="zh-CN" sz="4000">
                <a:solidFill>
                  <a:schemeClr val="bg1"/>
                </a:solidFill>
              </a:rPr>
              <a:t>Previous Dependencies</a:t>
            </a:r>
            <a:endParaRPr lang="zh-CN" altLang="en-US" sz="4000" dirty="0">
              <a:solidFill>
                <a:schemeClr val="bg1"/>
              </a:solidFill>
            </a:endParaRPr>
          </a:p>
        </p:txBody>
      </p:sp>
      <p:graphicFrame>
        <p:nvGraphicFramePr>
          <p:cNvPr id="2" name="Table 1">
            <a:extLst>
              <a:ext uri="{FF2B5EF4-FFF2-40B4-BE49-F238E27FC236}">
                <a16:creationId xmlns:a16="http://schemas.microsoft.com/office/drawing/2014/main" id="{3D99CD3F-6B05-49DE-B4E2-27B565D82CBE}"/>
              </a:ext>
            </a:extLst>
          </p:cNvPr>
          <p:cNvGraphicFramePr>
            <a:graphicFrameLocks noGrp="1"/>
          </p:cNvGraphicFramePr>
          <p:nvPr>
            <p:extLst>
              <p:ext uri="{D42A27DB-BD31-4B8C-83A1-F6EECF244321}">
                <p14:modId xmlns:p14="http://schemas.microsoft.com/office/powerpoint/2010/main" val="4176304537"/>
              </p:ext>
            </p:extLst>
          </p:nvPr>
        </p:nvGraphicFramePr>
        <p:xfrm>
          <a:off x="988288" y="1958625"/>
          <a:ext cx="6712012" cy="4211320"/>
        </p:xfrm>
        <a:graphic>
          <a:graphicData uri="http://schemas.openxmlformats.org/drawingml/2006/table">
            <a:tbl>
              <a:tblPr firstRow="1" bandRow="1">
                <a:tableStyleId>{5C22544A-7EE6-4342-B048-85BDC9FD1C3A}</a:tableStyleId>
              </a:tblPr>
              <a:tblGrid>
                <a:gridCol w="1885950">
                  <a:extLst>
                    <a:ext uri="{9D8B030D-6E8A-4147-A177-3AD203B41FA5}">
                      <a16:colId xmlns:a16="http://schemas.microsoft.com/office/drawing/2014/main" val="2069820635"/>
                    </a:ext>
                  </a:extLst>
                </a:gridCol>
                <a:gridCol w="1885950">
                  <a:extLst>
                    <a:ext uri="{9D8B030D-6E8A-4147-A177-3AD203B41FA5}">
                      <a16:colId xmlns:a16="http://schemas.microsoft.com/office/drawing/2014/main" val="1008114626"/>
                    </a:ext>
                  </a:extLst>
                </a:gridCol>
                <a:gridCol w="1885950">
                  <a:extLst>
                    <a:ext uri="{9D8B030D-6E8A-4147-A177-3AD203B41FA5}">
                      <a16:colId xmlns:a16="http://schemas.microsoft.com/office/drawing/2014/main" val="2860817633"/>
                    </a:ext>
                  </a:extLst>
                </a:gridCol>
                <a:gridCol w="1054162">
                  <a:extLst>
                    <a:ext uri="{9D8B030D-6E8A-4147-A177-3AD203B41FA5}">
                      <a16:colId xmlns:a16="http://schemas.microsoft.com/office/drawing/2014/main" val="1397127941"/>
                    </a:ext>
                  </a:extLst>
                </a:gridCol>
              </a:tblGrid>
              <a:tr h="370840">
                <a:tc>
                  <a:txBody>
                    <a:bodyPr/>
                    <a:lstStyle/>
                    <a:p>
                      <a:r>
                        <a:rPr lang="en-US" altLang="zh-CN" dirty="0"/>
                        <a:t>Dependency</a:t>
                      </a:r>
                      <a:endParaRPr lang="zh-CN" altLang="en-US" dirty="0"/>
                    </a:p>
                  </a:txBody>
                  <a:tcPr/>
                </a:tc>
                <a:tc>
                  <a:txBody>
                    <a:bodyPr/>
                    <a:lstStyle/>
                    <a:p>
                      <a:r>
                        <a:rPr lang="en-US" altLang="zh-CN" dirty="0"/>
                        <a:t>Solution</a:t>
                      </a:r>
                      <a:endParaRPr lang="zh-CN" altLang="en-US" dirty="0"/>
                    </a:p>
                  </a:txBody>
                  <a:tcPr/>
                </a:tc>
                <a:tc>
                  <a:txBody>
                    <a:bodyPr/>
                    <a:lstStyle/>
                    <a:p>
                      <a:r>
                        <a:rPr lang="en-US" altLang="zh-CN" dirty="0"/>
                        <a:t>Alternative</a:t>
                      </a:r>
                      <a:endParaRPr lang="zh-CN" altLang="en-US" dirty="0"/>
                    </a:p>
                  </a:txBody>
                  <a:tcPr/>
                </a:tc>
                <a:tc>
                  <a:txBody>
                    <a:bodyPr/>
                    <a:lstStyle/>
                    <a:p>
                      <a:r>
                        <a:rPr lang="en-US" altLang="zh-CN" dirty="0"/>
                        <a:t>Status</a:t>
                      </a:r>
                      <a:endParaRPr lang="zh-CN" altLang="en-US" dirty="0"/>
                    </a:p>
                  </a:txBody>
                  <a:tcPr/>
                </a:tc>
                <a:extLst>
                  <a:ext uri="{0D108BD9-81ED-4DB2-BD59-A6C34878D82A}">
                    <a16:rowId xmlns:a16="http://schemas.microsoft.com/office/drawing/2014/main" val="2809042739"/>
                  </a:ext>
                </a:extLst>
              </a:tr>
              <a:tr h="370840">
                <a:tc>
                  <a:txBody>
                    <a:bodyPr/>
                    <a:lstStyle/>
                    <a:p>
                      <a:pPr algn="l"/>
                      <a:r>
                        <a:rPr lang="en-US" altLang="zh-CN" sz="1100" dirty="0"/>
                        <a:t>GPU</a:t>
                      </a:r>
                      <a:endParaRPr lang="zh-CN" altLang="en-US" sz="1100" dirty="0"/>
                    </a:p>
                  </a:txBody>
                  <a:tcPr/>
                </a:tc>
                <a:tc>
                  <a:txBody>
                    <a:bodyPr/>
                    <a:lstStyle/>
                    <a:p>
                      <a:pPr algn="l"/>
                      <a:r>
                        <a:rPr lang="en-US" altLang="zh-CN" sz="1100" dirty="0"/>
                        <a:t>Thin6</a:t>
                      </a:r>
                      <a:endParaRPr lang="zh-CN" altLang="en-US" sz="1100" dirty="0"/>
                    </a:p>
                  </a:txBody>
                  <a:tcPr/>
                </a:tc>
                <a:tc>
                  <a:txBody>
                    <a:bodyPr/>
                    <a:lstStyle/>
                    <a:p>
                      <a:pPr algn="l"/>
                      <a:r>
                        <a:rPr lang="en-US" altLang="zh-CN" sz="1100" dirty="0"/>
                        <a:t>MARCC</a:t>
                      </a:r>
                      <a:endParaRPr lang="zh-CN" altLang="en-US" sz="1100" dirty="0"/>
                    </a:p>
                  </a:txBody>
                  <a:tcPr/>
                </a:tc>
                <a:tc>
                  <a:txBody>
                    <a:bodyPr/>
                    <a:lstStyle/>
                    <a:p>
                      <a:pPr algn="l"/>
                      <a:r>
                        <a:rPr lang="en-US" altLang="zh-CN" sz="1100" dirty="0">
                          <a:solidFill>
                            <a:schemeClr val="accent6"/>
                          </a:solidFill>
                        </a:rPr>
                        <a:t>Solved</a:t>
                      </a:r>
                      <a:endParaRPr lang="zh-CN" altLang="en-US" sz="1100" dirty="0">
                        <a:solidFill>
                          <a:schemeClr val="accent6"/>
                        </a:solidFill>
                      </a:endParaRPr>
                    </a:p>
                  </a:txBody>
                  <a:tcPr/>
                </a:tc>
                <a:extLst>
                  <a:ext uri="{0D108BD9-81ED-4DB2-BD59-A6C34878D82A}">
                    <a16:rowId xmlns:a16="http://schemas.microsoft.com/office/drawing/2014/main" val="3610543248"/>
                  </a:ext>
                </a:extLst>
              </a:tr>
              <a:tr h="370840">
                <a:tc>
                  <a:txBody>
                    <a:bodyPr/>
                    <a:lstStyle/>
                    <a:p>
                      <a:pPr algn="l"/>
                      <a:r>
                        <a:rPr lang="en-US" altLang="zh-CN" sz="1100" dirty="0"/>
                        <a:t>Machine Learning and data processing packages and </a:t>
                      </a:r>
                      <a:r>
                        <a:rPr lang="en-US" altLang="zh-CN" sz="1100" dirty="0" err="1"/>
                        <a:t>Matlab</a:t>
                      </a:r>
                      <a:endParaRPr lang="en-US" altLang="zh-CN" sz="1100" dirty="0"/>
                    </a:p>
                  </a:txBody>
                  <a:tcPr/>
                </a:tc>
                <a:tc>
                  <a:txBody>
                    <a:bodyPr/>
                    <a:lstStyle/>
                    <a:p>
                      <a:pPr algn="l"/>
                      <a:r>
                        <a:rPr lang="en-US" altLang="zh-CN" sz="1100" dirty="0"/>
                        <a:t>Open source </a:t>
                      </a:r>
                    </a:p>
                    <a:p>
                      <a:pPr algn="l"/>
                      <a:r>
                        <a:rPr lang="en-US" altLang="zh-CN" sz="1100" dirty="0"/>
                        <a:t>Acquire </a:t>
                      </a:r>
                      <a:r>
                        <a:rPr lang="en-US" altLang="zh-CN" sz="1100" dirty="0" err="1"/>
                        <a:t>Matlab</a:t>
                      </a:r>
                      <a:r>
                        <a:rPr lang="en-US" altLang="zh-CN" sz="1100" dirty="0"/>
                        <a:t> with Hopkins ID</a:t>
                      </a:r>
                    </a:p>
                  </a:txBody>
                  <a:tcPr/>
                </a:tc>
                <a:tc>
                  <a:txBody>
                    <a:bodyPr/>
                    <a:lstStyle/>
                    <a:p>
                      <a:pPr algn="l"/>
                      <a:r>
                        <a:rPr lang="en-US" altLang="zh-CN" sz="1100" dirty="0"/>
                        <a:t>Open source </a:t>
                      </a:r>
                    </a:p>
                    <a:p>
                      <a:pPr algn="l"/>
                      <a:r>
                        <a:rPr lang="en-US" altLang="zh-CN" sz="1100" dirty="0"/>
                        <a:t>Acquire </a:t>
                      </a:r>
                      <a:r>
                        <a:rPr lang="en-US" altLang="zh-CN" sz="1100" dirty="0" err="1"/>
                        <a:t>Matlab</a:t>
                      </a:r>
                      <a:r>
                        <a:rPr lang="en-US" altLang="zh-CN" sz="1100" dirty="0"/>
                        <a:t> with Hopkins ID</a:t>
                      </a:r>
                      <a:endParaRPr lang="zh-CN" altLang="en-US" sz="1100" dirty="0"/>
                    </a:p>
                    <a:p>
                      <a:pPr algn="l"/>
                      <a:endParaRPr lang="zh-CN" altLang="en-US" sz="1100" dirty="0"/>
                    </a:p>
                  </a:txBody>
                  <a:tcPr/>
                </a:tc>
                <a:tc>
                  <a:txBody>
                    <a:bodyPr/>
                    <a:lstStyle/>
                    <a:p>
                      <a:pPr algn="l"/>
                      <a:r>
                        <a:rPr lang="en-US" altLang="zh-CN" sz="1100" dirty="0">
                          <a:solidFill>
                            <a:schemeClr val="accent6"/>
                          </a:solidFill>
                        </a:rPr>
                        <a:t>Solved</a:t>
                      </a:r>
                      <a:endParaRPr lang="zh-CN" altLang="en-US" sz="1100" dirty="0">
                        <a:solidFill>
                          <a:schemeClr val="accent6"/>
                        </a:solidFill>
                      </a:endParaRPr>
                    </a:p>
                  </a:txBody>
                  <a:tcPr/>
                </a:tc>
                <a:extLst>
                  <a:ext uri="{0D108BD9-81ED-4DB2-BD59-A6C34878D82A}">
                    <a16:rowId xmlns:a16="http://schemas.microsoft.com/office/drawing/2014/main" val="2944354715"/>
                  </a:ext>
                </a:extLst>
              </a:tr>
              <a:tr h="370840">
                <a:tc>
                  <a:txBody>
                    <a:bodyPr/>
                    <a:lstStyle/>
                    <a:p>
                      <a:pPr algn="l"/>
                      <a:r>
                        <a:rPr lang="en-US" altLang="zh-CN" sz="1100" strike="sngStrike" baseline="0" dirty="0"/>
                        <a:t>HIFU</a:t>
                      </a:r>
                      <a:endParaRPr lang="zh-CN" altLang="en-US" sz="1100" strike="sngStrike" baseline="0" dirty="0"/>
                    </a:p>
                  </a:txBody>
                  <a:tcPr/>
                </a:tc>
                <a:tc>
                  <a:txBody>
                    <a:bodyPr/>
                    <a:lstStyle/>
                    <a:p>
                      <a:pPr algn="l"/>
                      <a:r>
                        <a:rPr lang="en-US" altLang="zh-CN" sz="1100" strike="sngStrike" baseline="0" dirty="0"/>
                        <a:t>Make appoint with hospital to use </a:t>
                      </a:r>
                      <a:r>
                        <a:rPr lang="en-US" altLang="zh-CN" sz="1100" strike="sngStrike" baseline="0" dirty="0" err="1"/>
                        <a:t>Sonalleve</a:t>
                      </a:r>
                      <a:r>
                        <a:rPr lang="en-US" altLang="zh-CN" sz="1100" strike="sngStrike" baseline="0" dirty="0"/>
                        <a:t> HIFU</a:t>
                      </a:r>
                      <a:endParaRPr lang="zh-CN" altLang="en-US" sz="1100" strike="sngStrike" baseline="0" dirty="0"/>
                    </a:p>
                  </a:txBody>
                  <a:tcPr/>
                </a:tc>
                <a:tc>
                  <a:txBody>
                    <a:bodyPr/>
                    <a:lstStyle/>
                    <a:p>
                      <a:pPr algn="l"/>
                      <a:r>
                        <a:rPr lang="en-US" altLang="zh-CN" sz="1100" strike="sngStrike" baseline="0" dirty="0"/>
                        <a:t>Borrow HIFU from Dr. </a:t>
                      </a:r>
                      <a:r>
                        <a:rPr lang="en-US" altLang="zh-CN" sz="1100" strike="sngStrike" baseline="0" dirty="0" err="1"/>
                        <a:t>Boctor</a:t>
                      </a:r>
                      <a:endParaRPr lang="zh-CN" altLang="en-US" sz="1100" strike="sngStrike" baseline="0" dirty="0"/>
                    </a:p>
                  </a:txBody>
                  <a:tcPr/>
                </a:tc>
                <a:tc>
                  <a:txBody>
                    <a:bodyPr/>
                    <a:lstStyle/>
                    <a:p>
                      <a:pPr algn="l"/>
                      <a:r>
                        <a:rPr lang="en-US" altLang="zh-CN" sz="1100" strike="sngStrike" baseline="0" dirty="0">
                          <a:solidFill>
                            <a:schemeClr val="accent6"/>
                          </a:solidFill>
                        </a:rPr>
                        <a:t>Solved</a:t>
                      </a:r>
                      <a:endParaRPr lang="zh-CN" altLang="en-US" sz="1100" strike="sngStrike" baseline="0" dirty="0">
                        <a:solidFill>
                          <a:schemeClr val="accent6"/>
                        </a:solidFill>
                      </a:endParaRPr>
                    </a:p>
                  </a:txBody>
                  <a:tcPr/>
                </a:tc>
                <a:extLst>
                  <a:ext uri="{0D108BD9-81ED-4DB2-BD59-A6C34878D82A}">
                    <a16:rowId xmlns:a16="http://schemas.microsoft.com/office/drawing/2014/main" val="2269047181"/>
                  </a:ext>
                </a:extLst>
              </a:tr>
              <a:tr h="370840">
                <a:tc>
                  <a:txBody>
                    <a:bodyPr/>
                    <a:lstStyle/>
                    <a:p>
                      <a:pPr algn="l"/>
                      <a:r>
                        <a:rPr lang="en-US" altLang="zh-CN" sz="1100" strike="sngStrike" baseline="0" dirty="0"/>
                        <a:t>MRI Room</a:t>
                      </a:r>
                      <a:endParaRPr lang="zh-CN" altLang="en-US" sz="1100" strike="sngStrike" baseline="0" dirty="0"/>
                    </a:p>
                  </a:txBody>
                  <a:tcPr/>
                </a:tc>
                <a:tc>
                  <a:txBody>
                    <a:bodyPr/>
                    <a:lstStyle/>
                    <a:p>
                      <a:pPr algn="l"/>
                      <a:r>
                        <a:rPr lang="en-US" altLang="zh-CN" sz="1100" strike="sngStrike" baseline="0" dirty="0"/>
                        <a:t>Make appoint with hospital and ask </a:t>
                      </a:r>
                      <a:r>
                        <a:rPr lang="en-US" altLang="zh-CN" sz="1100" strike="sngStrike" baseline="0" dirty="0" err="1"/>
                        <a:t>Xiaoyang</a:t>
                      </a:r>
                      <a:r>
                        <a:rPr lang="en-US" altLang="zh-CN" sz="1100" strike="sngStrike" baseline="0" dirty="0"/>
                        <a:t> to conduct</a:t>
                      </a:r>
                      <a:endParaRPr lang="zh-CN" altLang="en-US" sz="1100" strike="sngStrike" baseline="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strike="sngStrike" baseline="0"/>
                        <a:t>Use the one in NIH</a:t>
                      </a:r>
                      <a:endParaRPr lang="zh-CN" altLang="en-US" sz="1100" strike="sngStrike" baseline="0" dirty="0"/>
                    </a:p>
                    <a:p>
                      <a:pPr algn="l"/>
                      <a:endParaRPr lang="zh-CN" altLang="en-US" sz="1100" strike="sngStrike" baseline="0" dirty="0"/>
                    </a:p>
                  </a:txBody>
                  <a:tcPr/>
                </a:tc>
                <a:tc>
                  <a:txBody>
                    <a:bodyPr/>
                    <a:lstStyle/>
                    <a:p>
                      <a:pPr algn="l"/>
                      <a:r>
                        <a:rPr lang="en-US" altLang="zh-CN" sz="1100" strike="sngStrike" baseline="0" dirty="0">
                          <a:solidFill>
                            <a:schemeClr val="accent6"/>
                          </a:solidFill>
                        </a:rPr>
                        <a:t>Solved</a:t>
                      </a:r>
                      <a:endParaRPr lang="zh-CN" altLang="en-US" sz="1100" strike="sngStrike" baseline="0" dirty="0">
                        <a:solidFill>
                          <a:schemeClr val="accent6"/>
                        </a:solidFill>
                      </a:endParaRPr>
                    </a:p>
                  </a:txBody>
                  <a:tcPr/>
                </a:tc>
                <a:extLst>
                  <a:ext uri="{0D108BD9-81ED-4DB2-BD59-A6C34878D82A}">
                    <a16:rowId xmlns:a16="http://schemas.microsoft.com/office/drawing/2014/main" val="1824930293"/>
                  </a:ext>
                </a:extLst>
              </a:tr>
              <a:tr h="370840">
                <a:tc>
                  <a:txBody>
                    <a:bodyPr/>
                    <a:lstStyle/>
                    <a:p>
                      <a:pPr algn="l"/>
                      <a:r>
                        <a:rPr lang="en-US" altLang="zh-CN" sz="1100" strike="sngStrike" baseline="0" dirty="0" err="1"/>
                        <a:t>Degaser</a:t>
                      </a:r>
                      <a:endParaRPr lang="zh-CN" altLang="en-US" sz="1100" strike="sngStrike" baseline="0" dirty="0"/>
                    </a:p>
                  </a:txBody>
                  <a:tcPr/>
                </a:tc>
                <a:tc>
                  <a:txBody>
                    <a:bodyPr/>
                    <a:lstStyle/>
                    <a:p>
                      <a:pPr algn="l"/>
                      <a:r>
                        <a:rPr lang="en-US" altLang="zh-CN" sz="1100" strike="sngStrike" baseline="0" dirty="0"/>
                        <a:t>Borrow from hospital</a:t>
                      </a:r>
                      <a:endParaRPr lang="zh-CN" altLang="en-US" sz="1100" strike="sngStrike" baseline="0" dirty="0"/>
                    </a:p>
                  </a:txBody>
                  <a:tcPr/>
                </a:tc>
                <a:tc>
                  <a:txBody>
                    <a:bodyPr/>
                    <a:lstStyle/>
                    <a:p>
                      <a:pPr algn="l"/>
                      <a:r>
                        <a:rPr lang="en-US" altLang="zh-CN" sz="1100" strike="sngStrike" baseline="0" dirty="0"/>
                        <a:t>Borrow from hospital</a:t>
                      </a:r>
                      <a:endParaRPr lang="zh-CN" altLang="en-US" sz="1100" strike="sngStrike" baseline="0" dirty="0"/>
                    </a:p>
                  </a:txBody>
                  <a:tcPr/>
                </a:tc>
                <a:tc>
                  <a:txBody>
                    <a:bodyPr/>
                    <a:lstStyle/>
                    <a:p>
                      <a:pPr algn="l"/>
                      <a:r>
                        <a:rPr lang="en-US" altLang="zh-CN" sz="1100" strike="sngStrike" baseline="0" dirty="0">
                          <a:solidFill>
                            <a:schemeClr val="accent6"/>
                          </a:solidFill>
                        </a:rPr>
                        <a:t>Solved</a:t>
                      </a:r>
                      <a:endParaRPr lang="zh-CN" altLang="en-US" sz="1100" strike="sngStrike" baseline="0" dirty="0">
                        <a:solidFill>
                          <a:schemeClr val="accent6"/>
                        </a:solidFill>
                      </a:endParaRPr>
                    </a:p>
                  </a:txBody>
                  <a:tcPr/>
                </a:tc>
                <a:extLst>
                  <a:ext uri="{0D108BD9-81ED-4DB2-BD59-A6C34878D82A}">
                    <a16:rowId xmlns:a16="http://schemas.microsoft.com/office/drawing/2014/main" val="7888498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strike="sngStrike" baseline="0" dirty="0"/>
                        <a:t>US Probe </a:t>
                      </a:r>
                      <a:r>
                        <a:rPr lang="en-US" altLang="zh-CN" sz="1100" strike="sngStrike" baseline="0" dirty="0" err="1"/>
                        <a:t>Verasonics</a:t>
                      </a:r>
                      <a:endParaRPr lang="en-US" altLang="zh-CN" sz="1100" strike="sngStrike" baseline="0" dirty="0"/>
                    </a:p>
                  </a:txBody>
                  <a:tcPr/>
                </a:tc>
                <a:tc>
                  <a:txBody>
                    <a:bodyPr/>
                    <a:lstStyle/>
                    <a:p>
                      <a:pPr algn="l"/>
                      <a:r>
                        <a:rPr lang="en-US" altLang="zh-CN" sz="1100" strike="sngStrike" baseline="0" dirty="0"/>
                        <a:t>Borrow from </a:t>
                      </a:r>
                      <a:r>
                        <a:rPr lang="en-US" altLang="zh-CN" sz="1100" strike="sngStrike" baseline="0" dirty="0" err="1"/>
                        <a:t>Dr.Boctor</a:t>
                      </a:r>
                      <a:endParaRPr lang="zh-CN" altLang="en-US" sz="1100" strike="sngStrike" baseline="0" dirty="0"/>
                    </a:p>
                  </a:txBody>
                  <a:tcPr/>
                </a:tc>
                <a:tc>
                  <a:txBody>
                    <a:bodyPr/>
                    <a:lstStyle/>
                    <a:p>
                      <a:pPr algn="l"/>
                      <a:endParaRPr lang="zh-CN" altLang="en-US" sz="1100" strike="sngStrike" baseline="0" dirty="0"/>
                    </a:p>
                  </a:txBody>
                  <a:tcPr/>
                </a:tc>
                <a:tc>
                  <a:txBody>
                    <a:bodyPr/>
                    <a:lstStyle/>
                    <a:p>
                      <a:pPr algn="l"/>
                      <a:r>
                        <a:rPr lang="en-US" altLang="zh-CN" sz="1100" strike="sngStrike" baseline="0" dirty="0">
                          <a:solidFill>
                            <a:schemeClr val="accent6"/>
                          </a:solidFill>
                        </a:rPr>
                        <a:t>Solved</a:t>
                      </a:r>
                      <a:endParaRPr lang="zh-CN" altLang="en-US" sz="1100" strike="sngStrike" baseline="0" dirty="0">
                        <a:solidFill>
                          <a:schemeClr val="accent6"/>
                        </a:solidFill>
                      </a:endParaRPr>
                    </a:p>
                  </a:txBody>
                  <a:tcPr/>
                </a:tc>
                <a:extLst>
                  <a:ext uri="{0D108BD9-81ED-4DB2-BD59-A6C34878D82A}">
                    <a16:rowId xmlns:a16="http://schemas.microsoft.com/office/drawing/2014/main" val="7585729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strike="sngStrike" baseline="0" dirty="0"/>
                        <a:t>Phantom</a:t>
                      </a:r>
                    </a:p>
                  </a:txBody>
                  <a:tcPr/>
                </a:tc>
                <a:tc>
                  <a:txBody>
                    <a:bodyPr/>
                    <a:lstStyle/>
                    <a:p>
                      <a:pPr algn="l"/>
                      <a:r>
                        <a:rPr lang="en-US" altLang="zh-CN" sz="1100" strike="sngStrike" baseline="0" dirty="0"/>
                        <a:t>Ask </a:t>
                      </a:r>
                      <a:r>
                        <a:rPr lang="en-US" altLang="zh-CN" sz="1100" strike="sngStrike" baseline="0" dirty="0" err="1"/>
                        <a:t>Younsu</a:t>
                      </a:r>
                      <a:r>
                        <a:rPr lang="en-US" altLang="zh-CN" sz="1100" strike="sngStrike" baseline="0" dirty="0"/>
                        <a:t> for help</a:t>
                      </a:r>
                      <a:endParaRPr lang="zh-CN" altLang="en-US" sz="1100" strike="sngStrike" baseline="0" dirty="0"/>
                    </a:p>
                  </a:txBody>
                  <a:tcPr/>
                </a:tc>
                <a:tc>
                  <a:txBody>
                    <a:bodyPr/>
                    <a:lstStyle/>
                    <a:p>
                      <a:pPr algn="l"/>
                      <a:r>
                        <a:rPr lang="en-US" altLang="zh-CN" sz="1100" strike="sngStrike" baseline="0" dirty="0"/>
                        <a:t>Contact Dr. </a:t>
                      </a:r>
                      <a:r>
                        <a:rPr lang="en-US" altLang="zh-CN" sz="1100" strike="sngStrike" baseline="0" dirty="0" err="1"/>
                        <a:t>Boctor</a:t>
                      </a:r>
                      <a:r>
                        <a:rPr lang="en-US" altLang="zh-CN" sz="1100" strike="sngStrike" baseline="0" dirty="0"/>
                        <a:t> to buy one</a:t>
                      </a:r>
                      <a:endParaRPr lang="zh-CN" altLang="en-US" sz="1100" strike="sngStrike" baseline="0" dirty="0"/>
                    </a:p>
                  </a:txBody>
                  <a:tcPr/>
                </a:tc>
                <a:tc>
                  <a:txBody>
                    <a:bodyPr/>
                    <a:lstStyle/>
                    <a:p>
                      <a:pPr algn="l"/>
                      <a:r>
                        <a:rPr lang="en-US" altLang="zh-CN" sz="1100" strike="sngStrike" baseline="0" dirty="0">
                          <a:solidFill>
                            <a:srgbClr val="FF0000"/>
                          </a:solidFill>
                        </a:rPr>
                        <a:t>Due </a:t>
                      </a:r>
                      <a:r>
                        <a:rPr lang="en-US" altLang="zh-CN" sz="1100" strike="sngStrike" baseline="0">
                          <a:solidFill>
                            <a:srgbClr val="FF0000"/>
                          </a:solidFill>
                        </a:rPr>
                        <a:t>Mar 14th</a:t>
                      </a:r>
                      <a:endParaRPr lang="zh-CN" altLang="en-US" sz="1100" strike="sngStrike" baseline="0" dirty="0">
                        <a:solidFill>
                          <a:srgbClr val="FF0000"/>
                        </a:solidFill>
                      </a:endParaRPr>
                    </a:p>
                  </a:txBody>
                  <a:tcPr/>
                </a:tc>
                <a:extLst>
                  <a:ext uri="{0D108BD9-81ED-4DB2-BD59-A6C34878D82A}">
                    <a16:rowId xmlns:a16="http://schemas.microsoft.com/office/drawing/2014/main" val="41599609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strike="sngStrike" baseline="0" dirty="0"/>
                        <a:t>3D Printer</a:t>
                      </a:r>
                    </a:p>
                  </a:txBody>
                  <a:tcPr/>
                </a:tc>
                <a:tc>
                  <a:txBody>
                    <a:bodyPr/>
                    <a:lstStyle/>
                    <a:p>
                      <a:pPr algn="l"/>
                      <a:r>
                        <a:rPr lang="en-US" altLang="zh-CN" sz="1100" strike="sngStrike" baseline="0" dirty="0"/>
                        <a:t>Use the one in Wyman Park</a:t>
                      </a:r>
                      <a:endParaRPr lang="zh-CN" altLang="en-US" sz="1100" strike="sngStrike" baseline="0" dirty="0"/>
                    </a:p>
                  </a:txBody>
                  <a:tcPr/>
                </a:tc>
                <a:tc>
                  <a:txBody>
                    <a:bodyPr/>
                    <a:lstStyle/>
                    <a:p>
                      <a:pPr algn="l"/>
                      <a:r>
                        <a:rPr lang="en-US" altLang="zh-CN" sz="1100" strike="sngStrike" baseline="0" dirty="0"/>
                        <a:t>Buy one online</a:t>
                      </a:r>
                      <a:endParaRPr lang="zh-CN" altLang="en-US" sz="1100" strike="sngStrike" baseline="0" dirty="0"/>
                    </a:p>
                  </a:txBody>
                  <a:tcPr/>
                </a:tc>
                <a:tc>
                  <a:txBody>
                    <a:bodyPr/>
                    <a:lstStyle/>
                    <a:p>
                      <a:pPr algn="l"/>
                      <a:r>
                        <a:rPr lang="en-US" altLang="zh-CN" sz="1100" strike="sngStrike" baseline="0" dirty="0">
                          <a:solidFill>
                            <a:srgbClr val="FF0000"/>
                          </a:solidFill>
                        </a:rPr>
                        <a:t>Due Mar 14th</a:t>
                      </a:r>
                      <a:endParaRPr lang="zh-CN" altLang="en-US" sz="1100" strike="sngStrike" baseline="0" dirty="0">
                        <a:solidFill>
                          <a:srgbClr val="FF0000"/>
                        </a:solidFill>
                      </a:endParaRPr>
                    </a:p>
                  </a:txBody>
                  <a:tcPr/>
                </a:tc>
                <a:extLst>
                  <a:ext uri="{0D108BD9-81ED-4DB2-BD59-A6C34878D82A}">
                    <a16:rowId xmlns:a16="http://schemas.microsoft.com/office/drawing/2014/main" val="26477106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strike="sngStrike" baseline="0" dirty="0"/>
                        <a:t>Animals</a:t>
                      </a:r>
                    </a:p>
                  </a:txBody>
                  <a:tcPr/>
                </a:tc>
                <a:tc>
                  <a:txBody>
                    <a:bodyPr/>
                    <a:lstStyle/>
                    <a:p>
                      <a:pPr algn="l"/>
                      <a:r>
                        <a:rPr lang="en-US" altLang="zh-CN" sz="1100" strike="sngStrike" baseline="0" dirty="0">
                          <a:solidFill>
                            <a:schemeClr val="tx1"/>
                          </a:solidFill>
                        </a:rPr>
                        <a:t>Ask Dr.</a:t>
                      </a:r>
                      <a:r>
                        <a:rPr lang="zh-CN" altLang="en-US" sz="1100" strike="sngStrike" baseline="0" dirty="0">
                          <a:solidFill>
                            <a:schemeClr val="tx1"/>
                          </a:solidFill>
                        </a:rPr>
                        <a:t> </a:t>
                      </a:r>
                      <a:r>
                        <a:rPr lang="en-US" altLang="zh-CN" sz="1100" strike="sngStrike" baseline="0" dirty="0" err="1">
                          <a:solidFill>
                            <a:schemeClr val="tx1"/>
                          </a:solidFill>
                        </a:rPr>
                        <a:t>Boctor</a:t>
                      </a:r>
                      <a:r>
                        <a:rPr lang="zh-CN" altLang="en-US" sz="1100" strike="sngStrike" baseline="0" dirty="0">
                          <a:solidFill>
                            <a:schemeClr val="tx1"/>
                          </a:solidFill>
                        </a:rPr>
                        <a:t> </a:t>
                      </a:r>
                      <a:r>
                        <a:rPr lang="en-US" altLang="zh-CN" sz="1100" strike="sngStrike" baseline="0" dirty="0">
                          <a:solidFill>
                            <a:schemeClr val="tx1"/>
                          </a:solidFill>
                        </a:rPr>
                        <a:t>for</a:t>
                      </a:r>
                      <a:r>
                        <a:rPr lang="zh-CN" altLang="en-US" sz="1100" strike="sngStrike" baseline="0" dirty="0">
                          <a:solidFill>
                            <a:schemeClr val="tx1"/>
                          </a:solidFill>
                        </a:rPr>
                        <a:t> </a:t>
                      </a:r>
                      <a:r>
                        <a:rPr lang="en-US" altLang="zh-CN" sz="1100" strike="sngStrike" baseline="0" dirty="0">
                          <a:solidFill>
                            <a:schemeClr val="tx1"/>
                          </a:solidFill>
                        </a:rPr>
                        <a:t>in </a:t>
                      </a:r>
                      <a:r>
                        <a:rPr lang="en-US" altLang="zh-CN" sz="1100" strike="sngStrike" baseline="0" dirty="0"/>
                        <a:t>vivo pig</a:t>
                      </a:r>
                      <a:endParaRPr lang="zh-CN" altLang="en-US" sz="1100" strike="sngStrike" baseline="0" dirty="0">
                        <a:solidFill>
                          <a:schemeClr val="tx1"/>
                        </a:solidFill>
                      </a:endParaRPr>
                    </a:p>
                  </a:txBody>
                  <a:tcPr/>
                </a:tc>
                <a:tc>
                  <a:txBody>
                    <a:bodyPr/>
                    <a:lstStyle/>
                    <a:p>
                      <a:pPr algn="l"/>
                      <a:r>
                        <a:rPr lang="en-US" altLang="zh-CN" sz="1100" strike="sngStrike" baseline="0" dirty="0"/>
                        <a:t>ex vivo tissue </a:t>
                      </a:r>
                      <a:endParaRPr lang="zh-CN" altLang="en-US" sz="1100" strike="sngStrike" baseline="0" dirty="0"/>
                    </a:p>
                  </a:txBody>
                  <a:tcPr/>
                </a:tc>
                <a:tc>
                  <a:txBody>
                    <a:bodyPr/>
                    <a:lstStyle/>
                    <a:p>
                      <a:pPr algn="l"/>
                      <a:r>
                        <a:rPr lang="en-US" altLang="zh-CN" sz="1100" strike="sngStrike" baseline="0" dirty="0">
                          <a:solidFill>
                            <a:srgbClr val="FF0000"/>
                          </a:solidFill>
                        </a:rPr>
                        <a:t>Due May 7th</a:t>
                      </a:r>
                      <a:endParaRPr lang="zh-CN" altLang="en-US" sz="1100" strike="sngStrike" baseline="0" dirty="0">
                        <a:solidFill>
                          <a:srgbClr val="FF0000"/>
                        </a:solidFill>
                      </a:endParaRPr>
                    </a:p>
                  </a:txBody>
                  <a:tcPr/>
                </a:tc>
                <a:extLst>
                  <a:ext uri="{0D108BD9-81ED-4DB2-BD59-A6C34878D82A}">
                    <a16:rowId xmlns:a16="http://schemas.microsoft.com/office/drawing/2014/main" val="1092396770"/>
                  </a:ext>
                </a:extLst>
              </a:tr>
            </a:tbl>
          </a:graphicData>
        </a:graphic>
      </p:graphicFrame>
      <p:sp>
        <p:nvSpPr>
          <p:cNvPr id="5" name="Multiplication Sign 4">
            <a:extLst>
              <a:ext uri="{FF2B5EF4-FFF2-40B4-BE49-F238E27FC236}">
                <a16:creationId xmlns:a16="http://schemas.microsoft.com/office/drawing/2014/main" id="{F58D1704-8C50-4128-96C1-1E5060578F6A}"/>
              </a:ext>
            </a:extLst>
          </p:cNvPr>
          <p:cNvSpPr/>
          <p:nvPr/>
        </p:nvSpPr>
        <p:spPr>
          <a:xfrm>
            <a:off x="7728008" y="3953164"/>
            <a:ext cx="332509" cy="332509"/>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a16="http://schemas.microsoft.com/office/drawing/2014/main" id="{509BD30A-C8A6-46F9-B765-82D9C0A8FF05}"/>
              </a:ext>
            </a:extLst>
          </p:cNvPr>
          <p:cNvSpPr txBox="1"/>
          <p:nvPr/>
        </p:nvSpPr>
        <p:spPr>
          <a:xfrm>
            <a:off x="8088225" y="3657753"/>
            <a:ext cx="3168783" cy="923330"/>
          </a:xfrm>
          <a:prstGeom prst="rect">
            <a:avLst/>
          </a:prstGeom>
          <a:noFill/>
        </p:spPr>
        <p:txBody>
          <a:bodyPr wrap="square" rtlCol="0">
            <a:spAutoFit/>
          </a:bodyPr>
          <a:lstStyle/>
          <a:p>
            <a:r>
              <a:rPr lang="en-US" altLang="zh-CN"/>
              <a:t>Hospital not available. People in NIH will be back around mid May</a:t>
            </a:r>
            <a:endParaRPr lang="zh-CN" altLang="en-US"/>
          </a:p>
        </p:txBody>
      </p:sp>
    </p:spTree>
    <p:extLst>
      <p:ext uri="{BB962C8B-B14F-4D97-AF65-F5344CB8AC3E}">
        <p14:creationId xmlns:p14="http://schemas.microsoft.com/office/powerpoint/2010/main" val="1111155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5446366" cy="707886"/>
          </a:xfrm>
          <a:prstGeom prst="rect">
            <a:avLst/>
          </a:prstGeom>
          <a:noFill/>
        </p:spPr>
        <p:txBody>
          <a:bodyPr wrap="square" rtlCol="0">
            <a:spAutoFit/>
          </a:bodyPr>
          <a:lstStyle/>
          <a:p>
            <a:r>
              <a:rPr lang="en-US" altLang="zh-CN" sz="4000">
                <a:solidFill>
                  <a:schemeClr val="bg1"/>
                </a:solidFill>
              </a:rPr>
              <a:t>Deliverable update</a:t>
            </a:r>
          </a:p>
        </p:txBody>
      </p:sp>
      <p:graphicFrame>
        <p:nvGraphicFramePr>
          <p:cNvPr id="13" name="Table 12">
            <a:extLst>
              <a:ext uri="{FF2B5EF4-FFF2-40B4-BE49-F238E27FC236}">
                <a16:creationId xmlns:a16="http://schemas.microsoft.com/office/drawing/2014/main" id="{00C81DD2-B558-4866-B06E-B5DB5E7C5752}"/>
              </a:ext>
            </a:extLst>
          </p:cNvPr>
          <p:cNvGraphicFramePr>
            <a:graphicFrameLocks noGrp="1"/>
          </p:cNvGraphicFramePr>
          <p:nvPr>
            <p:extLst>
              <p:ext uri="{D42A27DB-BD31-4B8C-83A1-F6EECF244321}">
                <p14:modId xmlns:p14="http://schemas.microsoft.com/office/powerpoint/2010/main" val="1191608626"/>
              </p:ext>
            </p:extLst>
          </p:nvPr>
        </p:nvGraphicFramePr>
        <p:xfrm>
          <a:off x="0" y="1255699"/>
          <a:ext cx="12192000" cy="5303520"/>
        </p:xfrm>
        <a:graphic>
          <a:graphicData uri="http://schemas.openxmlformats.org/drawingml/2006/table">
            <a:tbl>
              <a:tblPr firstRow="1" bandRow="1">
                <a:tableStyleId>{5C22544A-7EE6-4342-B048-85BDC9FD1C3A}</a:tableStyleId>
              </a:tblPr>
              <a:tblGrid>
                <a:gridCol w="732410">
                  <a:extLst>
                    <a:ext uri="{9D8B030D-6E8A-4147-A177-3AD203B41FA5}">
                      <a16:colId xmlns:a16="http://schemas.microsoft.com/office/drawing/2014/main" val="3243728249"/>
                    </a:ext>
                  </a:extLst>
                </a:gridCol>
                <a:gridCol w="3680050">
                  <a:extLst>
                    <a:ext uri="{9D8B030D-6E8A-4147-A177-3AD203B41FA5}">
                      <a16:colId xmlns:a16="http://schemas.microsoft.com/office/drawing/2014/main" val="3817634419"/>
                    </a:ext>
                  </a:extLst>
                </a:gridCol>
                <a:gridCol w="3889770">
                  <a:extLst>
                    <a:ext uri="{9D8B030D-6E8A-4147-A177-3AD203B41FA5}">
                      <a16:colId xmlns:a16="http://schemas.microsoft.com/office/drawing/2014/main" val="1831412289"/>
                    </a:ext>
                  </a:extLst>
                </a:gridCol>
                <a:gridCol w="3889770">
                  <a:extLst>
                    <a:ext uri="{9D8B030D-6E8A-4147-A177-3AD203B41FA5}">
                      <a16:colId xmlns:a16="http://schemas.microsoft.com/office/drawing/2014/main" val="1265285065"/>
                    </a:ext>
                  </a:extLst>
                </a:gridCol>
              </a:tblGrid>
              <a:tr h="285750">
                <a:tc>
                  <a:txBody>
                    <a:bodyPr/>
                    <a:lstStyle/>
                    <a:p>
                      <a:endParaRPr lang="zh-CN" altLang="en-US"/>
                    </a:p>
                  </a:txBody>
                  <a:tcPr/>
                </a:tc>
                <a:tc>
                  <a:txBody>
                    <a:bodyPr/>
                    <a:lstStyle/>
                    <a:p>
                      <a:r>
                        <a:rPr lang="en-US" altLang="zh-CN"/>
                        <a:t>Deliverable</a:t>
                      </a:r>
                      <a:endParaRPr lang="zh-CN" altLang="en-US"/>
                    </a:p>
                  </a:txBody>
                  <a:tcPr/>
                </a:tc>
                <a:tc>
                  <a:txBody>
                    <a:bodyPr/>
                    <a:lstStyle/>
                    <a:p>
                      <a:r>
                        <a:rPr lang="en-US" altLang="zh-CN"/>
                        <a:t>More activity</a:t>
                      </a:r>
                      <a:endParaRPr lang="zh-CN" altLang="en-US"/>
                    </a:p>
                  </a:txBody>
                  <a:tcPr/>
                </a:tc>
                <a:tc>
                  <a:txBody>
                    <a:bodyPr/>
                    <a:lstStyle/>
                    <a:p>
                      <a:r>
                        <a:rPr lang="en-US" altLang="zh-CN"/>
                        <a:t>More deliverable</a:t>
                      </a:r>
                      <a:endParaRPr lang="zh-CN" altLang="en-US"/>
                    </a:p>
                  </a:txBody>
                  <a:tcPr/>
                </a:tc>
                <a:extLst>
                  <a:ext uri="{0D108BD9-81ED-4DB2-BD59-A6C34878D82A}">
                    <a16:rowId xmlns:a16="http://schemas.microsoft.com/office/drawing/2014/main" val="52321195"/>
                  </a:ext>
                </a:extLst>
              </a:tr>
              <a:tr h="1571625">
                <a:tc>
                  <a:txBody>
                    <a:bodyPr/>
                    <a:lstStyle/>
                    <a:p>
                      <a:r>
                        <a:rPr lang="en-US" altLang="zh-CN"/>
                        <a:t>Min</a:t>
                      </a:r>
                      <a:endParaRPr lang="zh-CN" altLang="en-US"/>
                    </a:p>
                  </a:txBody>
                  <a:tcPr/>
                </a:tc>
                <a:tc>
                  <a:txBody>
                    <a:bodyPr/>
                    <a:lstStyle/>
                    <a:p>
                      <a:pPr marL="285750" indent="-285750">
                        <a:buFont typeface="Arial" panose="020B0604020202020204" pitchFamily="34" charset="0"/>
                        <a:buChar char="•"/>
                      </a:pPr>
                      <a:r>
                        <a:rPr lang="en-US" altLang="zh-CN" sz="1800">
                          <a:solidFill>
                            <a:srgbClr val="92D050"/>
                          </a:solidFill>
                        </a:rPr>
                        <a:t>code written in Python which generate temperature image from channel data</a:t>
                      </a:r>
                    </a:p>
                    <a:p>
                      <a:pPr marL="285750" indent="-285750">
                        <a:buFont typeface="Arial" panose="020B0604020202020204" pitchFamily="34" charset="0"/>
                        <a:buChar char="•"/>
                      </a:pPr>
                      <a:r>
                        <a:rPr lang="en-US" altLang="zh-CN" sz="1800">
                          <a:solidFill>
                            <a:srgbClr val="92D050"/>
                          </a:solidFill>
                        </a:rPr>
                        <a:t>Save code and documentation &amp; report on how different parameters and 4 different structures affect performance</a:t>
                      </a:r>
                    </a:p>
                  </a:txBody>
                  <a:tcPr/>
                </a:tc>
                <a:tc>
                  <a:txBody>
                    <a:bodyPr/>
                    <a:lstStyle/>
                    <a:p>
                      <a:pPr marL="285750" indent="-285750">
                        <a:buFont typeface="Arial" panose="020B0604020202020204" pitchFamily="34" charset="0"/>
                        <a:buChar char="•"/>
                      </a:pPr>
                      <a:r>
                        <a:rPr lang="en-US" altLang="zh-CN" sz="1800">
                          <a:solidFill>
                            <a:schemeClr val="accent6"/>
                          </a:solidFill>
                        </a:rPr>
                        <a:t>Pattern injection approach</a:t>
                      </a:r>
                    </a:p>
                    <a:p>
                      <a:pPr marL="285750" indent="-285750">
                        <a:buFont typeface="Arial" panose="020B0604020202020204" pitchFamily="34" charset="0"/>
                        <a:buChar char="•"/>
                      </a:pPr>
                      <a:r>
                        <a:rPr lang="en-US" altLang="zh-CN" sz="1800">
                          <a:solidFill>
                            <a:schemeClr val="accent6"/>
                          </a:solidFill>
                        </a:rPr>
                        <a:t>Writing paper</a:t>
                      </a:r>
                    </a:p>
                    <a:p>
                      <a:pPr marL="285750" indent="-285750">
                        <a:buFont typeface="Arial" panose="020B0604020202020204" pitchFamily="34" charset="0"/>
                        <a:buChar char="•"/>
                      </a:pPr>
                      <a:r>
                        <a:rPr lang="en-US" altLang="zh-CN" sz="1800">
                          <a:solidFill>
                            <a:schemeClr val="accent6"/>
                          </a:solidFill>
                        </a:rPr>
                        <a:t>Randomizaiton stradegy</a:t>
                      </a:r>
                    </a:p>
                  </a:txBody>
                  <a:tcPr/>
                </a:tc>
                <a:tc>
                  <a:txBody>
                    <a:bodyPr/>
                    <a:lstStyle/>
                    <a:p>
                      <a:pPr marL="285750" indent="-285750">
                        <a:buFont typeface="Arial" panose="020B0604020202020204" pitchFamily="34" charset="0"/>
                        <a:buChar char="•"/>
                      </a:pPr>
                      <a:r>
                        <a:rPr lang="en-US" altLang="zh-CN" sz="1800">
                          <a:solidFill>
                            <a:schemeClr val="accent6"/>
                          </a:solidFill>
                        </a:rPr>
                        <a:t>8 pages Paper for IUS</a:t>
                      </a:r>
                    </a:p>
                    <a:p>
                      <a:pPr marL="0" indent="0">
                        <a:buFont typeface="Arial" panose="020B0604020202020204" pitchFamily="34" charset="0"/>
                        <a:buNone/>
                      </a:pPr>
                      <a:endParaRPr lang="en-US" altLang="zh-CN" sz="1800"/>
                    </a:p>
                  </a:txBody>
                  <a:tcPr/>
                </a:tc>
                <a:extLst>
                  <a:ext uri="{0D108BD9-81ED-4DB2-BD59-A6C34878D82A}">
                    <a16:rowId xmlns:a16="http://schemas.microsoft.com/office/drawing/2014/main" val="4249936375"/>
                  </a:ext>
                </a:extLst>
              </a:tr>
              <a:tr h="1571625">
                <a:tc>
                  <a:txBody>
                    <a:bodyPr/>
                    <a:lstStyle/>
                    <a:p>
                      <a:r>
                        <a:rPr lang="en-US" altLang="zh-CN"/>
                        <a:t>Expected</a:t>
                      </a:r>
                      <a:endParaRPr lang="zh-CN" altLang="en-US"/>
                    </a:p>
                  </a:txBody>
                  <a:tcPr/>
                </a:tc>
                <a:tc>
                  <a:txBody>
                    <a:bodyPr/>
                    <a:lstStyle/>
                    <a:p>
                      <a:pPr marL="285750" indent="-285750">
                        <a:buFont typeface="Arial" panose="020B0604020202020204" pitchFamily="34" charset="0"/>
                        <a:buChar char="•"/>
                      </a:pPr>
                      <a:r>
                        <a:rPr lang="en-US" altLang="zh-CN" sz="1800">
                          <a:solidFill>
                            <a:srgbClr val="FF0000"/>
                          </a:solidFill>
                        </a:rPr>
                        <a:t>Process and test 7 experiments dataset from the HIFU experiment</a:t>
                      </a:r>
                    </a:p>
                    <a:p>
                      <a:pPr marL="285750" indent="-285750">
                        <a:buFont typeface="Arial" panose="020B0604020202020204" pitchFamily="34" charset="0"/>
                        <a:buChar char="•"/>
                      </a:pPr>
                      <a:r>
                        <a:rPr lang="en-US" altLang="zh-CN" sz="1800">
                          <a:solidFill>
                            <a:srgbClr val="FF0000"/>
                          </a:solidFill>
                        </a:rPr>
                        <a:t>Written report of difference between performance of TOF and channel data</a:t>
                      </a:r>
                    </a:p>
                    <a:p>
                      <a:endParaRPr lang="zh-CN" altLang="en-US"/>
                    </a:p>
                  </a:txBody>
                  <a:tcPr/>
                </a:tc>
                <a:tc>
                  <a:txBody>
                    <a:bodyPr/>
                    <a:lstStyle/>
                    <a:p>
                      <a:pPr marL="285750" indent="-285750">
                        <a:buFont typeface="Arial" panose="020B0604020202020204" pitchFamily="34" charset="0"/>
                        <a:buChar char="•"/>
                      </a:pPr>
                      <a:r>
                        <a:rPr lang="en-US" altLang="zh-CN" sz="1800"/>
                        <a:t>K-wave simulation on matlab for channel data</a:t>
                      </a:r>
                    </a:p>
                  </a:txBody>
                  <a:tcPr/>
                </a:tc>
                <a:tc>
                  <a:txBody>
                    <a:bodyPr/>
                    <a:lstStyle/>
                    <a:p>
                      <a:pPr marL="285750" indent="-285750">
                        <a:buFont typeface="Arial" panose="020B0604020202020204" pitchFamily="34" charset="0"/>
                        <a:buChar char="•"/>
                      </a:pPr>
                      <a:r>
                        <a:rPr lang="en-US" altLang="zh-CN" sz="1800"/>
                        <a:t>Report on simulation</a:t>
                      </a:r>
                    </a:p>
                    <a:p>
                      <a:pPr marL="285750" indent="-285750">
                        <a:buFont typeface="Arial" panose="020B0604020202020204" pitchFamily="34" charset="0"/>
                        <a:buChar char="•"/>
                      </a:pPr>
                      <a:r>
                        <a:rPr lang="en-US" altLang="zh-CN" sz="1800"/>
                        <a:t>Code and documentation on simulation</a:t>
                      </a:r>
                    </a:p>
                  </a:txBody>
                  <a:tcPr/>
                </a:tc>
                <a:extLst>
                  <a:ext uri="{0D108BD9-81ED-4DB2-BD59-A6C34878D82A}">
                    <a16:rowId xmlns:a16="http://schemas.microsoft.com/office/drawing/2014/main" val="74373587"/>
                  </a:ext>
                </a:extLst>
              </a:tr>
              <a:tr h="1143000">
                <a:tc>
                  <a:txBody>
                    <a:bodyPr/>
                    <a:lstStyle/>
                    <a:p>
                      <a:r>
                        <a:rPr lang="en-US" altLang="zh-CN"/>
                        <a:t>Max</a:t>
                      </a:r>
                      <a:endParaRPr lang="zh-CN" altLang="en-US"/>
                    </a:p>
                  </a:txBody>
                  <a:tcPr/>
                </a:tc>
                <a:tc>
                  <a:txBody>
                    <a:bodyPr/>
                    <a:lstStyle/>
                    <a:p>
                      <a:pPr marL="285750" indent="-285750">
                        <a:buFont typeface="Arial" panose="020B0604020202020204" pitchFamily="34" charset="0"/>
                        <a:buChar char="•"/>
                      </a:pPr>
                      <a:r>
                        <a:rPr lang="en-US" altLang="zh-CN" sz="1800">
                          <a:solidFill>
                            <a:srgbClr val="FF0000"/>
                          </a:solidFill>
                        </a:rPr>
                        <a:t>Written report on vivo experiments </a:t>
                      </a:r>
                    </a:p>
                    <a:p>
                      <a:endParaRPr lang="zh-CN" altLang="en-US"/>
                    </a:p>
                  </a:txBody>
                  <a:tcPr/>
                </a:tc>
                <a:tc>
                  <a:txBody>
                    <a:bodyPr/>
                    <a:lstStyle/>
                    <a:p>
                      <a:pPr marL="285750" indent="-285750">
                        <a:buFont typeface="Arial" panose="020B0604020202020204" pitchFamily="34" charset="0"/>
                        <a:buChar char="•"/>
                      </a:pPr>
                      <a:r>
                        <a:rPr lang="en-US" altLang="zh-CN" sz="1800"/>
                        <a:t>Pattern deduction and deep learning</a:t>
                      </a:r>
                    </a:p>
                    <a:p>
                      <a:pPr marL="285750" indent="-285750">
                        <a:buFont typeface="Arial" panose="020B0604020202020204" pitchFamily="34" charset="0"/>
                        <a:buChar char="•"/>
                      </a:pPr>
                      <a:r>
                        <a:rPr lang="en-US" altLang="zh-CN" sz="1800"/>
                        <a:t>Writing paper on pattern deduction approach</a:t>
                      </a:r>
                    </a:p>
                    <a:p>
                      <a:endParaRPr lang="zh-CN" altLang="en-US"/>
                    </a:p>
                  </a:txBody>
                  <a:tcPr/>
                </a:tc>
                <a:tc>
                  <a:txBody>
                    <a:bodyPr/>
                    <a:lstStyle/>
                    <a:p>
                      <a:pPr marL="285750" indent="-285750">
                        <a:buFont typeface="Arial" panose="020B0604020202020204" pitchFamily="34" charset="0"/>
                        <a:buChar char="•"/>
                      </a:pPr>
                      <a:r>
                        <a:rPr lang="en-US" altLang="zh-CN"/>
                        <a:t>Report on patten deduction approach </a:t>
                      </a:r>
                    </a:p>
                    <a:p>
                      <a:pPr marL="285750" indent="-285750">
                        <a:buFont typeface="Arial" panose="020B0604020202020204" pitchFamily="34" charset="0"/>
                        <a:buChar char="•"/>
                      </a:pPr>
                      <a:r>
                        <a:rPr lang="en-US" altLang="zh-CN"/>
                        <a:t>Code and documentation on deep learning</a:t>
                      </a:r>
                      <a:endParaRPr lang="zh-CN" altLang="en-US"/>
                    </a:p>
                  </a:txBody>
                  <a:tcPr/>
                </a:tc>
                <a:extLst>
                  <a:ext uri="{0D108BD9-81ED-4DB2-BD59-A6C34878D82A}">
                    <a16:rowId xmlns:a16="http://schemas.microsoft.com/office/drawing/2014/main" val="3608681957"/>
                  </a:ext>
                </a:extLst>
              </a:tr>
            </a:tbl>
          </a:graphicData>
        </a:graphic>
      </p:graphicFrame>
      <p:sp>
        <p:nvSpPr>
          <p:cNvPr id="2" name="Multiplication Sign 1">
            <a:extLst>
              <a:ext uri="{FF2B5EF4-FFF2-40B4-BE49-F238E27FC236}">
                <a16:creationId xmlns:a16="http://schemas.microsoft.com/office/drawing/2014/main" id="{80619CEE-B55E-4938-8BB2-1A6373D2AF83}"/>
              </a:ext>
            </a:extLst>
          </p:cNvPr>
          <p:cNvSpPr/>
          <p:nvPr/>
        </p:nvSpPr>
        <p:spPr>
          <a:xfrm>
            <a:off x="3268751" y="4764474"/>
            <a:ext cx="447472" cy="49611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Multiplication Sign 10">
            <a:extLst>
              <a:ext uri="{FF2B5EF4-FFF2-40B4-BE49-F238E27FC236}">
                <a16:creationId xmlns:a16="http://schemas.microsoft.com/office/drawing/2014/main" id="{1C98EB83-4DB7-492C-9018-13246F26AF10}"/>
              </a:ext>
            </a:extLst>
          </p:cNvPr>
          <p:cNvSpPr/>
          <p:nvPr/>
        </p:nvSpPr>
        <p:spPr>
          <a:xfrm>
            <a:off x="3268751" y="5835838"/>
            <a:ext cx="447472" cy="49611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Minus Sign 4">
            <a:extLst>
              <a:ext uri="{FF2B5EF4-FFF2-40B4-BE49-F238E27FC236}">
                <a16:creationId xmlns:a16="http://schemas.microsoft.com/office/drawing/2014/main" id="{72984F3B-2A7B-473A-9AE2-F29E70F0BD4E}"/>
              </a:ext>
            </a:extLst>
          </p:cNvPr>
          <p:cNvSpPr/>
          <p:nvPr/>
        </p:nvSpPr>
        <p:spPr>
          <a:xfrm rot="2631956">
            <a:off x="5447489" y="3122579"/>
            <a:ext cx="544749" cy="418289"/>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Minus Sign 5">
            <a:extLst>
              <a:ext uri="{FF2B5EF4-FFF2-40B4-BE49-F238E27FC236}">
                <a16:creationId xmlns:a16="http://schemas.microsoft.com/office/drawing/2014/main" id="{FAB9653C-3614-4DCE-B97D-2C57D8B2DBBE}"/>
              </a:ext>
            </a:extLst>
          </p:cNvPr>
          <p:cNvSpPr/>
          <p:nvPr/>
        </p:nvSpPr>
        <p:spPr>
          <a:xfrm rot="19129790">
            <a:off x="5556115" y="2992188"/>
            <a:ext cx="1079770" cy="436811"/>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Minus Sign 19">
            <a:extLst>
              <a:ext uri="{FF2B5EF4-FFF2-40B4-BE49-F238E27FC236}">
                <a16:creationId xmlns:a16="http://schemas.microsoft.com/office/drawing/2014/main" id="{B5777FC4-2C2F-458E-BF78-18CE5ED341E4}"/>
              </a:ext>
            </a:extLst>
          </p:cNvPr>
          <p:cNvSpPr/>
          <p:nvPr/>
        </p:nvSpPr>
        <p:spPr>
          <a:xfrm rot="2631956">
            <a:off x="3622270" y="3056574"/>
            <a:ext cx="544749" cy="418289"/>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Minus Sign 20">
            <a:extLst>
              <a:ext uri="{FF2B5EF4-FFF2-40B4-BE49-F238E27FC236}">
                <a16:creationId xmlns:a16="http://schemas.microsoft.com/office/drawing/2014/main" id="{5066C6CB-DFE6-40B5-A5EB-E28D423EEA93}"/>
              </a:ext>
            </a:extLst>
          </p:cNvPr>
          <p:cNvSpPr/>
          <p:nvPr/>
        </p:nvSpPr>
        <p:spPr>
          <a:xfrm rot="19129790">
            <a:off x="3730896" y="2926183"/>
            <a:ext cx="1079770" cy="436811"/>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Minus Sign 24">
            <a:extLst>
              <a:ext uri="{FF2B5EF4-FFF2-40B4-BE49-F238E27FC236}">
                <a16:creationId xmlns:a16="http://schemas.microsoft.com/office/drawing/2014/main" id="{EC4AAC13-E8B2-4EDB-AB02-D5EBFE1469D2}"/>
              </a:ext>
            </a:extLst>
          </p:cNvPr>
          <p:cNvSpPr/>
          <p:nvPr/>
        </p:nvSpPr>
        <p:spPr>
          <a:xfrm rot="2631956">
            <a:off x="9133259" y="3071613"/>
            <a:ext cx="544749" cy="418289"/>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Minus Sign 25">
            <a:extLst>
              <a:ext uri="{FF2B5EF4-FFF2-40B4-BE49-F238E27FC236}">
                <a16:creationId xmlns:a16="http://schemas.microsoft.com/office/drawing/2014/main" id="{5AC8A597-B77E-494A-972A-F45BE7742108}"/>
              </a:ext>
            </a:extLst>
          </p:cNvPr>
          <p:cNvSpPr/>
          <p:nvPr/>
        </p:nvSpPr>
        <p:spPr>
          <a:xfrm rot="19129790">
            <a:off x="9241885" y="2941222"/>
            <a:ext cx="1079770" cy="436811"/>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80301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5446366" cy="707886"/>
          </a:xfrm>
          <a:prstGeom prst="rect">
            <a:avLst/>
          </a:prstGeom>
          <a:noFill/>
        </p:spPr>
        <p:txBody>
          <a:bodyPr wrap="square" rtlCol="0">
            <a:spAutoFit/>
          </a:bodyPr>
          <a:lstStyle/>
          <a:p>
            <a:r>
              <a:rPr lang="en-US" altLang="zh-CN" sz="4000">
                <a:solidFill>
                  <a:schemeClr val="bg1"/>
                </a:solidFill>
              </a:rPr>
              <a:t>Previous timeline</a:t>
            </a:r>
            <a:endParaRPr lang="zh-CN" altLang="en-US" sz="4000" dirty="0">
              <a:solidFill>
                <a:schemeClr val="bg1"/>
              </a:solidFill>
            </a:endParaRPr>
          </a:p>
        </p:txBody>
      </p:sp>
      <p:pic>
        <p:nvPicPr>
          <p:cNvPr id="5" name="Picture 4">
            <a:extLst>
              <a:ext uri="{FF2B5EF4-FFF2-40B4-BE49-F238E27FC236}">
                <a16:creationId xmlns:a16="http://schemas.microsoft.com/office/drawing/2014/main" id="{19B1F444-B5E5-4D7F-8359-784E0896ABA2}"/>
              </a:ext>
            </a:extLst>
          </p:cNvPr>
          <p:cNvPicPr>
            <a:picLocks noChangeAspect="1"/>
          </p:cNvPicPr>
          <p:nvPr/>
        </p:nvPicPr>
        <p:blipFill>
          <a:blip r:embed="rId5"/>
          <a:stretch>
            <a:fillRect/>
          </a:stretch>
        </p:blipFill>
        <p:spPr>
          <a:xfrm>
            <a:off x="800966" y="2274310"/>
            <a:ext cx="9925050" cy="2752725"/>
          </a:xfrm>
          <a:prstGeom prst="rect">
            <a:avLst/>
          </a:prstGeom>
        </p:spPr>
      </p:pic>
      <p:sp>
        <p:nvSpPr>
          <p:cNvPr id="2" name="Multiplication Sign 1">
            <a:extLst>
              <a:ext uri="{FF2B5EF4-FFF2-40B4-BE49-F238E27FC236}">
                <a16:creationId xmlns:a16="http://schemas.microsoft.com/office/drawing/2014/main" id="{8D502A44-E663-4865-A92C-4F06C8F3BF91}"/>
              </a:ext>
            </a:extLst>
          </p:cNvPr>
          <p:cNvSpPr/>
          <p:nvPr/>
        </p:nvSpPr>
        <p:spPr>
          <a:xfrm>
            <a:off x="204281" y="4143983"/>
            <a:ext cx="525294" cy="525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64479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5446366" cy="707886"/>
          </a:xfrm>
          <a:prstGeom prst="rect">
            <a:avLst/>
          </a:prstGeom>
          <a:noFill/>
        </p:spPr>
        <p:txBody>
          <a:bodyPr wrap="square" rtlCol="0">
            <a:spAutoFit/>
          </a:bodyPr>
          <a:lstStyle/>
          <a:p>
            <a:r>
              <a:rPr lang="en-US" altLang="zh-CN" sz="4000">
                <a:solidFill>
                  <a:schemeClr val="bg1"/>
                </a:solidFill>
              </a:rPr>
              <a:t>New timeline</a:t>
            </a:r>
            <a:endParaRPr lang="zh-CN" altLang="en-US" sz="4000" dirty="0">
              <a:solidFill>
                <a:schemeClr val="bg1"/>
              </a:solidFill>
            </a:endParaRPr>
          </a:p>
        </p:txBody>
      </p:sp>
      <p:sp>
        <p:nvSpPr>
          <p:cNvPr id="11" name="TextBox 10">
            <a:extLst>
              <a:ext uri="{FF2B5EF4-FFF2-40B4-BE49-F238E27FC236}">
                <a16:creationId xmlns:a16="http://schemas.microsoft.com/office/drawing/2014/main" id="{05ACEA3A-2909-472D-8867-D5697DC1B5BA}"/>
              </a:ext>
            </a:extLst>
          </p:cNvPr>
          <p:cNvSpPr txBox="1"/>
          <p:nvPr/>
        </p:nvSpPr>
        <p:spPr>
          <a:xfrm>
            <a:off x="8330448" y="1426192"/>
            <a:ext cx="1072922" cy="369332"/>
          </a:xfrm>
          <a:prstGeom prst="rect">
            <a:avLst/>
          </a:prstGeom>
          <a:noFill/>
        </p:spPr>
        <p:txBody>
          <a:bodyPr wrap="none" rtlCol="0">
            <a:spAutoFit/>
          </a:bodyPr>
          <a:lstStyle/>
          <a:p>
            <a:r>
              <a:rPr lang="en-US" altLang="zh-CN"/>
              <a:t>I am here</a:t>
            </a:r>
            <a:endParaRPr lang="zh-CN" altLang="en-US"/>
          </a:p>
        </p:txBody>
      </p:sp>
      <p:pic>
        <p:nvPicPr>
          <p:cNvPr id="2" name="Picture 1">
            <a:extLst>
              <a:ext uri="{FF2B5EF4-FFF2-40B4-BE49-F238E27FC236}">
                <a16:creationId xmlns:a16="http://schemas.microsoft.com/office/drawing/2014/main" id="{4FE0A383-9452-4149-B723-8CD5D9FEE707}"/>
              </a:ext>
            </a:extLst>
          </p:cNvPr>
          <p:cNvPicPr>
            <a:picLocks noChangeAspect="1"/>
          </p:cNvPicPr>
          <p:nvPr/>
        </p:nvPicPr>
        <p:blipFill>
          <a:blip r:embed="rId5"/>
          <a:stretch>
            <a:fillRect/>
          </a:stretch>
        </p:blipFill>
        <p:spPr>
          <a:xfrm>
            <a:off x="978979" y="2523667"/>
            <a:ext cx="9857463" cy="2908141"/>
          </a:xfrm>
          <a:prstGeom prst="rect">
            <a:avLst/>
          </a:prstGeom>
        </p:spPr>
      </p:pic>
      <p:cxnSp>
        <p:nvCxnSpPr>
          <p:cNvPr id="6" name="Straight Arrow Connector 5">
            <a:extLst>
              <a:ext uri="{FF2B5EF4-FFF2-40B4-BE49-F238E27FC236}">
                <a16:creationId xmlns:a16="http://schemas.microsoft.com/office/drawing/2014/main" id="{65BABBF6-A397-4E62-9E79-D7A88A860FB4}"/>
              </a:ext>
            </a:extLst>
          </p:cNvPr>
          <p:cNvCxnSpPr>
            <a:cxnSpLocks/>
          </p:cNvCxnSpPr>
          <p:nvPr/>
        </p:nvCxnSpPr>
        <p:spPr>
          <a:xfrm>
            <a:off x="8866909" y="1736436"/>
            <a:ext cx="0" cy="23829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40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E4696-9608-40E7-B08B-3A4153CF3EE2}"/>
              </a:ext>
            </a:extLst>
          </p:cNvPr>
          <p:cNvSpPr>
            <a:spLocks noGrp="1"/>
          </p:cNvSpPr>
          <p:nvPr>
            <p:ph type="title"/>
          </p:nvPr>
        </p:nvSpPr>
        <p:spPr>
          <a:xfrm>
            <a:off x="4505036" y="2766218"/>
            <a:ext cx="10515600" cy="1325563"/>
          </a:xfrm>
        </p:spPr>
        <p:txBody>
          <a:bodyPr/>
          <a:lstStyle/>
          <a:p>
            <a:r>
              <a:rPr lang="en-US" altLang="zh-CN"/>
              <a:t>Question</a:t>
            </a:r>
            <a:endParaRPr lang="zh-CN" altLang="en-US"/>
          </a:p>
        </p:txBody>
      </p:sp>
    </p:spTree>
    <p:extLst>
      <p:ext uri="{BB962C8B-B14F-4D97-AF65-F5344CB8AC3E}">
        <p14:creationId xmlns:p14="http://schemas.microsoft.com/office/powerpoint/2010/main" val="83878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5446366" cy="707886"/>
          </a:xfrm>
          <a:prstGeom prst="rect">
            <a:avLst/>
          </a:prstGeom>
          <a:noFill/>
        </p:spPr>
        <p:txBody>
          <a:bodyPr wrap="square" rtlCol="0">
            <a:spAutoFit/>
          </a:bodyPr>
          <a:lstStyle/>
          <a:p>
            <a:r>
              <a:rPr lang="en-US" altLang="zh-CN" sz="4000">
                <a:solidFill>
                  <a:schemeClr val="bg1"/>
                </a:solidFill>
              </a:rPr>
              <a:t>Data collecting</a:t>
            </a:r>
            <a:endParaRPr lang="zh-CN" altLang="en-US" sz="4000" dirty="0">
              <a:solidFill>
                <a:schemeClr val="bg1"/>
              </a:solidFill>
            </a:endParaRPr>
          </a:p>
        </p:txBody>
      </p:sp>
      <p:pic>
        <p:nvPicPr>
          <p:cNvPr id="9" name="Picture 8">
            <a:extLst>
              <a:ext uri="{FF2B5EF4-FFF2-40B4-BE49-F238E27FC236}">
                <a16:creationId xmlns:a16="http://schemas.microsoft.com/office/drawing/2014/main" id="{99D045E3-39B6-4B03-BF28-93283D9323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2278" y="1928373"/>
            <a:ext cx="6448912" cy="3952188"/>
          </a:xfrm>
          <a:prstGeom prst="rect">
            <a:avLst/>
          </a:prstGeom>
        </p:spPr>
      </p:pic>
      <p:pic>
        <p:nvPicPr>
          <p:cNvPr id="11" name="Picture 10">
            <a:extLst>
              <a:ext uri="{FF2B5EF4-FFF2-40B4-BE49-F238E27FC236}">
                <a16:creationId xmlns:a16="http://schemas.microsoft.com/office/drawing/2014/main" id="{FE1A8F5B-2919-46FE-B186-228BFFDF85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553658"/>
            <a:ext cx="5080569" cy="4642700"/>
          </a:xfrm>
          <a:prstGeom prst="rect">
            <a:avLst/>
          </a:prstGeom>
        </p:spPr>
      </p:pic>
    </p:spTree>
    <p:extLst>
      <p:ext uri="{BB962C8B-B14F-4D97-AF65-F5344CB8AC3E}">
        <p14:creationId xmlns:p14="http://schemas.microsoft.com/office/powerpoint/2010/main" val="1728459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3485662" cy="707886"/>
          </a:xfrm>
          <a:prstGeom prst="rect">
            <a:avLst/>
          </a:prstGeom>
          <a:noFill/>
        </p:spPr>
        <p:txBody>
          <a:bodyPr wrap="square" rtlCol="0">
            <a:spAutoFit/>
          </a:bodyPr>
          <a:lstStyle/>
          <a:p>
            <a:r>
              <a:rPr lang="en-US" altLang="zh-CN" sz="4000">
                <a:solidFill>
                  <a:schemeClr val="bg1"/>
                </a:solidFill>
              </a:rPr>
              <a:t>Data</a:t>
            </a:r>
            <a:endParaRPr lang="zh-CN" altLang="en-US" sz="4000" dirty="0">
              <a:solidFill>
                <a:schemeClr val="bg1"/>
              </a:solidFill>
            </a:endParaRPr>
          </a:p>
        </p:txBody>
      </p:sp>
      <p:sp>
        <p:nvSpPr>
          <p:cNvPr id="9" name="TextBox 8">
            <a:extLst>
              <a:ext uri="{FF2B5EF4-FFF2-40B4-BE49-F238E27FC236}">
                <a16:creationId xmlns:a16="http://schemas.microsoft.com/office/drawing/2014/main" id="{DEB781B5-CA0A-43D6-9F22-13C611710A77}"/>
              </a:ext>
            </a:extLst>
          </p:cNvPr>
          <p:cNvSpPr txBox="1"/>
          <p:nvPr/>
        </p:nvSpPr>
        <p:spPr>
          <a:xfrm>
            <a:off x="196222" y="1257139"/>
            <a:ext cx="10856168" cy="1283428"/>
          </a:xfrm>
          <a:prstGeom prst="rect">
            <a:avLst/>
          </a:prstGeom>
          <a:noFill/>
        </p:spPr>
        <p:txBody>
          <a:bodyPr wrap="square" rtlCol="0">
            <a:spAutoFit/>
          </a:bodyPr>
          <a:lstStyle/>
          <a:p>
            <a:pPr marL="174625" lvl="1" defTabSz="800100">
              <a:spcAft>
                <a:spcPct val="15000"/>
              </a:spcAft>
            </a:pPr>
            <a:r>
              <a:rPr lang="en-US" altLang="zh-CN" sz="3600"/>
              <a:t>Channel data</a:t>
            </a:r>
            <a:endParaRPr lang="en-US" altLang="zh-CN" sz="3600" dirty="0"/>
          </a:p>
          <a:p>
            <a:pPr marL="174625" lvl="1" defTabSz="800100">
              <a:spcAft>
                <a:spcPct val="15000"/>
              </a:spcAft>
            </a:pPr>
            <a:endParaRPr lang="en-US" altLang="zh-CN" sz="3600" dirty="0"/>
          </a:p>
        </p:txBody>
      </p:sp>
      <p:pic>
        <p:nvPicPr>
          <p:cNvPr id="6" name="Picture 5">
            <a:extLst>
              <a:ext uri="{FF2B5EF4-FFF2-40B4-BE49-F238E27FC236}">
                <a16:creationId xmlns:a16="http://schemas.microsoft.com/office/drawing/2014/main" id="{E437F53A-E6A6-434D-BB56-D1EDB3AEEFCF}"/>
              </a:ext>
            </a:extLst>
          </p:cNvPr>
          <p:cNvPicPr>
            <a:picLocks noChangeAspect="1"/>
          </p:cNvPicPr>
          <p:nvPr/>
        </p:nvPicPr>
        <p:blipFill>
          <a:blip r:embed="rId5"/>
          <a:stretch>
            <a:fillRect/>
          </a:stretch>
        </p:blipFill>
        <p:spPr>
          <a:xfrm>
            <a:off x="302965" y="1867292"/>
            <a:ext cx="6702086" cy="4555324"/>
          </a:xfrm>
          <a:prstGeom prst="rect">
            <a:avLst/>
          </a:prstGeom>
        </p:spPr>
      </p:pic>
      <p:sp>
        <p:nvSpPr>
          <p:cNvPr id="12" name="TextBox 11">
            <a:extLst>
              <a:ext uri="{FF2B5EF4-FFF2-40B4-BE49-F238E27FC236}">
                <a16:creationId xmlns:a16="http://schemas.microsoft.com/office/drawing/2014/main" id="{C66A5E48-65AE-4B6C-B92B-E9E41FAAB304}"/>
              </a:ext>
            </a:extLst>
          </p:cNvPr>
          <p:cNvSpPr txBox="1"/>
          <p:nvPr/>
        </p:nvSpPr>
        <p:spPr>
          <a:xfrm>
            <a:off x="7824837" y="2380627"/>
            <a:ext cx="3500815" cy="2308324"/>
          </a:xfrm>
          <a:prstGeom prst="rect">
            <a:avLst/>
          </a:prstGeom>
          <a:noFill/>
        </p:spPr>
        <p:txBody>
          <a:bodyPr wrap="square" rtlCol="0">
            <a:spAutoFit/>
          </a:bodyPr>
          <a:lstStyle/>
          <a:p>
            <a:r>
              <a:rPr lang="en-US" altLang="zh-CN"/>
              <a:t>System alternates ablation phase and monitoring phase</a:t>
            </a:r>
          </a:p>
          <a:p>
            <a:endParaRPr lang="en-US" altLang="zh-CN"/>
          </a:p>
          <a:p>
            <a:r>
              <a:rPr lang="en-US" altLang="zh-CN"/>
              <a:t>Collect data from monitoring phase</a:t>
            </a:r>
          </a:p>
          <a:p>
            <a:endParaRPr lang="en-US" altLang="zh-CN"/>
          </a:p>
          <a:p>
            <a:r>
              <a:rPr lang="en-US" altLang="zh-CN"/>
              <a:t>Design neural network to predict temperature image from channel data</a:t>
            </a:r>
            <a:endParaRPr lang="zh-CN" altLang="en-US"/>
          </a:p>
        </p:txBody>
      </p:sp>
      <p:sp>
        <p:nvSpPr>
          <p:cNvPr id="14" name="TextBox 13">
            <a:extLst>
              <a:ext uri="{FF2B5EF4-FFF2-40B4-BE49-F238E27FC236}">
                <a16:creationId xmlns:a16="http://schemas.microsoft.com/office/drawing/2014/main" id="{EB4BFC1D-4E48-471C-9D7A-8C0F71AD0223}"/>
              </a:ext>
            </a:extLst>
          </p:cNvPr>
          <p:cNvSpPr txBox="1"/>
          <p:nvPr/>
        </p:nvSpPr>
        <p:spPr>
          <a:xfrm flipH="1">
            <a:off x="8799691" y="6450044"/>
            <a:ext cx="2006065" cy="369332"/>
          </a:xfrm>
          <a:prstGeom prst="rect">
            <a:avLst/>
          </a:prstGeom>
          <a:noFill/>
        </p:spPr>
        <p:txBody>
          <a:bodyPr wrap="square" rtlCol="0">
            <a:spAutoFit/>
          </a:bodyPr>
          <a:lstStyle/>
          <a:p>
            <a:r>
              <a:rPr lang="en-US" altLang="zh-CN"/>
              <a:t>Temperature image</a:t>
            </a:r>
            <a:endParaRPr lang="zh-CN" altLang="en-US"/>
          </a:p>
        </p:txBody>
      </p:sp>
      <p:pic>
        <p:nvPicPr>
          <p:cNvPr id="15" name="Picture 14">
            <a:extLst>
              <a:ext uri="{FF2B5EF4-FFF2-40B4-BE49-F238E27FC236}">
                <a16:creationId xmlns:a16="http://schemas.microsoft.com/office/drawing/2014/main" id="{4531CA83-5AAF-4F12-872B-576B3F11C3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39041" y="4632742"/>
            <a:ext cx="1993895" cy="1495421"/>
          </a:xfrm>
          <a:prstGeom prst="rect">
            <a:avLst/>
          </a:prstGeom>
        </p:spPr>
      </p:pic>
      <p:sp>
        <p:nvSpPr>
          <p:cNvPr id="16" name="TextBox 15">
            <a:extLst>
              <a:ext uri="{FF2B5EF4-FFF2-40B4-BE49-F238E27FC236}">
                <a16:creationId xmlns:a16="http://schemas.microsoft.com/office/drawing/2014/main" id="{C8C3704D-380D-42AF-A14B-17DB6BFB47F3}"/>
              </a:ext>
            </a:extLst>
          </p:cNvPr>
          <p:cNvSpPr txBox="1"/>
          <p:nvPr/>
        </p:nvSpPr>
        <p:spPr>
          <a:xfrm>
            <a:off x="7783598" y="6104438"/>
            <a:ext cx="1819365" cy="369332"/>
          </a:xfrm>
          <a:prstGeom prst="rect">
            <a:avLst/>
          </a:prstGeom>
          <a:noFill/>
        </p:spPr>
        <p:txBody>
          <a:bodyPr wrap="square" rtlCol="0">
            <a:spAutoFit/>
          </a:bodyPr>
          <a:lstStyle/>
          <a:p>
            <a:r>
              <a:rPr lang="en-US" altLang="zh-CN"/>
              <a:t>Coronal image</a:t>
            </a:r>
            <a:endParaRPr lang="zh-CN" altLang="en-US"/>
          </a:p>
        </p:txBody>
      </p:sp>
      <p:sp>
        <p:nvSpPr>
          <p:cNvPr id="17" name="TextBox 16">
            <a:extLst>
              <a:ext uri="{FF2B5EF4-FFF2-40B4-BE49-F238E27FC236}">
                <a16:creationId xmlns:a16="http://schemas.microsoft.com/office/drawing/2014/main" id="{D49F9E16-B1F1-4CEE-ABF8-B8C75700D127}"/>
              </a:ext>
            </a:extLst>
          </p:cNvPr>
          <p:cNvSpPr txBox="1"/>
          <p:nvPr/>
        </p:nvSpPr>
        <p:spPr>
          <a:xfrm>
            <a:off x="10181686" y="6105454"/>
            <a:ext cx="1819365" cy="369332"/>
          </a:xfrm>
          <a:prstGeom prst="rect">
            <a:avLst/>
          </a:prstGeom>
          <a:noFill/>
        </p:spPr>
        <p:txBody>
          <a:bodyPr wrap="square" rtlCol="0">
            <a:spAutoFit/>
          </a:bodyPr>
          <a:lstStyle/>
          <a:p>
            <a:r>
              <a:rPr lang="en-US" altLang="zh-CN"/>
              <a:t>Axial image</a:t>
            </a:r>
            <a:endParaRPr lang="zh-CN" altLang="en-US"/>
          </a:p>
        </p:txBody>
      </p:sp>
      <p:sp>
        <p:nvSpPr>
          <p:cNvPr id="18" name="TextBox 17">
            <a:extLst>
              <a:ext uri="{FF2B5EF4-FFF2-40B4-BE49-F238E27FC236}">
                <a16:creationId xmlns:a16="http://schemas.microsoft.com/office/drawing/2014/main" id="{D3D190FA-D628-4857-9B9F-34B47AFA1603}"/>
              </a:ext>
            </a:extLst>
          </p:cNvPr>
          <p:cNvSpPr txBox="1"/>
          <p:nvPr/>
        </p:nvSpPr>
        <p:spPr>
          <a:xfrm>
            <a:off x="2733405" y="6488668"/>
            <a:ext cx="2629566" cy="369332"/>
          </a:xfrm>
          <a:prstGeom prst="rect">
            <a:avLst/>
          </a:prstGeom>
          <a:noFill/>
        </p:spPr>
        <p:txBody>
          <a:bodyPr wrap="none" rtlCol="0">
            <a:spAutoFit/>
          </a:bodyPr>
          <a:lstStyle/>
          <a:p>
            <a:r>
              <a:rPr lang="en-US" altLang="zh-CN"/>
              <a:t>2 pins are lost in 3</a:t>
            </a:r>
            <a:r>
              <a:rPr lang="en-US" altLang="zh-CN" baseline="30000"/>
              <a:t>rd</a:t>
            </a:r>
            <a:r>
              <a:rPr lang="en-US" altLang="zh-CN"/>
              <a:t> phase</a:t>
            </a:r>
            <a:endParaRPr lang="zh-CN" altLang="en-US"/>
          </a:p>
        </p:txBody>
      </p:sp>
      <p:cxnSp>
        <p:nvCxnSpPr>
          <p:cNvPr id="20" name="Straight Connector 19">
            <a:extLst>
              <a:ext uri="{FF2B5EF4-FFF2-40B4-BE49-F238E27FC236}">
                <a16:creationId xmlns:a16="http://schemas.microsoft.com/office/drawing/2014/main" id="{B6D22AC2-9EEB-48BF-AE01-A46338DCB69A}"/>
              </a:ext>
            </a:extLst>
          </p:cNvPr>
          <p:cNvCxnSpPr/>
          <p:nvPr/>
        </p:nvCxnSpPr>
        <p:spPr>
          <a:xfrm>
            <a:off x="3553326" y="5590674"/>
            <a:ext cx="248653" cy="97856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pic>
        <p:nvPicPr>
          <p:cNvPr id="19" name="Picture 18">
            <a:extLst>
              <a:ext uri="{FF2B5EF4-FFF2-40B4-BE49-F238E27FC236}">
                <a16:creationId xmlns:a16="http://schemas.microsoft.com/office/drawing/2014/main" id="{BC9F7599-B9B6-4D16-89DE-4EB32CB6EA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0770" y="4642122"/>
            <a:ext cx="2012193" cy="1509145"/>
          </a:xfrm>
          <a:prstGeom prst="rect">
            <a:avLst/>
          </a:prstGeom>
        </p:spPr>
      </p:pic>
    </p:spTree>
    <p:extLst>
      <p:ext uri="{BB962C8B-B14F-4D97-AF65-F5344CB8AC3E}">
        <p14:creationId xmlns:p14="http://schemas.microsoft.com/office/powerpoint/2010/main" val="226584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3485662" cy="707886"/>
          </a:xfrm>
          <a:prstGeom prst="rect">
            <a:avLst/>
          </a:prstGeom>
          <a:noFill/>
        </p:spPr>
        <p:txBody>
          <a:bodyPr wrap="square" rtlCol="0">
            <a:spAutoFit/>
          </a:bodyPr>
          <a:lstStyle/>
          <a:p>
            <a:r>
              <a:rPr lang="en-US" altLang="zh-CN" sz="4000">
                <a:solidFill>
                  <a:schemeClr val="bg1"/>
                </a:solidFill>
              </a:rPr>
              <a:t>Network</a:t>
            </a:r>
            <a:endParaRPr lang="zh-CN" altLang="en-US" sz="4000" dirty="0">
              <a:solidFill>
                <a:schemeClr val="bg1"/>
              </a:solidFill>
            </a:endParaRPr>
          </a:p>
        </p:txBody>
      </p:sp>
      <p:sp>
        <p:nvSpPr>
          <p:cNvPr id="9" name="TextBox 8">
            <a:extLst>
              <a:ext uri="{FF2B5EF4-FFF2-40B4-BE49-F238E27FC236}">
                <a16:creationId xmlns:a16="http://schemas.microsoft.com/office/drawing/2014/main" id="{BA23D144-73C6-4899-ABC4-A32674DF1DA0}"/>
              </a:ext>
            </a:extLst>
          </p:cNvPr>
          <p:cNvSpPr txBox="1"/>
          <p:nvPr/>
        </p:nvSpPr>
        <p:spPr>
          <a:xfrm>
            <a:off x="196222" y="1257139"/>
            <a:ext cx="10856168" cy="646331"/>
          </a:xfrm>
          <a:prstGeom prst="rect">
            <a:avLst/>
          </a:prstGeom>
          <a:noFill/>
        </p:spPr>
        <p:txBody>
          <a:bodyPr wrap="square" rtlCol="0">
            <a:spAutoFit/>
          </a:bodyPr>
          <a:lstStyle/>
          <a:p>
            <a:pPr marL="174625" lvl="1" defTabSz="800100">
              <a:spcAft>
                <a:spcPct val="15000"/>
              </a:spcAft>
            </a:pPr>
            <a:r>
              <a:rPr lang="en-US" altLang="zh-CN" sz="3600" dirty="0"/>
              <a:t>Networks</a:t>
            </a:r>
          </a:p>
        </p:txBody>
      </p:sp>
      <p:sp>
        <p:nvSpPr>
          <p:cNvPr id="130" name="Rectangle 129">
            <a:extLst>
              <a:ext uri="{FF2B5EF4-FFF2-40B4-BE49-F238E27FC236}">
                <a16:creationId xmlns:a16="http://schemas.microsoft.com/office/drawing/2014/main" id="{8F2083DC-747C-45C3-BD8F-F3808569F2B4}"/>
              </a:ext>
            </a:extLst>
          </p:cNvPr>
          <p:cNvSpPr/>
          <p:nvPr/>
        </p:nvSpPr>
        <p:spPr>
          <a:xfrm>
            <a:off x="2269114" y="2308419"/>
            <a:ext cx="1178351" cy="716437"/>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Rectangle 130">
            <a:extLst>
              <a:ext uri="{FF2B5EF4-FFF2-40B4-BE49-F238E27FC236}">
                <a16:creationId xmlns:a16="http://schemas.microsoft.com/office/drawing/2014/main" id="{66FA3538-1794-4005-ABB1-6D48AAF95273}"/>
              </a:ext>
            </a:extLst>
          </p:cNvPr>
          <p:cNvSpPr/>
          <p:nvPr/>
        </p:nvSpPr>
        <p:spPr>
          <a:xfrm>
            <a:off x="2421514" y="2460819"/>
            <a:ext cx="1178351" cy="716437"/>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Rectangle 131">
            <a:extLst>
              <a:ext uri="{FF2B5EF4-FFF2-40B4-BE49-F238E27FC236}">
                <a16:creationId xmlns:a16="http://schemas.microsoft.com/office/drawing/2014/main" id="{68F4C764-104F-4CF6-8E14-A48408D8DFDF}"/>
              </a:ext>
            </a:extLst>
          </p:cNvPr>
          <p:cNvSpPr/>
          <p:nvPr/>
        </p:nvSpPr>
        <p:spPr>
          <a:xfrm>
            <a:off x="2573914" y="2613219"/>
            <a:ext cx="1178351" cy="716437"/>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Rectangle 132">
            <a:extLst>
              <a:ext uri="{FF2B5EF4-FFF2-40B4-BE49-F238E27FC236}">
                <a16:creationId xmlns:a16="http://schemas.microsoft.com/office/drawing/2014/main" id="{53C4A1D1-11E1-4F54-BCA8-5CD061ED2CB7}"/>
              </a:ext>
            </a:extLst>
          </p:cNvPr>
          <p:cNvSpPr/>
          <p:nvPr/>
        </p:nvSpPr>
        <p:spPr>
          <a:xfrm>
            <a:off x="2726314" y="2765619"/>
            <a:ext cx="1178351" cy="716437"/>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Rectangle 133">
            <a:extLst>
              <a:ext uri="{FF2B5EF4-FFF2-40B4-BE49-F238E27FC236}">
                <a16:creationId xmlns:a16="http://schemas.microsoft.com/office/drawing/2014/main" id="{1287CAF4-6B6C-4263-BDE0-D17310FD67E1}"/>
              </a:ext>
            </a:extLst>
          </p:cNvPr>
          <p:cNvSpPr/>
          <p:nvPr/>
        </p:nvSpPr>
        <p:spPr>
          <a:xfrm>
            <a:off x="2878714" y="2918019"/>
            <a:ext cx="1178351" cy="716437"/>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Rectangle 134">
            <a:extLst>
              <a:ext uri="{FF2B5EF4-FFF2-40B4-BE49-F238E27FC236}">
                <a16:creationId xmlns:a16="http://schemas.microsoft.com/office/drawing/2014/main" id="{5825C22F-EE46-4C0E-8226-36822A263D0F}"/>
              </a:ext>
            </a:extLst>
          </p:cNvPr>
          <p:cNvSpPr/>
          <p:nvPr/>
        </p:nvSpPr>
        <p:spPr>
          <a:xfrm>
            <a:off x="2878717" y="4597563"/>
            <a:ext cx="1178351" cy="716437"/>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Rectangle 135">
            <a:extLst>
              <a:ext uri="{FF2B5EF4-FFF2-40B4-BE49-F238E27FC236}">
                <a16:creationId xmlns:a16="http://schemas.microsoft.com/office/drawing/2014/main" id="{522AED95-A8CD-49C1-9713-83D95ADA020D}"/>
              </a:ext>
            </a:extLst>
          </p:cNvPr>
          <p:cNvSpPr/>
          <p:nvPr/>
        </p:nvSpPr>
        <p:spPr>
          <a:xfrm>
            <a:off x="2726317" y="4749963"/>
            <a:ext cx="1178351" cy="716437"/>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Rectangle 136">
            <a:extLst>
              <a:ext uri="{FF2B5EF4-FFF2-40B4-BE49-F238E27FC236}">
                <a16:creationId xmlns:a16="http://schemas.microsoft.com/office/drawing/2014/main" id="{BAFEBBEB-A026-447A-BB18-196DA50CD211}"/>
              </a:ext>
            </a:extLst>
          </p:cNvPr>
          <p:cNvSpPr/>
          <p:nvPr/>
        </p:nvSpPr>
        <p:spPr>
          <a:xfrm>
            <a:off x="2573916" y="4955781"/>
            <a:ext cx="1178351" cy="716437"/>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Rectangle 137">
            <a:extLst>
              <a:ext uri="{FF2B5EF4-FFF2-40B4-BE49-F238E27FC236}">
                <a16:creationId xmlns:a16="http://schemas.microsoft.com/office/drawing/2014/main" id="{DED7897E-4500-41BA-9CC4-822251844739}"/>
              </a:ext>
            </a:extLst>
          </p:cNvPr>
          <p:cNvSpPr/>
          <p:nvPr/>
        </p:nvSpPr>
        <p:spPr>
          <a:xfrm>
            <a:off x="2421515" y="5109753"/>
            <a:ext cx="1178351" cy="716437"/>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Rectangle 138">
            <a:extLst>
              <a:ext uri="{FF2B5EF4-FFF2-40B4-BE49-F238E27FC236}">
                <a16:creationId xmlns:a16="http://schemas.microsoft.com/office/drawing/2014/main" id="{D3C74D9C-24EB-424B-9516-6D4A6E25864B}"/>
              </a:ext>
            </a:extLst>
          </p:cNvPr>
          <p:cNvSpPr/>
          <p:nvPr/>
        </p:nvSpPr>
        <p:spPr>
          <a:xfrm>
            <a:off x="2269114" y="5313999"/>
            <a:ext cx="1178351" cy="716437"/>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TextBox 139">
            <a:extLst>
              <a:ext uri="{FF2B5EF4-FFF2-40B4-BE49-F238E27FC236}">
                <a16:creationId xmlns:a16="http://schemas.microsoft.com/office/drawing/2014/main" id="{B29CFDDD-EF8A-473B-A2A2-09AFCB5D8927}"/>
              </a:ext>
            </a:extLst>
          </p:cNvPr>
          <p:cNvSpPr txBox="1"/>
          <p:nvPr/>
        </p:nvSpPr>
        <p:spPr>
          <a:xfrm>
            <a:off x="2483576" y="6085419"/>
            <a:ext cx="790276" cy="461665"/>
          </a:xfrm>
          <a:prstGeom prst="rect">
            <a:avLst/>
          </a:prstGeom>
          <a:noFill/>
        </p:spPr>
        <p:txBody>
          <a:bodyPr wrap="square" rtlCol="0">
            <a:spAutoFit/>
          </a:bodyPr>
          <a:lstStyle/>
          <a:p>
            <a:r>
              <a:rPr lang="en-US" altLang="zh-CN" sz="1200" b="1"/>
              <a:t>4096 samples</a:t>
            </a:r>
            <a:endParaRPr lang="zh-CN" altLang="en-US" sz="1200" b="1"/>
          </a:p>
        </p:txBody>
      </p:sp>
      <p:sp>
        <p:nvSpPr>
          <p:cNvPr id="141" name="TextBox 140">
            <a:extLst>
              <a:ext uri="{FF2B5EF4-FFF2-40B4-BE49-F238E27FC236}">
                <a16:creationId xmlns:a16="http://schemas.microsoft.com/office/drawing/2014/main" id="{5101BCE2-0A2C-41B3-90CF-E75A6C62091F}"/>
              </a:ext>
            </a:extLst>
          </p:cNvPr>
          <p:cNvSpPr txBox="1"/>
          <p:nvPr/>
        </p:nvSpPr>
        <p:spPr>
          <a:xfrm>
            <a:off x="1508681" y="5466399"/>
            <a:ext cx="912833" cy="461665"/>
          </a:xfrm>
          <a:prstGeom prst="rect">
            <a:avLst/>
          </a:prstGeom>
          <a:noFill/>
        </p:spPr>
        <p:txBody>
          <a:bodyPr wrap="square" rtlCol="0">
            <a:spAutoFit/>
          </a:bodyPr>
          <a:lstStyle/>
          <a:p>
            <a:r>
              <a:rPr lang="en-US" altLang="zh-CN" sz="1200" b="1"/>
              <a:t>256 HIFU elements</a:t>
            </a:r>
            <a:endParaRPr lang="zh-CN" altLang="en-US" sz="1200" b="1"/>
          </a:p>
        </p:txBody>
      </p:sp>
      <p:sp>
        <p:nvSpPr>
          <p:cNvPr id="142" name="TextBox 141">
            <a:extLst>
              <a:ext uri="{FF2B5EF4-FFF2-40B4-BE49-F238E27FC236}">
                <a16:creationId xmlns:a16="http://schemas.microsoft.com/office/drawing/2014/main" id="{DDD3CB51-45EA-46CA-A297-E6E26CBF9766}"/>
              </a:ext>
            </a:extLst>
          </p:cNvPr>
          <p:cNvSpPr txBox="1"/>
          <p:nvPr/>
        </p:nvSpPr>
        <p:spPr>
          <a:xfrm>
            <a:off x="1660693" y="4525117"/>
            <a:ext cx="989424" cy="646331"/>
          </a:xfrm>
          <a:prstGeom prst="rect">
            <a:avLst/>
          </a:prstGeom>
          <a:noFill/>
        </p:spPr>
        <p:txBody>
          <a:bodyPr wrap="square" rtlCol="0">
            <a:spAutoFit/>
          </a:bodyPr>
          <a:lstStyle/>
          <a:p>
            <a:r>
              <a:rPr lang="en-US" altLang="zh-CN" sz="1200" b="1"/>
              <a:t>128 receiving elements</a:t>
            </a:r>
            <a:endParaRPr lang="zh-CN" altLang="en-US" sz="1200" b="1"/>
          </a:p>
        </p:txBody>
      </p:sp>
      <p:cxnSp>
        <p:nvCxnSpPr>
          <p:cNvPr id="143" name="Straight Arrow Connector 142">
            <a:extLst>
              <a:ext uri="{FF2B5EF4-FFF2-40B4-BE49-F238E27FC236}">
                <a16:creationId xmlns:a16="http://schemas.microsoft.com/office/drawing/2014/main" id="{08F55708-6638-4857-9DF2-9ACADAC0613B}"/>
              </a:ext>
            </a:extLst>
          </p:cNvPr>
          <p:cNvCxnSpPr>
            <a:stCxn id="134" idx="3"/>
          </p:cNvCxnSpPr>
          <p:nvPr/>
        </p:nvCxnSpPr>
        <p:spPr>
          <a:xfrm flipV="1">
            <a:off x="4057065" y="3276237"/>
            <a:ext cx="710156"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1C4EA758-57B7-4860-83F0-EE6E47CF0E0D}"/>
              </a:ext>
            </a:extLst>
          </p:cNvPr>
          <p:cNvCxnSpPr/>
          <p:nvPr/>
        </p:nvCxnSpPr>
        <p:spPr>
          <a:xfrm flipV="1">
            <a:off x="4057065" y="4955781"/>
            <a:ext cx="710156"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56BEAFE3-45A8-4578-BCEF-A60F2A463110}"/>
              </a:ext>
            </a:extLst>
          </p:cNvPr>
          <p:cNvSpPr/>
          <p:nvPr/>
        </p:nvSpPr>
        <p:spPr>
          <a:xfrm>
            <a:off x="4767222" y="2765619"/>
            <a:ext cx="1277334" cy="86880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Rectangle 145">
            <a:extLst>
              <a:ext uri="{FF2B5EF4-FFF2-40B4-BE49-F238E27FC236}">
                <a16:creationId xmlns:a16="http://schemas.microsoft.com/office/drawing/2014/main" id="{C8DA89A6-916F-4828-9AA8-A6196CC426F7}"/>
              </a:ext>
            </a:extLst>
          </p:cNvPr>
          <p:cNvSpPr/>
          <p:nvPr/>
        </p:nvSpPr>
        <p:spPr>
          <a:xfrm>
            <a:off x="4767220" y="4603845"/>
            <a:ext cx="1277336" cy="86880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7" name="Straight Arrow Connector 146">
            <a:extLst>
              <a:ext uri="{FF2B5EF4-FFF2-40B4-BE49-F238E27FC236}">
                <a16:creationId xmlns:a16="http://schemas.microsoft.com/office/drawing/2014/main" id="{9BB2DAE1-D935-44EE-895D-7475A0D1FA1E}"/>
              </a:ext>
            </a:extLst>
          </p:cNvPr>
          <p:cNvCxnSpPr>
            <a:cxnSpLocks/>
          </p:cNvCxnSpPr>
          <p:nvPr/>
        </p:nvCxnSpPr>
        <p:spPr>
          <a:xfrm>
            <a:off x="5031171" y="3634424"/>
            <a:ext cx="0" cy="96313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8" name="Straight Arrow Connector 147">
            <a:extLst>
              <a:ext uri="{FF2B5EF4-FFF2-40B4-BE49-F238E27FC236}">
                <a16:creationId xmlns:a16="http://schemas.microsoft.com/office/drawing/2014/main" id="{11E063C2-FDB1-4525-B25D-3A6B941031C6}"/>
              </a:ext>
            </a:extLst>
          </p:cNvPr>
          <p:cNvCxnSpPr>
            <a:cxnSpLocks/>
          </p:cNvCxnSpPr>
          <p:nvPr/>
        </p:nvCxnSpPr>
        <p:spPr>
          <a:xfrm>
            <a:off x="5839913" y="3656312"/>
            <a:ext cx="0" cy="96313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49" name="TextBox 148">
            <a:extLst>
              <a:ext uri="{FF2B5EF4-FFF2-40B4-BE49-F238E27FC236}">
                <a16:creationId xmlns:a16="http://schemas.microsoft.com/office/drawing/2014/main" id="{08D5D7D2-E6A6-474B-B36C-AF07F509DFA2}"/>
              </a:ext>
            </a:extLst>
          </p:cNvPr>
          <p:cNvSpPr txBox="1"/>
          <p:nvPr/>
        </p:nvSpPr>
        <p:spPr>
          <a:xfrm>
            <a:off x="4767220" y="2935600"/>
            <a:ext cx="1245910" cy="646331"/>
          </a:xfrm>
          <a:prstGeom prst="rect">
            <a:avLst/>
          </a:prstGeom>
          <a:noFill/>
        </p:spPr>
        <p:txBody>
          <a:bodyPr wrap="square" rtlCol="0">
            <a:spAutoFit/>
          </a:bodyPr>
          <a:lstStyle/>
          <a:p>
            <a:r>
              <a:rPr lang="en-US" altLang="zh-CN"/>
              <a:t>ConvLSTM Cell</a:t>
            </a:r>
            <a:endParaRPr lang="zh-CN" altLang="en-US"/>
          </a:p>
        </p:txBody>
      </p:sp>
      <p:sp>
        <p:nvSpPr>
          <p:cNvPr id="150" name="TextBox 149">
            <a:extLst>
              <a:ext uri="{FF2B5EF4-FFF2-40B4-BE49-F238E27FC236}">
                <a16:creationId xmlns:a16="http://schemas.microsoft.com/office/drawing/2014/main" id="{7F22A9D2-6A66-49FA-A095-2333DE094F95}"/>
              </a:ext>
            </a:extLst>
          </p:cNvPr>
          <p:cNvSpPr txBox="1"/>
          <p:nvPr/>
        </p:nvSpPr>
        <p:spPr>
          <a:xfrm>
            <a:off x="4798646" y="4708830"/>
            <a:ext cx="1245910" cy="646331"/>
          </a:xfrm>
          <a:prstGeom prst="rect">
            <a:avLst/>
          </a:prstGeom>
          <a:noFill/>
        </p:spPr>
        <p:txBody>
          <a:bodyPr wrap="square" rtlCol="0">
            <a:spAutoFit/>
          </a:bodyPr>
          <a:lstStyle/>
          <a:p>
            <a:r>
              <a:rPr lang="en-US" altLang="zh-CN"/>
              <a:t>ConvLSTM Cell</a:t>
            </a:r>
            <a:endParaRPr lang="zh-CN" altLang="en-US"/>
          </a:p>
        </p:txBody>
      </p:sp>
      <p:cxnSp>
        <p:nvCxnSpPr>
          <p:cNvPr id="151" name="Straight Connector 150">
            <a:extLst>
              <a:ext uri="{FF2B5EF4-FFF2-40B4-BE49-F238E27FC236}">
                <a16:creationId xmlns:a16="http://schemas.microsoft.com/office/drawing/2014/main" id="{2B798351-8185-49DD-975F-27B6ABA85944}"/>
              </a:ext>
            </a:extLst>
          </p:cNvPr>
          <p:cNvCxnSpPr>
            <a:cxnSpLocks/>
            <a:stCxn id="146" idx="3"/>
          </p:cNvCxnSpPr>
          <p:nvPr/>
        </p:nvCxnSpPr>
        <p:spPr>
          <a:xfrm>
            <a:off x="6044556" y="5038248"/>
            <a:ext cx="2466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4513A223-9D17-4BBA-9032-9958256A7D80}"/>
              </a:ext>
            </a:extLst>
          </p:cNvPr>
          <p:cNvCxnSpPr>
            <a:cxnSpLocks/>
          </p:cNvCxnSpPr>
          <p:nvPr/>
        </p:nvCxnSpPr>
        <p:spPr>
          <a:xfrm>
            <a:off x="6299867" y="4115993"/>
            <a:ext cx="0" cy="916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9759150B-060D-4027-8540-274A19A59E6C}"/>
              </a:ext>
            </a:extLst>
          </p:cNvPr>
          <p:cNvCxnSpPr>
            <a:cxnSpLocks/>
          </p:cNvCxnSpPr>
          <p:nvPr/>
        </p:nvCxnSpPr>
        <p:spPr>
          <a:xfrm>
            <a:off x="6299867" y="4117392"/>
            <a:ext cx="1663314" cy="104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D2B6C1BF-E15C-4C1F-A666-40E6DF934B9F}"/>
              </a:ext>
            </a:extLst>
          </p:cNvPr>
          <p:cNvSpPr txBox="1"/>
          <p:nvPr/>
        </p:nvSpPr>
        <p:spPr>
          <a:xfrm>
            <a:off x="525158" y="2533296"/>
            <a:ext cx="1178351" cy="923330"/>
          </a:xfrm>
          <a:prstGeom prst="rect">
            <a:avLst/>
          </a:prstGeom>
          <a:noFill/>
        </p:spPr>
        <p:txBody>
          <a:bodyPr wrap="square" rtlCol="0">
            <a:spAutoFit/>
          </a:bodyPr>
          <a:lstStyle/>
          <a:p>
            <a:r>
              <a:rPr lang="en-US" altLang="zh-CN"/>
              <a:t>Initial Channel data</a:t>
            </a:r>
            <a:endParaRPr lang="zh-CN" altLang="en-US"/>
          </a:p>
        </p:txBody>
      </p:sp>
      <p:sp>
        <p:nvSpPr>
          <p:cNvPr id="155" name="TextBox 154">
            <a:extLst>
              <a:ext uri="{FF2B5EF4-FFF2-40B4-BE49-F238E27FC236}">
                <a16:creationId xmlns:a16="http://schemas.microsoft.com/office/drawing/2014/main" id="{F186C428-9BAF-4E3B-A481-5D5BAC0F5ED6}"/>
              </a:ext>
            </a:extLst>
          </p:cNvPr>
          <p:cNvSpPr txBox="1"/>
          <p:nvPr/>
        </p:nvSpPr>
        <p:spPr>
          <a:xfrm>
            <a:off x="481166" y="4782260"/>
            <a:ext cx="1178351" cy="923330"/>
          </a:xfrm>
          <a:prstGeom prst="rect">
            <a:avLst/>
          </a:prstGeom>
          <a:noFill/>
        </p:spPr>
        <p:txBody>
          <a:bodyPr wrap="square" rtlCol="0">
            <a:spAutoFit/>
          </a:bodyPr>
          <a:lstStyle/>
          <a:p>
            <a:r>
              <a:rPr lang="en-US" altLang="zh-CN"/>
              <a:t>Current Channel data</a:t>
            </a:r>
            <a:endParaRPr lang="zh-CN" altLang="en-US"/>
          </a:p>
        </p:txBody>
      </p:sp>
      <p:sp>
        <p:nvSpPr>
          <p:cNvPr id="156" name="Rectangle 155">
            <a:extLst>
              <a:ext uri="{FF2B5EF4-FFF2-40B4-BE49-F238E27FC236}">
                <a16:creationId xmlns:a16="http://schemas.microsoft.com/office/drawing/2014/main" id="{DA12129D-CA7E-4442-BCAE-583C8CA34D39}"/>
              </a:ext>
            </a:extLst>
          </p:cNvPr>
          <p:cNvSpPr/>
          <p:nvPr/>
        </p:nvSpPr>
        <p:spPr>
          <a:xfrm>
            <a:off x="7975231" y="3656312"/>
            <a:ext cx="877554" cy="86880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TextBox 156">
            <a:extLst>
              <a:ext uri="{FF2B5EF4-FFF2-40B4-BE49-F238E27FC236}">
                <a16:creationId xmlns:a16="http://schemas.microsoft.com/office/drawing/2014/main" id="{17C61C4C-F992-4CB2-B12F-363BD88CD4B3}"/>
              </a:ext>
            </a:extLst>
          </p:cNvPr>
          <p:cNvSpPr txBox="1"/>
          <p:nvPr/>
        </p:nvSpPr>
        <p:spPr>
          <a:xfrm>
            <a:off x="8073025" y="3767550"/>
            <a:ext cx="1245910" cy="646331"/>
          </a:xfrm>
          <a:prstGeom prst="rect">
            <a:avLst/>
          </a:prstGeom>
          <a:noFill/>
        </p:spPr>
        <p:txBody>
          <a:bodyPr wrap="square" rtlCol="0">
            <a:spAutoFit/>
          </a:bodyPr>
          <a:lstStyle/>
          <a:p>
            <a:r>
              <a:rPr lang="en-US" altLang="zh-CN"/>
              <a:t>Dense layer</a:t>
            </a:r>
            <a:endParaRPr lang="zh-CN" altLang="en-US"/>
          </a:p>
        </p:txBody>
      </p:sp>
      <p:cxnSp>
        <p:nvCxnSpPr>
          <p:cNvPr id="158" name="Straight Arrow Connector 157">
            <a:extLst>
              <a:ext uri="{FF2B5EF4-FFF2-40B4-BE49-F238E27FC236}">
                <a16:creationId xmlns:a16="http://schemas.microsoft.com/office/drawing/2014/main" id="{87CC5161-C938-4FE1-9303-9A4929016721}"/>
              </a:ext>
            </a:extLst>
          </p:cNvPr>
          <p:cNvCxnSpPr>
            <a:cxnSpLocks/>
          </p:cNvCxnSpPr>
          <p:nvPr/>
        </p:nvCxnSpPr>
        <p:spPr>
          <a:xfrm flipV="1">
            <a:off x="8868654" y="4102957"/>
            <a:ext cx="1322822" cy="130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A088DABD-3458-49BB-819B-DEBF3BD95561}"/>
              </a:ext>
            </a:extLst>
          </p:cNvPr>
          <p:cNvSpPr txBox="1"/>
          <p:nvPr/>
        </p:nvSpPr>
        <p:spPr>
          <a:xfrm>
            <a:off x="6464453" y="3456626"/>
            <a:ext cx="1541781" cy="646331"/>
          </a:xfrm>
          <a:prstGeom prst="rect">
            <a:avLst/>
          </a:prstGeom>
          <a:noFill/>
        </p:spPr>
        <p:txBody>
          <a:bodyPr wrap="square" rtlCol="0">
            <a:spAutoFit/>
          </a:bodyPr>
          <a:lstStyle/>
          <a:p>
            <a:r>
              <a:rPr lang="en-US" altLang="zh-CN"/>
              <a:t>Batch normalization</a:t>
            </a:r>
            <a:endParaRPr lang="zh-CN" altLang="en-US"/>
          </a:p>
        </p:txBody>
      </p:sp>
      <p:sp>
        <p:nvSpPr>
          <p:cNvPr id="160" name="TextBox 159">
            <a:extLst>
              <a:ext uri="{FF2B5EF4-FFF2-40B4-BE49-F238E27FC236}">
                <a16:creationId xmlns:a16="http://schemas.microsoft.com/office/drawing/2014/main" id="{6D564B6D-0763-451B-B237-DCE2A4A8CF94}"/>
              </a:ext>
            </a:extLst>
          </p:cNvPr>
          <p:cNvSpPr txBox="1"/>
          <p:nvPr/>
        </p:nvSpPr>
        <p:spPr>
          <a:xfrm>
            <a:off x="9135034" y="3656312"/>
            <a:ext cx="1024639" cy="369332"/>
          </a:xfrm>
          <a:prstGeom prst="rect">
            <a:avLst/>
          </a:prstGeom>
          <a:noFill/>
        </p:spPr>
        <p:txBody>
          <a:bodyPr wrap="none" rtlCol="0">
            <a:spAutoFit/>
          </a:bodyPr>
          <a:lstStyle/>
          <a:p>
            <a:r>
              <a:rPr lang="en-US" altLang="zh-CN"/>
              <a:t>Reshape</a:t>
            </a:r>
            <a:endParaRPr lang="zh-CN" altLang="en-US"/>
          </a:p>
        </p:txBody>
      </p:sp>
      <p:sp>
        <p:nvSpPr>
          <p:cNvPr id="161" name="TextBox 160">
            <a:extLst>
              <a:ext uri="{FF2B5EF4-FFF2-40B4-BE49-F238E27FC236}">
                <a16:creationId xmlns:a16="http://schemas.microsoft.com/office/drawing/2014/main" id="{38396F2C-C0CC-444B-9003-5320E698B207}"/>
              </a:ext>
            </a:extLst>
          </p:cNvPr>
          <p:cNvSpPr txBox="1"/>
          <p:nvPr/>
        </p:nvSpPr>
        <p:spPr>
          <a:xfrm>
            <a:off x="7848449" y="3265092"/>
            <a:ext cx="1207382" cy="369332"/>
          </a:xfrm>
          <a:prstGeom prst="rect">
            <a:avLst/>
          </a:prstGeom>
          <a:noFill/>
        </p:spPr>
        <p:txBody>
          <a:bodyPr wrap="none" rtlCol="0">
            <a:spAutoFit/>
          </a:bodyPr>
          <a:lstStyle/>
          <a:p>
            <a:r>
              <a:rPr lang="en-US" altLang="zh-CN"/>
              <a:t>1600 units</a:t>
            </a:r>
            <a:endParaRPr lang="zh-CN" altLang="en-US"/>
          </a:p>
        </p:txBody>
      </p:sp>
      <p:sp>
        <p:nvSpPr>
          <p:cNvPr id="162" name="TextBox 161">
            <a:extLst>
              <a:ext uri="{FF2B5EF4-FFF2-40B4-BE49-F238E27FC236}">
                <a16:creationId xmlns:a16="http://schemas.microsoft.com/office/drawing/2014/main" id="{97B07FCA-B837-433E-8EC7-D2413DE1ADD5}"/>
              </a:ext>
            </a:extLst>
          </p:cNvPr>
          <p:cNvSpPr txBox="1"/>
          <p:nvPr/>
        </p:nvSpPr>
        <p:spPr>
          <a:xfrm>
            <a:off x="4764653" y="1861441"/>
            <a:ext cx="1963999" cy="1200329"/>
          </a:xfrm>
          <a:prstGeom prst="rect">
            <a:avLst/>
          </a:prstGeom>
          <a:noFill/>
        </p:spPr>
        <p:txBody>
          <a:bodyPr wrap="none" rtlCol="0">
            <a:spAutoFit/>
          </a:bodyPr>
          <a:lstStyle/>
          <a:p>
            <a:r>
              <a:rPr lang="en-US" altLang="zh-CN"/>
              <a:t>Kernel size:(16,16)</a:t>
            </a:r>
          </a:p>
          <a:p>
            <a:r>
              <a:rPr lang="en-US" altLang="zh-CN"/>
              <a:t>Stride</a:t>
            </a:r>
            <a:r>
              <a:rPr lang="en-US" altLang="zh-CN">
                <a:sym typeface="Wingdings" panose="05000000000000000000" pitchFamily="2" charset="2"/>
              </a:rPr>
              <a:t>:(16,16)</a:t>
            </a:r>
          </a:p>
          <a:p>
            <a:r>
              <a:rPr lang="en-US" altLang="zh-CN">
                <a:sym typeface="Wingdings" panose="05000000000000000000" pitchFamily="2" charset="2"/>
              </a:rPr>
              <a:t>Filters:32</a:t>
            </a:r>
          </a:p>
          <a:p>
            <a:endParaRPr lang="zh-CN" altLang="en-US"/>
          </a:p>
        </p:txBody>
      </p:sp>
      <p:sp>
        <p:nvSpPr>
          <p:cNvPr id="163" name="TextBox 162">
            <a:extLst>
              <a:ext uri="{FF2B5EF4-FFF2-40B4-BE49-F238E27FC236}">
                <a16:creationId xmlns:a16="http://schemas.microsoft.com/office/drawing/2014/main" id="{32F59FA0-C7F4-474E-B6E2-7D1D3619D038}"/>
              </a:ext>
            </a:extLst>
          </p:cNvPr>
          <p:cNvSpPr txBox="1"/>
          <p:nvPr/>
        </p:nvSpPr>
        <p:spPr>
          <a:xfrm>
            <a:off x="7637654" y="2976058"/>
            <a:ext cx="1628972" cy="369332"/>
          </a:xfrm>
          <a:prstGeom prst="rect">
            <a:avLst/>
          </a:prstGeom>
          <a:noFill/>
        </p:spPr>
        <p:txBody>
          <a:bodyPr wrap="none" rtlCol="0">
            <a:spAutoFit/>
          </a:bodyPr>
          <a:lstStyle/>
          <a:p>
            <a:r>
              <a:rPr lang="en-US" altLang="zh-CN"/>
              <a:t>Relu activation</a:t>
            </a:r>
            <a:endParaRPr lang="zh-CN" altLang="en-US"/>
          </a:p>
        </p:txBody>
      </p:sp>
      <p:sp>
        <p:nvSpPr>
          <p:cNvPr id="2" name="TextBox 1">
            <a:extLst>
              <a:ext uri="{FF2B5EF4-FFF2-40B4-BE49-F238E27FC236}">
                <a16:creationId xmlns:a16="http://schemas.microsoft.com/office/drawing/2014/main" id="{4B271867-EF63-461C-BBB7-44E9E13D71F2}"/>
              </a:ext>
            </a:extLst>
          </p:cNvPr>
          <p:cNvSpPr txBox="1"/>
          <p:nvPr/>
        </p:nvSpPr>
        <p:spPr>
          <a:xfrm>
            <a:off x="7571874" y="5472650"/>
            <a:ext cx="2126159" cy="1200329"/>
          </a:xfrm>
          <a:prstGeom prst="rect">
            <a:avLst/>
          </a:prstGeom>
          <a:noFill/>
        </p:spPr>
        <p:txBody>
          <a:bodyPr wrap="none" rtlCol="0">
            <a:spAutoFit/>
          </a:bodyPr>
          <a:lstStyle/>
          <a:p>
            <a:r>
              <a:rPr lang="en-US" altLang="zh-CN"/>
              <a:t>Learning rate:0.0001</a:t>
            </a:r>
          </a:p>
          <a:p>
            <a:r>
              <a:rPr lang="en-US" altLang="zh-CN"/>
              <a:t>Loss:MAE/MSE</a:t>
            </a:r>
          </a:p>
          <a:p>
            <a:r>
              <a:rPr lang="en-US" altLang="zh-CN"/>
              <a:t>Optimizer:Adam</a:t>
            </a:r>
          </a:p>
          <a:p>
            <a:endParaRPr lang="zh-CN" altLang="en-US"/>
          </a:p>
        </p:txBody>
      </p:sp>
      <p:pic>
        <p:nvPicPr>
          <p:cNvPr id="165" name="Picture 164">
            <a:extLst>
              <a:ext uri="{FF2B5EF4-FFF2-40B4-BE49-F238E27FC236}">
                <a16:creationId xmlns:a16="http://schemas.microsoft.com/office/drawing/2014/main" id="{4F4E33A9-3E5A-4DD4-8957-EC6EE8D798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07345" y="3429000"/>
            <a:ext cx="2012193" cy="1509145"/>
          </a:xfrm>
          <a:prstGeom prst="rect">
            <a:avLst/>
          </a:prstGeom>
        </p:spPr>
      </p:pic>
    </p:spTree>
    <p:extLst>
      <p:ext uri="{BB962C8B-B14F-4D97-AF65-F5344CB8AC3E}">
        <p14:creationId xmlns:p14="http://schemas.microsoft.com/office/powerpoint/2010/main" val="25711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3485662" cy="707886"/>
          </a:xfrm>
          <a:prstGeom prst="rect">
            <a:avLst/>
          </a:prstGeom>
          <a:noFill/>
        </p:spPr>
        <p:txBody>
          <a:bodyPr wrap="square" rtlCol="0">
            <a:spAutoFit/>
          </a:bodyPr>
          <a:lstStyle/>
          <a:p>
            <a:r>
              <a:rPr lang="en-US" altLang="zh-CN" sz="4000">
                <a:solidFill>
                  <a:schemeClr val="bg1"/>
                </a:solidFill>
              </a:rPr>
              <a:t>Network</a:t>
            </a:r>
            <a:endParaRPr lang="zh-CN" altLang="en-US" sz="4000" dirty="0">
              <a:solidFill>
                <a:schemeClr val="bg1"/>
              </a:solidFill>
            </a:endParaRPr>
          </a:p>
        </p:txBody>
      </p:sp>
      <p:sp>
        <p:nvSpPr>
          <p:cNvPr id="5" name="TextBox 4">
            <a:extLst>
              <a:ext uri="{FF2B5EF4-FFF2-40B4-BE49-F238E27FC236}">
                <a16:creationId xmlns:a16="http://schemas.microsoft.com/office/drawing/2014/main" id="{9A609EBD-BDDD-4DA1-9F11-2652A424502D}"/>
              </a:ext>
            </a:extLst>
          </p:cNvPr>
          <p:cNvSpPr txBox="1"/>
          <p:nvPr/>
        </p:nvSpPr>
        <p:spPr>
          <a:xfrm>
            <a:off x="5629046" y="1959726"/>
            <a:ext cx="6228010" cy="4678204"/>
          </a:xfrm>
          <a:prstGeom prst="rect">
            <a:avLst/>
          </a:prstGeom>
          <a:noFill/>
        </p:spPr>
        <p:txBody>
          <a:bodyPr wrap="square" rtlCol="0">
            <a:spAutoFit/>
          </a:bodyPr>
          <a:lstStyle/>
          <a:p>
            <a:r>
              <a:rPr lang="en-US" altLang="zh-CN" sz="2000"/>
              <a:t>Problem:</a:t>
            </a:r>
          </a:p>
          <a:p>
            <a:pPr marL="285750" indent="-285750">
              <a:buFont typeface="Arial" panose="020B0604020202020204" pitchFamily="34" charset="0"/>
              <a:buChar char="•"/>
            </a:pPr>
            <a:r>
              <a:rPr lang="en-US" altLang="zh-CN" sz="2000"/>
              <a:t>Due to the large size of input, GPU RAM will be out of memory</a:t>
            </a:r>
          </a:p>
          <a:p>
            <a:endParaRPr lang="en-US" altLang="zh-CN" sz="2000"/>
          </a:p>
          <a:p>
            <a:endParaRPr lang="en-US" altLang="zh-CN" sz="2000"/>
          </a:p>
          <a:p>
            <a:endParaRPr lang="en-US" altLang="zh-CN" sz="2000"/>
          </a:p>
          <a:p>
            <a:r>
              <a:rPr lang="en-US" altLang="zh-CN" sz="2000"/>
              <a:t>Solution:</a:t>
            </a:r>
          </a:p>
          <a:p>
            <a:pPr marL="285750" indent="-285750">
              <a:buFont typeface="Arial" panose="020B0604020202020204" pitchFamily="34" charset="0"/>
              <a:buChar char="•"/>
            </a:pPr>
            <a:r>
              <a:rPr lang="en-US" altLang="zh-CN" sz="2000"/>
              <a:t>Use first 2048 samples instead of all 4096 samples since important properties like TOF can be extract from first 2048 samples</a:t>
            </a:r>
          </a:p>
          <a:p>
            <a:pPr marL="285750" indent="-285750">
              <a:buFont typeface="Arial" panose="020B0604020202020204" pitchFamily="34" charset="0"/>
              <a:buChar char="•"/>
            </a:pPr>
            <a:r>
              <a:rPr lang="en-US" altLang="zh-CN" sz="2000"/>
              <a:t>Use simple network</a:t>
            </a:r>
          </a:p>
          <a:p>
            <a:pPr marL="285750" indent="-285750">
              <a:buFont typeface="Arial" panose="020B0604020202020204" pitchFamily="34" charset="0"/>
              <a:buChar char="•"/>
            </a:pPr>
            <a:r>
              <a:rPr lang="en-US" altLang="zh-CN" sz="2000"/>
              <a:t>Enlarge the kernel size and stride of convolution to decrease image size and maintain important information</a:t>
            </a:r>
          </a:p>
          <a:p>
            <a:endParaRPr lang="zh-CN" altLang="en-US"/>
          </a:p>
        </p:txBody>
      </p:sp>
      <p:sp>
        <p:nvSpPr>
          <p:cNvPr id="6" name="TextBox 5">
            <a:extLst>
              <a:ext uri="{FF2B5EF4-FFF2-40B4-BE49-F238E27FC236}">
                <a16:creationId xmlns:a16="http://schemas.microsoft.com/office/drawing/2014/main" id="{956A3586-01F9-4B8C-AA59-5631CCD02B97}"/>
              </a:ext>
            </a:extLst>
          </p:cNvPr>
          <p:cNvSpPr txBox="1"/>
          <p:nvPr/>
        </p:nvSpPr>
        <p:spPr>
          <a:xfrm flipH="1">
            <a:off x="948188" y="1959726"/>
            <a:ext cx="3700012" cy="3416320"/>
          </a:xfrm>
          <a:prstGeom prst="rect">
            <a:avLst/>
          </a:prstGeom>
          <a:noFill/>
        </p:spPr>
        <p:txBody>
          <a:bodyPr wrap="square" rtlCol="0">
            <a:spAutoFit/>
          </a:bodyPr>
          <a:lstStyle/>
          <a:p>
            <a:r>
              <a:rPr lang="en-US" altLang="zh-CN" sz="2000"/>
              <a:t>Data split</a:t>
            </a:r>
          </a:p>
          <a:p>
            <a:endParaRPr lang="en-US" altLang="zh-CN" sz="2000"/>
          </a:p>
          <a:p>
            <a:r>
              <a:rPr lang="en-US" altLang="zh-CN" sz="2000"/>
              <a:t>Sample 100 probe elements for training set, 10 probe elements for validation set and 18 probe elements for test set</a:t>
            </a:r>
          </a:p>
          <a:p>
            <a:endParaRPr lang="en-US" altLang="zh-CN"/>
          </a:p>
          <a:p>
            <a:endParaRPr lang="en-US" altLang="zh-CN"/>
          </a:p>
          <a:p>
            <a:r>
              <a:rPr lang="en-US" altLang="zh-CN" sz="2000"/>
              <a:t>Training set: 100*3*5</a:t>
            </a:r>
          </a:p>
          <a:p>
            <a:r>
              <a:rPr lang="en-US" altLang="zh-CN" sz="2000"/>
              <a:t>Validation set:10*3*5</a:t>
            </a:r>
          </a:p>
          <a:p>
            <a:r>
              <a:rPr lang="en-US" altLang="zh-CN" sz="2000"/>
              <a:t>Test set:18*3*5</a:t>
            </a:r>
            <a:endParaRPr lang="zh-CN" altLang="en-US" sz="2000"/>
          </a:p>
        </p:txBody>
      </p:sp>
    </p:spTree>
    <p:extLst>
      <p:ext uri="{BB962C8B-B14F-4D97-AF65-F5344CB8AC3E}">
        <p14:creationId xmlns:p14="http://schemas.microsoft.com/office/powerpoint/2010/main" val="384704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6C8A64D-86BF-4670-B1C4-B95A7D93B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9641" y="4991860"/>
            <a:ext cx="2037290" cy="1527968"/>
          </a:xfrm>
          <a:prstGeom prst="rect">
            <a:avLst/>
          </a:prstGeom>
        </p:spPr>
      </p:pic>
      <p:pic>
        <p:nvPicPr>
          <p:cNvPr id="15" name="Picture 14">
            <a:extLst>
              <a:ext uri="{FF2B5EF4-FFF2-40B4-BE49-F238E27FC236}">
                <a16:creationId xmlns:a16="http://schemas.microsoft.com/office/drawing/2014/main" id="{D0F36D80-383B-4F71-BF3C-5882F67410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5526" y="4993783"/>
            <a:ext cx="1984606" cy="1488454"/>
          </a:xfrm>
          <a:prstGeom prst="rect">
            <a:avLst/>
          </a:prstGeom>
        </p:spPr>
      </p:pic>
      <p:pic>
        <p:nvPicPr>
          <p:cNvPr id="12" name="Picture 11">
            <a:extLst>
              <a:ext uri="{FF2B5EF4-FFF2-40B4-BE49-F238E27FC236}">
                <a16:creationId xmlns:a16="http://schemas.microsoft.com/office/drawing/2014/main" id="{32AD185B-0315-4176-B029-DCE38AFBBF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1483" y="4979224"/>
            <a:ext cx="2003455" cy="1502591"/>
          </a:xfrm>
          <a:prstGeom prst="rect">
            <a:avLst/>
          </a:prstGeom>
        </p:spPr>
      </p:pic>
      <p:pic>
        <p:nvPicPr>
          <p:cNvPr id="9" name="Picture 8">
            <a:extLst>
              <a:ext uri="{FF2B5EF4-FFF2-40B4-BE49-F238E27FC236}">
                <a16:creationId xmlns:a16="http://schemas.microsoft.com/office/drawing/2014/main" id="{1E4F4AAF-B0DC-4034-BE92-62DF1EAA4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0064" y="4980318"/>
            <a:ext cx="2052680" cy="1539510"/>
          </a:xfrm>
          <a:prstGeom prst="rect">
            <a:avLst/>
          </a:prstGeom>
        </p:spPr>
      </p:pic>
      <p:pic>
        <p:nvPicPr>
          <p:cNvPr id="7" name="Picture 6">
            <a:extLst>
              <a:ext uri="{FF2B5EF4-FFF2-40B4-BE49-F238E27FC236}">
                <a16:creationId xmlns:a16="http://schemas.microsoft.com/office/drawing/2014/main" id="{BCD5B657-3038-43EF-A505-B399DFDD0D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4655" y="4938887"/>
            <a:ext cx="2024726" cy="1518545"/>
          </a:xfrm>
          <a:prstGeom prst="rect">
            <a:avLst/>
          </a:prstGeom>
        </p:spPr>
      </p:pic>
      <p:pic>
        <p:nvPicPr>
          <p:cNvPr id="18" name="Picture 17">
            <a:extLst>
              <a:ext uri="{FF2B5EF4-FFF2-40B4-BE49-F238E27FC236}">
                <a16:creationId xmlns:a16="http://schemas.microsoft.com/office/drawing/2014/main" id="{4A00E94F-DDE6-40F1-9E00-EF34F22DA7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2607" y="2957728"/>
            <a:ext cx="2037937" cy="1528453"/>
          </a:xfrm>
          <a:prstGeom prst="rect">
            <a:avLst/>
          </a:prstGeom>
        </p:spPr>
      </p:pic>
      <p:pic>
        <p:nvPicPr>
          <p:cNvPr id="21" name="Picture 20">
            <a:extLst>
              <a:ext uri="{FF2B5EF4-FFF2-40B4-BE49-F238E27FC236}">
                <a16:creationId xmlns:a16="http://schemas.microsoft.com/office/drawing/2014/main" id="{CAE3B5DE-9F7E-4AA1-839B-2B2C8D3A88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23709" y="2949894"/>
            <a:ext cx="2037938" cy="1528453"/>
          </a:xfrm>
          <a:prstGeom prst="rect">
            <a:avLst/>
          </a:prstGeom>
        </p:spPr>
      </p:pic>
      <p:pic>
        <p:nvPicPr>
          <p:cNvPr id="24" name="Picture 23">
            <a:extLst>
              <a:ext uri="{FF2B5EF4-FFF2-40B4-BE49-F238E27FC236}">
                <a16:creationId xmlns:a16="http://schemas.microsoft.com/office/drawing/2014/main" id="{50BFB2FD-7AE7-467F-8FB1-F8A89103DC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64658" y="2999428"/>
            <a:ext cx="2018091" cy="1513568"/>
          </a:xfrm>
          <a:prstGeom prst="rect">
            <a:avLst/>
          </a:prstGeom>
        </p:spPr>
      </p:pic>
      <p:pic>
        <p:nvPicPr>
          <p:cNvPr id="28" name="Picture 27">
            <a:extLst>
              <a:ext uri="{FF2B5EF4-FFF2-40B4-BE49-F238E27FC236}">
                <a16:creationId xmlns:a16="http://schemas.microsoft.com/office/drawing/2014/main" id="{DF4ABB6C-695F-411C-871B-3ECC8DA6E9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60969" y="3024386"/>
            <a:ext cx="2037937" cy="1528453"/>
          </a:xfrm>
          <a:prstGeom prst="rect">
            <a:avLst/>
          </a:prstGeom>
        </p:spPr>
      </p:pic>
      <p:pic>
        <p:nvPicPr>
          <p:cNvPr id="32" name="Picture 31">
            <a:extLst>
              <a:ext uri="{FF2B5EF4-FFF2-40B4-BE49-F238E27FC236}">
                <a16:creationId xmlns:a16="http://schemas.microsoft.com/office/drawing/2014/main" id="{C513C907-60D0-411F-A906-16F4DF4C91A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79060" y="3057409"/>
            <a:ext cx="2012193" cy="1509145"/>
          </a:xfrm>
          <a:prstGeom prst="rect">
            <a:avLst/>
          </a:prstGeom>
        </p:spPr>
      </p:pic>
      <p:pic>
        <p:nvPicPr>
          <p:cNvPr id="41" name="Picture 40">
            <a:extLst>
              <a:ext uri="{FF2B5EF4-FFF2-40B4-BE49-F238E27FC236}">
                <a16:creationId xmlns:a16="http://schemas.microsoft.com/office/drawing/2014/main" id="{1ED35C5A-8401-4238-BC7C-DB627BE0AAF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2605" y="1010995"/>
            <a:ext cx="2037939" cy="1528454"/>
          </a:xfrm>
          <a:prstGeom prst="rect">
            <a:avLst/>
          </a:prstGeom>
        </p:spPr>
      </p:pic>
      <p:pic>
        <p:nvPicPr>
          <p:cNvPr id="43" name="Picture 42">
            <a:extLst>
              <a:ext uri="{FF2B5EF4-FFF2-40B4-BE49-F238E27FC236}">
                <a16:creationId xmlns:a16="http://schemas.microsoft.com/office/drawing/2014/main" id="{222BC8C6-BE84-43A0-8EA2-697613779AC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23708" y="1037889"/>
            <a:ext cx="2068124" cy="1551093"/>
          </a:xfrm>
          <a:prstGeom prst="rect">
            <a:avLst/>
          </a:prstGeom>
        </p:spPr>
      </p:pic>
      <p:pic>
        <p:nvPicPr>
          <p:cNvPr id="45" name="Picture 44">
            <a:extLst>
              <a:ext uri="{FF2B5EF4-FFF2-40B4-BE49-F238E27FC236}">
                <a16:creationId xmlns:a16="http://schemas.microsoft.com/office/drawing/2014/main" id="{F831C4A6-90CE-4896-8B36-165CAFF3610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25409" y="1060529"/>
            <a:ext cx="2037937" cy="1528453"/>
          </a:xfrm>
          <a:prstGeom prst="rect">
            <a:avLst/>
          </a:prstGeom>
        </p:spPr>
      </p:pic>
      <p:pic>
        <p:nvPicPr>
          <p:cNvPr id="47" name="Picture 46">
            <a:extLst>
              <a:ext uri="{FF2B5EF4-FFF2-40B4-BE49-F238E27FC236}">
                <a16:creationId xmlns:a16="http://schemas.microsoft.com/office/drawing/2014/main" id="{877325C7-1EBF-41C1-A74F-F35ADADA6D5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38253" y="1097690"/>
            <a:ext cx="1942947" cy="1457210"/>
          </a:xfrm>
          <a:prstGeom prst="rect">
            <a:avLst/>
          </a:prstGeom>
        </p:spPr>
      </p:pic>
      <p:pic>
        <p:nvPicPr>
          <p:cNvPr id="49" name="Picture 48">
            <a:extLst>
              <a:ext uri="{FF2B5EF4-FFF2-40B4-BE49-F238E27FC236}">
                <a16:creationId xmlns:a16="http://schemas.microsoft.com/office/drawing/2014/main" id="{756C324D-44B9-4442-8BCD-69725304EFB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123710" y="1060529"/>
            <a:ext cx="2012193" cy="1509145"/>
          </a:xfrm>
          <a:prstGeom prst="rect">
            <a:avLst/>
          </a:prstGeom>
        </p:spPr>
      </p:pic>
      <p:sp>
        <p:nvSpPr>
          <p:cNvPr id="232" name="TextBox 231">
            <a:extLst>
              <a:ext uri="{FF2B5EF4-FFF2-40B4-BE49-F238E27FC236}">
                <a16:creationId xmlns:a16="http://schemas.microsoft.com/office/drawing/2014/main" id="{8F4DBB7A-10C1-4A01-8492-7E61E4C44E80}"/>
              </a:ext>
            </a:extLst>
          </p:cNvPr>
          <p:cNvSpPr txBox="1"/>
          <p:nvPr/>
        </p:nvSpPr>
        <p:spPr>
          <a:xfrm>
            <a:off x="-377918" y="1507736"/>
            <a:ext cx="1866900" cy="523220"/>
          </a:xfrm>
          <a:prstGeom prst="rect">
            <a:avLst/>
          </a:prstGeom>
          <a:noFill/>
        </p:spPr>
        <p:txBody>
          <a:bodyPr wrap="square" rtlCol="0">
            <a:spAutoFit/>
          </a:bodyPr>
          <a:lstStyle/>
          <a:p>
            <a:pPr algn="ctr"/>
            <a:r>
              <a:rPr lang="en-US" altLang="zh-CN" sz="1400" b="1"/>
              <a:t>Ultrasound thermometry</a:t>
            </a:r>
            <a:endParaRPr lang="zh-CN" altLang="en-US" sz="1400" b="1"/>
          </a:p>
        </p:txBody>
      </p:sp>
      <p:sp>
        <p:nvSpPr>
          <p:cNvPr id="233" name="TextBox 232">
            <a:extLst>
              <a:ext uri="{FF2B5EF4-FFF2-40B4-BE49-F238E27FC236}">
                <a16:creationId xmlns:a16="http://schemas.microsoft.com/office/drawing/2014/main" id="{873AF516-076B-401C-9766-2BB1B06430CA}"/>
              </a:ext>
            </a:extLst>
          </p:cNvPr>
          <p:cNvSpPr txBox="1"/>
          <p:nvPr/>
        </p:nvSpPr>
        <p:spPr>
          <a:xfrm>
            <a:off x="-72420" y="3406891"/>
            <a:ext cx="1257075" cy="523220"/>
          </a:xfrm>
          <a:prstGeom prst="rect">
            <a:avLst/>
          </a:prstGeom>
          <a:noFill/>
        </p:spPr>
        <p:txBody>
          <a:bodyPr wrap="none" rtlCol="0">
            <a:spAutoFit/>
          </a:bodyPr>
          <a:lstStyle/>
          <a:p>
            <a:pPr algn="ctr"/>
            <a:r>
              <a:rPr lang="en-US" altLang="zh-CN" sz="1400" b="1"/>
              <a:t>MR</a:t>
            </a:r>
          </a:p>
          <a:p>
            <a:pPr algn="ctr"/>
            <a:r>
              <a:rPr lang="en-US" altLang="zh-CN" sz="1400" b="1"/>
              <a:t>thermometry</a:t>
            </a:r>
            <a:endParaRPr lang="zh-CN" altLang="en-US" sz="1400" b="1"/>
          </a:p>
        </p:txBody>
      </p:sp>
      <p:sp>
        <p:nvSpPr>
          <p:cNvPr id="234" name="TextBox 233">
            <a:extLst>
              <a:ext uri="{FF2B5EF4-FFF2-40B4-BE49-F238E27FC236}">
                <a16:creationId xmlns:a16="http://schemas.microsoft.com/office/drawing/2014/main" id="{E1D44B61-181E-4F0B-B14C-E58078E95229}"/>
              </a:ext>
            </a:extLst>
          </p:cNvPr>
          <p:cNvSpPr txBox="1"/>
          <p:nvPr/>
        </p:nvSpPr>
        <p:spPr>
          <a:xfrm>
            <a:off x="127288" y="5443215"/>
            <a:ext cx="1027845" cy="307777"/>
          </a:xfrm>
          <a:prstGeom prst="rect">
            <a:avLst/>
          </a:prstGeom>
          <a:noFill/>
        </p:spPr>
        <p:txBody>
          <a:bodyPr wrap="none" rtlCol="0">
            <a:spAutoFit/>
          </a:bodyPr>
          <a:lstStyle/>
          <a:p>
            <a:r>
              <a:rPr lang="en-US" altLang="zh-CN" sz="1400" b="1"/>
              <a:t>Difference</a:t>
            </a:r>
            <a:endParaRPr lang="zh-CN" altLang="en-US" b="1"/>
          </a:p>
        </p:txBody>
      </p:sp>
      <p:sp>
        <p:nvSpPr>
          <p:cNvPr id="240" name="TextBox 239">
            <a:extLst>
              <a:ext uri="{FF2B5EF4-FFF2-40B4-BE49-F238E27FC236}">
                <a16:creationId xmlns:a16="http://schemas.microsoft.com/office/drawing/2014/main" id="{F486AF6C-01B6-4E6D-A5D4-3FE6FD14D4C2}"/>
              </a:ext>
            </a:extLst>
          </p:cNvPr>
          <p:cNvSpPr txBox="1"/>
          <p:nvPr/>
        </p:nvSpPr>
        <p:spPr>
          <a:xfrm>
            <a:off x="3042456" y="1566659"/>
            <a:ext cx="428322" cy="369332"/>
          </a:xfrm>
          <a:prstGeom prst="rect">
            <a:avLst/>
          </a:prstGeom>
          <a:noFill/>
        </p:spPr>
        <p:txBody>
          <a:bodyPr wrap="none" rtlCol="0">
            <a:spAutoFit/>
          </a:bodyPr>
          <a:lstStyle/>
          <a:p>
            <a:r>
              <a:rPr lang="en-US" altLang="zh-CN"/>
              <a:t>10</a:t>
            </a:r>
            <a:endParaRPr lang="zh-CN" altLang="en-US"/>
          </a:p>
        </p:txBody>
      </p:sp>
      <p:sp>
        <p:nvSpPr>
          <p:cNvPr id="241" name="TextBox 240">
            <a:extLst>
              <a:ext uri="{FF2B5EF4-FFF2-40B4-BE49-F238E27FC236}">
                <a16:creationId xmlns:a16="http://schemas.microsoft.com/office/drawing/2014/main" id="{AA63C93F-21A2-43B7-A55E-3C4C32BCBE70}"/>
              </a:ext>
            </a:extLst>
          </p:cNvPr>
          <p:cNvSpPr txBox="1"/>
          <p:nvPr/>
        </p:nvSpPr>
        <p:spPr>
          <a:xfrm>
            <a:off x="3030486" y="939036"/>
            <a:ext cx="428322" cy="369332"/>
          </a:xfrm>
          <a:prstGeom prst="rect">
            <a:avLst/>
          </a:prstGeom>
          <a:noFill/>
        </p:spPr>
        <p:txBody>
          <a:bodyPr wrap="none" rtlCol="0">
            <a:spAutoFit/>
          </a:bodyPr>
          <a:lstStyle/>
          <a:p>
            <a:r>
              <a:rPr lang="en-US" altLang="zh-CN"/>
              <a:t>20</a:t>
            </a:r>
            <a:endParaRPr lang="zh-CN" altLang="en-US"/>
          </a:p>
        </p:txBody>
      </p:sp>
      <p:sp>
        <p:nvSpPr>
          <p:cNvPr id="242" name="TextBox 241">
            <a:extLst>
              <a:ext uri="{FF2B5EF4-FFF2-40B4-BE49-F238E27FC236}">
                <a16:creationId xmlns:a16="http://schemas.microsoft.com/office/drawing/2014/main" id="{D5B6D1F8-6069-405C-87F6-AE5F933D7A69}"/>
              </a:ext>
            </a:extLst>
          </p:cNvPr>
          <p:cNvSpPr txBox="1"/>
          <p:nvPr/>
        </p:nvSpPr>
        <p:spPr>
          <a:xfrm>
            <a:off x="3114224" y="2168251"/>
            <a:ext cx="306494" cy="369332"/>
          </a:xfrm>
          <a:prstGeom prst="rect">
            <a:avLst/>
          </a:prstGeom>
          <a:noFill/>
        </p:spPr>
        <p:txBody>
          <a:bodyPr wrap="none" rtlCol="0">
            <a:spAutoFit/>
          </a:bodyPr>
          <a:lstStyle/>
          <a:p>
            <a:r>
              <a:rPr lang="en-US" altLang="zh-CN"/>
              <a:t>0</a:t>
            </a:r>
            <a:endParaRPr lang="zh-CN" altLang="en-US"/>
          </a:p>
        </p:txBody>
      </p:sp>
      <p:sp>
        <p:nvSpPr>
          <p:cNvPr id="243" name="TextBox 242">
            <a:extLst>
              <a:ext uri="{FF2B5EF4-FFF2-40B4-BE49-F238E27FC236}">
                <a16:creationId xmlns:a16="http://schemas.microsoft.com/office/drawing/2014/main" id="{8E23AD53-E6BB-4567-92FD-95FD86CF83F3}"/>
              </a:ext>
            </a:extLst>
          </p:cNvPr>
          <p:cNvSpPr txBox="1"/>
          <p:nvPr/>
        </p:nvSpPr>
        <p:spPr>
          <a:xfrm>
            <a:off x="3975740" y="2352917"/>
            <a:ext cx="428322" cy="369332"/>
          </a:xfrm>
          <a:prstGeom prst="rect">
            <a:avLst/>
          </a:prstGeom>
          <a:noFill/>
        </p:spPr>
        <p:txBody>
          <a:bodyPr wrap="none" rtlCol="0">
            <a:spAutoFit/>
          </a:bodyPr>
          <a:lstStyle/>
          <a:p>
            <a:r>
              <a:rPr lang="en-US" altLang="zh-CN"/>
              <a:t>10</a:t>
            </a:r>
            <a:endParaRPr lang="zh-CN" altLang="en-US"/>
          </a:p>
        </p:txBody>
      </p:sp>
      <p:sp>
        <p:nvSpPr>
          <p:cNvPr id="244" name="TextBox 243">
            <a:extLst>
              <a:ext uri="{FF2B5EF4-FFF2-40B4-BE49-F238E27FC236}">
                <a16:creationId xmlns:a16="http://schemas.microsoft.com/office/drawing/2014/main" id="{01777593-B950-4B37-8F9A-0759AD8CDE51}"/>
              </a:ext>
            </a:extLst>
          </p:cNvPr>
          <p:cNvSpPr txBox="1"/>
          <p:nvPr/>
        </p:nvSpPr>
        <p:spPr>
          <a:xfrm>
            <a:off x="4648760" y="2373133"/>
            <a:ext cx="428322" cy="369332"/>
          </a:xfrm>
          <a:prstGeom prst="rect">
            <a:avLst/>
          </a:prstGeom>
          <a:noFill/>
        </p:spPr>
        <p:txBody>
          <a:bodyPr wrap="none" rtlCol="0">
            <a:spAutoFit/>
          </a:bodyPr>
          <a:lstStyle/>
          <a:p>
            <a:r>
              <a:rPr lang="en-US" altLang="zh-CN"/>
              <a:t>20</a:t>
            </a:r>
            <a:endParaRPr lang="zh-CN" altLang="en-US"/>
          </a:p>
        </p:txBody>
      </p:sp>
      <p:pic>
        <p:nvPicPr>
          <p:cNvPr id="350" name="Picture 349">
            <a:extLst>
              <a:ext uri="{FF2B5EF4-FFF2-40B4-BE49-F238E27FC236}">
                <a16:creationId xmlns:a16="http://schemas.microsoft.com/office/drawing/2014/main" id="{4DFDC690-25A6-4688-8909-6D2D761AFAB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18528" y="10482958"/>
            <a:ext cx="2056667" cy="1542501"/>
          </a:xfrm>
          <a:prstGeom prst="rect">
            <a:avLst/>
          </a:prstGeom>
        </p:spPr>
      </p:pic>
      <p:pic>
        <p:nvPicPr>
          <p:cNvPr id="351" name="Picture 350">
            <a:extLst>
              <a:ext uri="{FF2B5EF4-FFF2-40B4-BE49-F238E27FC236}">
                <a16:creationId xmlns:a16="http://schemas.microsoft.com/office/drawing/2014/main" id="{C3246322-F261-40CC-A324-FA21A5F8DD9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163225" y="10482959"/>
            <a:ext cx="2044697" cy="1533522"/>
          </a:xfrm>
          <a:prstGeom prst="rect">
            <a:avLst/>
          </a:prstGeom>
        </p:spPr>
      </p:pic>
      <p:pic>
        <p:nvPicPr>
          <p:cNvPr id="352" name="Picture 351">
            <a:extLst>
              <a:ext uri="{FF2B5EF4-FFF2-40B4-BE49-F238E27FC236}">
                <a16:creationId xmlns:a16="http://schemas.microsoft.com/office/drawing/2014/main" id="{F011A287-5BA0-4D77-AC3C-FECFCBDB73C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258723" y="10482958"/>
            <a:ext cx="1965327" cy="1473995"/>
          </a:xfrm>
          <a:prstGeom prst="rect">
            <a:avLst/>
          </a:prstGeom>
        </p:spPr>
      </p:pic>
      <p:pic>
        <p:nvPicPr>
          <p:cNvPr id="353" name="Picture 352">
            <a:extLst>
              <a:ext uri="{FF2B5EF4-FFF2-40B4-BE49-F238E27FC236}">
                <a16:creationId xmlns:a16="http://schemas.microsoft.com/office/drawing/2014/main" id="{7D325BE4-A992-4CA0-93F9-57F19442BFA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354221" y="10482958"/>
            <a:ext cx="1965328" cy="1473996"/>
          </a:xfrm>
          <a:prstGeom prst="rect">
            <a:avLst/>
          </a:prstGeom>
        </p:spPr>
      </p:pic>
      <p:pic>
        <p:nvPicPr>
          <p:cNvPr id="354" name="Picture 353">
            <a:extLst>
              <a:ext uri="{FF2B5EF4-FFF2-40B4-BE49-F238E27FC236}">
                <a16:creationId xmlns:a16="http://schemas.microsoft.com/office/drawing/2014/main" id="{3017FF14-5F0E-4284-9279-AE59BF09AFEB}"/>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449720" y="10482958"/>
            <a:ext cx="1965328" cy="1473996"/>
          </a:xfrm>
          <a:prstGeom prst="rect">
            <a:avLst/>
          </a:prstGeom>
        </p:spPr>
      </p:pic>
      <p:pic>
        <p:nvPicPr>
          <p:cNvPr id="355" name="Picture 354">
            <a:extLst>
              <a:ext uri="{FF2B5EF4-FFF2-40B4-BE49-F238E27FC236}">
                <a16:creationId xmlns:a16="http://schemas.microsoft.com/office/drawing/2014/main" id="{D80FC686-7C0F-44EA-B549-C9C79575AAA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18528" y="8547003"/>
            <a:ext cx="1993896" cy="1495422"/>
          </a:xfrm>
          <a:prstGeom prst="rect">
            <a:avLst/>
          </a:prstGeom>
        </p:spPr>
      </p:pic>
      <p:pic>
        <p:nvPicPr>
          <p:cNvPr id="356" name="Picture 355">
            <a:extLst>
              <a:ext uri="{FF2B5EF4-FFF2-40B4-BE49-F238E27FC236}">
                <a16:creationId xmlns:a16="http://schemas.microsoft.com/office/drawing/2014/main" id="{C4309842-D131-41E8-9459-53BEB6C7ADF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163225" y="8508902"/>
            <a:ext cx="2044697" cy="1533523"/>
          </a:xfrm>
          <a:prstGeom prst="rect">
            <a:avLst/>
          </a:prstGeom>
        </p:spPr>
      </p:pic>
      <p:pic>
        <p:nvPicPr>
          <p:cNvPr id="357" name="Picture 356">
            <a:extLst>
              <a:ext uri="{FF2B5EF4-FFF2-40B4-BE49-F238E27FC236}">
                <a16:creationId xmlns:a16="http://schemas.microsoft.com/office/drawing/2014/main" id="{1F115581-25B2-438B-ADC3-B47C03A275C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258723" y="8508902"/>
            <a:ext cx="1965327" cy="1473995"/>
          </a:xfrm>
          <a:prstGeom prst="rect">
            <a:avLst/>
          </a:prstGeom>
        </p:spPr>
      </p:pic>
      <p:pic>
        <p:nvPicPr>
          <p:cNvPr id="358" name="Picture 357">
            <a:extLst>
              <a:ext uri="{FF2B5EF4-FFF2-40B4-BE49-F238E27FC236}">
                <a16:creationId xmlns:a16="http://schemas.microsoft.com/office/drawing/2014/main" id="{91C6D74C-5D4D-451C-A89E-68341B73A6E8}"/>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314536" y="8508902"/>
            <a:ext cx="1965328" cy="1473996"/>
          </a:xfrm>
          <a:prstGeom prst="rect">
            <a:avLst/>
          </a:prstGeom>
        </p:spPr>
      </p:pic>
      <p:pic>
        <p:nvPicPr>
          <p:cNvPr id="359" name="Picture 358">
            <a:extLst>
              <a:ext uri="{FF2B5EF4-FFF2-40B4-BE49-F238E27FC236}">
                <a16:creationId xmlns:a16="http://schemas.microsoft.com/office/drawing/2014/main" id="{23E22A45-732E-4920-9388-7A131566DE8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449721" y="8508902"/>
            <a:ext cx="1965326" cy="1473995"/>
          </a:xfrm>
          <a:prstGeom prst="rect">
            <a:avLst/>
          </a:prstGeom>
        </p:spPr>
      </p:pic>
      <p:sp>
        <p:nvSpPr>
          <p:cNvPr id="388" name="TextBox 387">
            <a:extLst>
              <a:ext uri="{FF2B5EF4-FFF2-40B4-BE49-F238E27FC236}">
                <a16:creationId xmlns:a16="http://schemas.microsoft.com/office/drawing/2014/main" id="{2E7A13C6-7280-406A-A7B6-79BA7B53D342}"/>
              </a:ext>
            </a:extLst>
          </p:cNvPr>
          <p:cNvSpPr txBox="1"/>
          <p:nvPr/>
        </p:nvSpPr>
        <p:spPr>
          <a:xfrm>
            <a:off x="1083797" y="9618262"/>
            <a:ext cx="306494" cy="369332"/>
          </a:xfrm>
          <a:prstGeom prst="rect">
            <a:avLst/>
          </a:prstGeom>
          <a:noFill/>
        </p:spPr>
        <p:txBody>
          <a:bodyPr wrap="none" rtlCol="0">
            <a:spAutoFit/>
          </a:bodyPr>
          <a:lstStyle/>
          <a:p>
            <a:r>
              <a:rPr lang="en-US" altLang="zh-CN"/>
              <a:t>0</a:t>
            </a:r>
            <a:endParaRPr lang="zh-CN" altLang="en-US"/>
          </a:p>
        </p:txBody>
      </p:sp>
      <p:sp>
        <p:nvSpPr>
          <p:cNvPr id="389" name="TextBox 388">
            <a:extLst>
              <a:ext uri="{FF2B5EF4-FFF2-40B4-BE49-F238E27FC236}">
                <a16:creationId xmlns:a16="http://schemas.microsoft.com/office/drawing/2014/main" id="{14F6F4FD-5431-4D32-AE71-FB381117C03A}"/>
              </a:ext>
            </a:extLst>
          </p:cNvPr>
          <p:cNvSpPr txBox="1"/>
          <p:nvPr/>
        </p:nvSpPr>
        <p:spPr>
          <a:xfrm>
            <a:off x="1945313" y="9802928"/>
            <a:ext cx="428322" cy="369332"/>
          </a:xfrm>
          <a:prstGeom prst="rect">
            <a:avLst/>
          </a:prstGeom>
          <a:noFill/>
        </p:spPr>
        <p:txBody>
          <a:bodyPr wrap="none" rtlCol="0">
            <a:spAutoFit/>
          </a:bodyPr>
          <a:lstStyle/>
          <a:p>
            <a:r>
              <a:rPr lang="en-US" altLang="zh-CN"/>
              <a:t>20</a:t>
            </a:r>
            <a:endParaRPr lang="zh-CN" altLang="en-US"/>
          </a:p>
        </p:txBody>
      </p:sp>
      <p:sp>
        <p:nvSpPr>
          <p:cNvPr id="390" name="TextBox 389">
            <a:extLst>
              <a:ext uri="{FF2B5EF4-FFF2-40B4-BE49-F238E27FC236}">
                <a16:creationId xmlns:a16="http://schemas.microsoft.com/office/drawing/2014/main" id="{B77CC258-FA9D-4C26-9DB5-077DB25242B1}"/>
              </a:ext>
            </a:extLst>
          </p:cNvPr>
          <p:cNvSpPr txBox="1"/>
          <p:nvPr/>
        </p:nvSpPr>
        <p:spPr>
          <a:xfrm>
            <a:off x="2618333" y="9823144"/>
            <a:ext cx="428322" cy="369332"/>
          </a:xfrm>
          <a:prstGeom prst="rect">
            <a:avLst/>
          </a:prstGeom>
          <a:noFill/>
        </p:spPr>
        <p:txBody>
          <a:bodyPr wrap="none" rtlCol="0">
            <a:spAutoFit/>
          </a:bodyPr>
          <a:lstStyle/>
          <a:p>
            <a:r>
              <a:rPr lang="en-US" altLang="zh-CN"/>
              <a:t>40</a:t>
            </a:r>
            <a:endParaRPr lang="zh-CN" altLang="en-US"/>
          </a:p>
        </p:txBody>
      </p:sp>
      <p:sp>
        <p:nvSpPr>
          <p:cNvPr id="391" name="TextBox 390">
            <a:extLst>
              <a:ext uri="{FF2B5EF4-FFF2-40B4-BE49-F238E27FC236}">
                <a16:creationId xmlns:a16="http://schemas.microsoft.com/office/drawing/2014/main" id="{6256C582-B109-4820-9AC9-F63729195377}"/>
              </a:ext>
            </a:extLst>
          </p:cNvPr>
          <p:cNvSpPr txBox="1"/>
          <p:nvPr/>
        </p:nvSpPr>
        <p:spPr>
          <a:xfrm>
            <a:off x="3078873" y="9016670"/>
            <a:ext cx="428322" cy="369332"/>
          </a:xfrm>
          <a:prstGeom prst="rect">
            <a:avLst/>
          </a:prstGeom>
          <a:noFill/>
        </p:spPr>
        <p:txBody>
          <a:bodyPr wrap="none" rtlCol="0">
            <a:spAutoFit/>
          </a:bodyPr>
          <a:lstStyle/>
          <a:p>
            <a:r>
              <a:rPr lang="en-US" altLang="zh-CN"/>
              <a:t>20</a:t>
            </a:r>
            <a:endParaRPr lang="zh-CN" altLang="en-US"/>
          </a:p>
        </p:txBody>
      </p:sp>
      <p:sp>
        <p:nvSpPr>
          <p:cNvPr id="393" name="TextBox 392">
            <a:extLst>
              <a:ext uri="{FF2B5EF4-FFF2-40B4-BE49-F238E27FC236}">
                <a16:creationId xmlns:a16="http://schemas.microsoft.com/office/drawing/2014/main" id="{41DE73D0-AA93-42E9-B9EA-62C74B5500C8}"/>
              </a:ext>
            </a:extLst>
          </p:cNvPr>
          <p:cNvSpPr txBox="1"/>
          <p:nvPr/>
        </p:nvSpPr>
        <p:spPr>
          <a:xfrm>
            <a:off x="3150641" y="9618262"/>
            <a:ext cx="306494" cy="369332"/>
          </a:xfrm>
          <a:prstGeom prst="rect">
            <a:avLst/>
          </a:prstGeom>
          <a:noFill/>
        </p:spPr>
        <p:txBody>
          <a:bodyPr wrap="none" rtlCol="0">
            <a:spAutoFit/>
          </a:bodyPr>
          <a:lstStyle/>
          <a:p>
            <a:r>
              <a:rPr lang="en-US" altLang="zh-CN"/>
              <a:t>0</a:t>
            </a:r>
            <a:endParaRPr lang="zh-CN" altLang="en-US"/>
          </a:p>
        </p:txBody>
      </p:sp>
      <p:sp>
        <p:nvSpPr>
          <p:cNvPr id="394" name="TextBox 393">
            <a:extLst>
              <a:ext uri="{FF2B5EF4-FFF2-40B4-BE49-F238E27FC236}">
                <a16:creationId xmlns:a16="http://schemas.microsoft.com/office/drawing/2014/main" id="{3FF6BBAF-0873-4839-B2E7-4868B84EDC40}"/>
              </a:ext>
            </a:extLst>
          </p:cNvPr>
          <p:cNvSpPr txBox="1"/>
          <p:nvPr/>
        </p:nvSpPr>
        <p:spPr>
          <a:xfrm>
            <a:off x="4012157" y="9802928"/>
            <a:ext cx="428322" cy="369332"/>
          </a:xfrm>
          <a:prstGeom prst="rect">
            <a:avLst/>
          </a:prstGeom>
          <a:noFill/>
        </p:spPr>
        <p:txBody>
          <a:bodyPr wrap="none" rtlCol="0">
            <a:spAutoFit/>
          </a:bodyPr>
          <a:lstStyle/>
          <a:p>
            <a:r>
              <a:rPr lang="en-US" altLang="zh-CN"/>
              <a:t>20</a:t>
            </a:r>
            <a:endParaRPr lang="zh-CN" altLang="en-US"/>
          </a:p>
        </p:txBody>
      </p:sp>
      <p:sp>
        <p:nvSpPr>
          <p:cNvPr id="395" name="TextBox 394">
            <a:extLst>
              <a:ext uri="{FF2B5EF4-FFF2-40B4-BE49-F238E27FC236}">
                <a16:creationId xmlns:a16="http://schemas.microsoft.com/office/drawing/2014/main" id="{B3CC6C5F-C042-4E80-BAB0-ED7CABBBA635}"/>
              </a:ext>
            </a:extLst>
          </p:cNvPr>
          <p:cNvSpPr txBox="1"/>
          <p:nvPr/>
        </p:nvSpPr>
        <p:spPr>
          <a:xfrm>
            <a:off x="4685177" y="9823144"/>
            <a:ext cx="428322" cy="369332"/>
          </a:xfrm>
          <a:prstGeom prst="rect">
            <a:avLst/>
          </a:prstGeom>
          <a:noFill/>
        </p:spPr>
        <p:txBody>
          <a:bodyPr wrap="none" rtlCol="0">
            <a:spAutoFit/>
          </a:bodyPr>
          <a:lstStyle/>
          <a:p>
            <a:r>
              <a:rPr lang="en-US" altLang="zh-CN"/>
              <a:t>40</a:t>
            </a:r>
            <a:endParaRPr lang="zh-CN" altLang="en-US"/>
          </a:p>
        </p:txBody>
      </p:sp>
      <p:sp>
        <p:nvSpPr>
          <p:cNvPr id="396" name="TextBox 395">
            <a:extLst>
              <a:ext uri="{FF2B5EF4-FFF2-40B4-BE49-F238E27FC236}">
                <a16:creationId xmlns:a16="http://schemas.microsoft.com/office/drawing/2014/main" id="{B6C91303-D599-4F40-A65F-A0244FA819FB}"/>
              </a:ext>
            </a:extLst>
          </p:cNvPr>
          <p:cNvSpPr txBox="1"/>
          <p:nvPr/>
        </p:nvSpPr>
        <p:spPr>
          <a:xfrm>
            <a:off x="5135539" y="9009990"/>
            <a:ext cx="428322" cy="369332"/>
          </a:xfrm>
          <a:prstGeom prst="rect">
            <a:avLst/>
          </a:prstGeom>
          <a:noFill/>
        </p:spPr>
        <p:txBody>
          <a:bodyPr wrap="none" rtlCol="0">
            <a:spAutoFit/>
          </a:bodyPr>
          <a:lstStyle/>
          <a:p>
            <a:r>
              <a:rPr lang="en-US" altLang="zh-CN"/>
              <a:t>20</a:t>
            </a:r>
            <a:endParaRPr lang="zh-CN" altLang="en-US"/>
          </a:p>
        </p:txBody>
      </p:sp>
      <p:sp>
        <p:nvSpPr>
          <p:cNvPr id="398" name="TextBox 397">
            <a:extLst>
              <a:ext uri="{FF2B5EF4-FFF2-40B4-BE49-F238E27FC236}">
                <a16:creationId xmlns:a16="http://schemas.microsoft.com/office/drawing/2014/main" id="{5D6EE69A-243E-4007-8D9D-50A1E717383B}"/>
              </a:ext>
            </a:extLst>
          </p:cNvPr>
          <p:cNvSpPr txBox="1"/>
          <p:nvPr/>
        </p:nvSpPr>
        <p:spPr>
          <a:xfrm>
            <a:off x="5207307" y="9611582"/>
            <a:ext cx="306494" cy="369332"/>
          </a:xfrm>
          <a:prstGeom prst="rect">
            <a:avLst/>
          </a:prstGeom>
          <a:noFill/>
        </p:spPr>
        <p:txBody>
          <a:bodyPr wrap="none" rtlCol="0">
            <a:spAutoFit/>
          </a:bodyPr>
          <a:lstStyle/>
          <a:p>
            <a:r>
              <a:rPr lang="en-US" altLang="zh-CN"/>
              <a:t>0</a:t>
            </a:r>
            <a:endParaRPr lang="zh-CN" altLang="en-US"/>
          </a:p>
        </p:txBody>
      </p:sp>
      <p:sp>
        <p:nvSpPr>
          <p:cNvPr id="399" name="TextBox 398">
            <a:extLst>
              <a:ext uri="{FF2B5EF4-FFF2-40B4-BE49-F238E27FC236}">
                <a16:creationId xmlns:a16="http://schemas.microsoft.com/office/drawing/2014/main" id="{90509545-B7A8-4851-8172-997F13B727AA}"/>
              </a:ext>
            </a:extLst>
          </p:cNvPr>
          <p:cNvSpPr txBox="1"/>
          <p:nvPr/>
        </p:nvSpPr>
        <p:spPr>
          <a:xfrm>
            <a:off x="6068823" y="9796248"/>
            <a:ext cx="428322" cy="369332"/>
          </a:xfrm>
          <a:prstGeom prst="rect">
            <a:avLst/>
          </a:prstGeom>
          <a:noFill/>
        </p:spPr>
        <p:txBody>
          <a:bodyPr wrap="none" rtlCol="0">
            <a:spAutoFit/>
          </a:bodyPr>
          <a:lstStyle/>
          <a:p>
            <a:r>
              <a:rPr lang="en-US" altLang="zh-CN"/>
              <a:t>20</a:t>
            </a:r>
            <a:endParaRPr lang="zh-CN" altLang="en-US"/>
          </a:p>
        </p:txBody>
      </p:sp>
      <p:sp>
        <p:nvSpPr>
          <p:cNvPr id="400" name="TextBox 399">
            <a:extLst>
              <a:ext uri="{FF2B5EF4-FFF2-40B4-BE49-F238E27FC236}">
                <a16:creationId xmlns:a16="http://schemas.microsoft.com/office/drawing/2014/main" id="{7F513BF2-4E23-429C-A0D8-7415D1140C44}"/>
              </a:ext>
            </a:extLst>
          </p:cNvPr>
          <p:cNvSpPr txBox="1"/>
          <p:nvPr/>
        </p:nvSpPr>
        <p:spPr>
          <a:xfrm>
            <a:off x="6741843" y="9816464"/>
            <a:ext cx="428322" cy="369332"/>
          </a:xfrm>
          <a:prstGeom prst="rect">
            <a:avLst/>
          </a:prstGeom>
          <a:noFill/>
        </p:spPr>
        <p:txBody>
          <a:bodyPr wrap="none" rtlCol="0">
            <a:spAutoFit/>
          </a:bodyPr>
          <a:lstStyle/>
          <a:p>
            <a:r>
              <a:rPr lang="en-US" altLang="zh-CN"/>
              <a:t>40</a:t>
            </a:r>
            <a:endParaRPr lang="zh-CN" altLang="en-US"/>
          </a:p>
        </p:txBody>
      </p:sp>
      <p:sp>
        <p:nvSpPr>
          <p:cNvPr id="401" name="TextBox 400">
            <a:extLst>
              <a:ext uri="{FF2B5EF4-FFF2-40B4-BE49-F238E27FC236}">
                <a16:creationId xmlns:a16="http://schemas.microsoft.com/office/drawing/2014/main" id="{70EE9999-0B96-4690-97C1-A4F6C548494B}"/>
              </a:ext>
            </a:extLst>
          </p:cNvPr>
          <p:cNvSpPr txBox="1"/>
          <p:nvPr/>
        </p:nvSpPr>
        <p:spPr>
          <a:xfrm>
            <a:off x="7222632" y="9006621"/>
            <a:ext cx="428322" cy="369332"/>
          </a:xfrm>
          <a:prstGeom prst="rect">
            <a:avLst/>
          </a:prstGeom>
          <a:noFill/>
        </p:spPr>
        <p:txBody>
          <a:bodyPr wrap="none" rtlCol="0">
            <a:spAutoFit/>
          </a:bodyPr>
          <a:lstStyle/>
          <a:p>
            <a:r>
              <a:rPr lang="en-US" altLang="zh-CN"/>
              <a:t>20</a:t>
            </a:r>
            <a:endParaRPr lang="zh-CN" altLang="en-US"/>
          </a:p>
        </p:txBody>
      </p:sp>
      <p:sp>
        <p:nvSpPr>
          <p:cNvPr id="403" name="TextBox 402">
            <a:extLst>
              <a:ext uri="{FF2B5EF4-FFF2-40B4-BE49-F238E27FC236}">
                <a16:creationId xmlns:a16="http://schemas.microsoft.com/office/drawing/2014/main" id="{D22FC333-F26B-42F1-AE0F-AB37E02A00B5}"/>
              </a:ext>
            </a:extLst>
          </p:cNvPr>
          <p:cNvSpPr txBox="1"/>
          <p:nvPr/>
        </p:nvSpPr>
        <p:spPr>
          <a:xfrm>
            <a:off x="7294400" y="9608213"/>
            <a:ext cx="306494" cy="369332"/>
          </a:xfrm>
          <a:prstGeom prst="rect">
            <a:avLst/>
          </a:prstGeom>
          <a:noFill/>
        </p:spPr>
        <p:txBody>
          <a:bodyPr wrap="none" rtlCol="0">
            <a:spAutoFit/>
          </a:bodyPr>
          <a:lstStyle/>
          <a:p>
            <a:r>
              <a:rPr lang="en-US" altLang="zh-CN"/>
              <a:t>0</a:t>
            </a:r>
            <a:endParaRPr lang="zh-CN" altLang="en-US"/>
          </a:p>
        </p:txBody>
      </p:sp>
      <p:sp>
        <p:nvSpPr>
          <p:cNvPr id="404" name="TextBox 403">
            <a:extLst>
              <a:ext uri="{FF2B5EF4-FFF2-40B4-BE49-F238E27FC236}">
                <a16:creationId xmlns:a16="http://schemas.microsoft.com/office/drawing/2014/main" id="{9DD1FD40-7052-4AE6-93FF-FD722D5FAA52}"/>
              </a:ext>
            </a:extLst>
          </p:cNvPr>
          <p:cNvSpPr txBox="1"/>
          <p:nvPr/>
        </p:nvSpPr>
        <p:spPr>
          <a:xfrm>
            <a:off x="8155916" y="9792879"/>
            <a:ext cx="428322" cy="369332"/>
          </a:xfrm>
          <a:prstGeom prst="rect">
            <a:avLst/>
          </a:prstGeom>
          <a:noFill/>
        </p:spPr>
        <p:txBody>
          <a:bodyPr wrap="none" rtlCol="0">
            <a:spAutoFit/>
          </a:bodyPr>
          <a:lstStyle/>
          <a:p>
            <a:r>
              <a:rPr lang="en-US" altLang="zh-CN"/>
              <a:t>20</a:t>
            </a:r>
            <a:endParaRPr lang="zh-CN" altLang="en-US"/>
          </a:p>
        </p:txBody>
      </p:sp>
      <p:sp>
        <p:nvSpPr>
          <p:cNvPr id="405" name="TextBox 404">
            <a:extLst>
              <a:ext uri="{FF2B5EF4-FFF2-40B4-BE49-F238E27FC236}">
                <a16:creationId xmlns:a16="http://schemas.microsoft.com/office/drawing/2014/main" id="{ED69D126-C928-4757-94A0-037ADBE2FF38}"/>
              </a:ext>
            </a:extLst>
          </p:cNvPr>
          <p:cNvSpPr txBox="1"/>
          <p:nvPr/>
        </p:nvSpPr>
        <p:spPr>
          <a:xfrm>
            <a:off x="8828936" y="9813095"/>
            <a:ext cx="428322" cy="369332"/>
          </a:xfrm>
          <a:prstGeom prst="rect">
            <a:avLst/>
          </a:prstGeom>
          <a:noFill/>
        </p:spPr>
        <p:txBody>
          <a:bodyPr wrap="none" rtlCol="0">
            <a:spAutoFit/>
          </a:bodyPr>
          <a:lstStyle/>
          <a:p>
            <a:r>
              <a:rPr lang="en-US" altLang="zh-CN"/>
              <a:t>40</a:t>
            </a:r>
            <a:endParaRPr lang="zh-CN" altLang="en-US"/>
          </a:p>
        </p:txBody>
      </p:sp>
      <p:sp>
        <p:nvSpPr>
          <p:cNvPr id="406" name="TextBox 405">
            <a:extLst>
              <a:ext uri="{FF2B5EF4-FFF2-40B4-BE49-F238E27FC236}">
                <a16:creationId xmlns:a16="http://schemas.microsoft.com/office/drawing/2014/main" id="{04FEDA31-5A66-4A9D-83A1-CF3675150E9D}"/>
              </a:ext>
            </a:extLst>
          </p:cNvPr>
          <p:cNvSpPr txBox="1"/>
          <p:nvPr/>
        </p:nvSpPr>
        <p:spPr>
          <a:xfrm>
            <a:off x="9324029" y="9004455"/>
            <a:ext cx="428322" cy="369332"/>
          </a:xfrm>
          <a:prstGeom prst="rect">
            <a:avLst/>
          </a:prstGeom>
          <a:noFill/>
        </p:spPr>
        <p:txBody>
          <a:bodyPr wrap="none" rtlCol="0">
            <a:spAutoFit/>
          </a:bodyPr>
          <a:lstStyle/>
          <a:p>
            <a:r>
              <a:rPr lang="en-US" altLang="zh-CN"/>
              <a:t>20</a:t>
            </a:r>
            <a:endParaRPr lang="zh-CN" altLang="en-US"/>
          </a:p>
        </p:txBody>
      </p:sp>
      <p:sp>
        <p:nvSpPr>
          <p:cNvPr id="408" name="TextBox 407">
            <a:extLst>
              <a:ext uri="{FF2B5EF4-FFF2-40B4-BE49-F238E27FC236}">
                <a16:creationId xmlns:a16="http://schemas.microsoft.com/office/drawing/2014/main" id="{C2207AB2-2A00-4659-B16C-77BFD4AB3548}"/>
              </a:ext>
            </a:extLst>
          </p:cNvPr>
          <p:cNvSpPr txBox="1"/>
          <p:nvPr/>
        </p:nvSpPr>
        <p:spPr>
          <a:xfrm>
            <a:off x="9395797" y="9606047"/>
            <a:ext cx="306494" cy="369332"/>
          </a:xfrm>
          <a:prstGeom prst="rect">
            <a:avLst/>
          </a:prstGeom>
          <a:noFill/>
        </p:spPr>
        <p:txBody>
          <a:bodyPr wrap="none" rtlCol="0">
            <a:spAutoFit/>
          </a:bodyPr>
          <a:lstStyle/>
          <a:p>
            <a:r>
              <a:rPr lang="en-US" altLang="zh-CN"/>
              <a:t>0</a:t>
            </a:r>
            <a:endParaRPr lang="zh-CN" altLang="en-US"/>
          </a:p>
        </p:txBody>
      </p:sp>
      <p:sp>
        <p:nvSpPr>
          <p:cNvPr id="409" name="TextBox 408">
            <a:extLst>
              <a:ext uri="{FF2B5EF4-FFF2-40B4-BE49-F238E27FC236}">
                <a16:creationId xmlns:a16="http://schemas.microsoft.com/office/drawing/2014/main" id="{75DF3A9D-5B18-4ECD-B637-490BB151F8B5}"/>
              </a:ext>
            </a:extLst>
          </p:cNvPr>
          <p:cNvSpPr txBox="1"/>
          <p:nvPr/>
        </p:nvSpPr>
        <p:spPr>
          <a:xfrm>
            <a:off x="10257313" y="9790713"/>
            <a:ext cx="428322" cy="369332"/>
          </a:xfrm>
          <a:prstGeom prst="rect">
            <a:avLst/>
          </a:prstGeom>
          <a:noFill/>
        </p:spPr>
        <p:txBody>
          <a:bodyPr wrap="none" rtlCol="0">
            <a:spAutoFit/>
          </a:bodyPr>
          <a:lstStyle/>
          <a:p>
            <a:r>
              <a:rPr lang="en-US" altLang="zh-CN"/>
              <a:t>20</a:t>
            </a:r>
            <a:endParaRPr lang="zh-CN" altLang="en-US"/>
          </a:p>
        </p:txBody>
      </p:sp>
      <p:sp>
        <p:nvSpPr>
          <p:cNvPr id="410" name="TextBox 409">
            <a:extLst>
              <a:ext uri="{FF2B5EF4-FFF2-40B4-BE49-F238E27FC236}">
                <a16:creationId xmlns:a16="http://schemas.microsoft.com/office/drawing/2014/main" id="{4F052179-69E7-49E5-8C54-135C3356A062}"/>
              </a:ext>
            </a:extLst>
          </p:cNvPr>
          <p:cNvSpPr txBox="1"/>
          <p:nvPr/>
        </p:nvSpPr>
        <p:spPr>
          <a:xfrm>
            <a:off x="10930333" y="9810929"/>
            <a:ext cx="428322" cy="369332"/>
          </a:xfrm>
          <a:prstGeom prst="rect">
            <a:avLst/>
          </a:prstGeom>
          <a:noFill/>
        </p:spPr>
        <p:txBody>
          <a:bodyPr wrap="none" rtlCol="0">
            <a:spAutoFit/>
          </a:bodyPr>
          <a:lstStyle/>
          <a:p>
            <a:r>
              <a:rPr lang="en-US" altLang="zh-CN"/>
              <a:t>40</a:t>
            </a:r>
            <a:endParaRPr lang="zh-CN" altLang="en-US"/>
          </a:p>
        </p:txBody>
      </p:sp>
      <p:sp>
        <p:nvSpPr>
          <p:cNvPr id="411" name="TextBox 410">
            <a:extLst>
              <a:ext uri="{FF2B5EF4-FFF2-40B4-BE49-F238E27FC236}">
                <a16:creationId xmlns:a16="http://schemas.microsoft.com/office/drawing/2014/main" id="{BCB8D059-4E00-4893-AB00-D804505BDB2E}"/>
              </a:ext>
            </a:extLst>
          </p:cNvPr>
          <p:cNvSpPr txBox="1"/>
          <p:nvPr/>
        </p:nvSpPr>
        <p:spPr>
          <a:xfrm>
            <a:off x="1096381" y="11638558"/>
            <a:ext cx="306494" cy="369332"/>
          </a:xfrm>
          <a:prstGeom prst="rect">
            <a:avLst/>
          </a:prstGeom>
          <a:noFill/>
        </p:spPr>
        <p:txBody>
          <a:bodyPr wrap="none" rtlCol="0">
            <a:spAutoFit/>
          </a:bodyPr>
          <a:lstStyle/>
          <a:p>
            <a:r>
              <a:rPr lang="en-US" altLang="zh-CN"/>
              <a:t>0</a:t>
            </a:r>
            <a:endParaRPr lang="zh-CN" altLang="en-US"/>
          </a:p>
        </p:txBody>
      </p:sp>
      <p:sp>
        <p:nvSpPr>
          <p:cNvPr id="412" name="TextBox 411">
            <a:extLst>
              <a:ext uri="{FF2B5EF4-FFF2-40B4-BE49-F238E27FC236}">
                <a16:creationId xmlns:a16="http://schemas.microsoft.com/office/drawing/2014/main" id="{5C92104F-51FE-4FFB-BC2F-818E67617CF6}"/>
              </a:ext>
            </a:extLst>
          </p:cNvPr>
          <p:cNvSpPr txBox="1"/>
          <p:nvPr/>
        </p:nvSpPr>
        <p:spPr>
          <a:xfrm>
            <a:off x="1957897" y="11823224"/>
            <a:ext cx="428322" cy="369332"/>
          </a:xfrm>
          <a:prstGeom prst="rect">
            <a:avLst/>
          </a:prstGeom>
          <a:noFill/>
        </p:spPr>
        <p:txBody>
          <a:bodyPr wrap="none" rtlCol="0">
            <a:spAutoFit/>
          </a:bodyPr>
          <a:lstStyle/>
          <a:p>
            <a:r>
              <a:rPr lang="en-US" altLang="zh-CN"/>
              <a:t>20</a:t>
            </a:r>
            <a:endParaRPr lang="zh-CN" altLang="en-US"/>
          </a:p>
        </p:txBody>
      </p:sp>
      <p:sp>
        <p:nvSpPr>
          <p:cNvPr id="413" name="TextBox 412">
            <a:extLst>
              <a:ext uri="{FF2B5EF4-FFF2-40B4-BE49-F238E27FC236}">
                <a16:creationId xmlns:a16="http://schemas.microsoft.com/office/drawing/2014/main" id="{58C9F4C5-C052-4A97-8DCC-FDEBC6381FF1}"/>
              </a:ext>
            </a:extLst>
          </p:cNvPr>
          <p:cNvSpPr txBox="1"/>
          <p:nvPr/>
        </p:nvSpPr>
        <p:spPr>
          <a:xfrm>
            <a:off x="2630917" y="11843440"/>
            <a:ext cx="428322" cy="369332"/>
          </a:xfrm>
          <a:prstGeom prst="rect">
            <a:avLst/>
          </a:prstGeom>
          <a:noFill/>
        </p:spPr>
        <p:txBody>
          <a:bodyPr wrap="none" rtlCol="0">
            <a:spAutoFit/>
          </a:bodyPr>
          <a:lstStyle/>
          <a:p>
            <a:r>
              <a:rPr lang="en-US" altLang="zh-CN"/>
              <a:t>40</a:t>
            </a:r>
            <a:endParaRPr lang="zh-CN" altLang="en-US"/>
          </a:p>
        </p:txBody>
      </p:sp>
      <p:sp>
        <p:nvSpPr>
          <p:cNvPr id="414" name="TextBox 413">
            <a:extLst>
              <a:ext uri="{FF2B5EF4-FFF2-40B4-BE49-F238E27FC236}">
                <a16:creationId xmlns:a16="http://schemas.microsoft.com/office/drawing/2014/main" id="{50F85DC6-71E1-45C6-8FBC-C9B6BB46FF21}"/>
              </a:ext>
            </a:extLst>
          </p:cNvPr>
          <p:cNvSpPr txBox="1"/>
          <p:nvPr/>
        </p:nvSpPr>
        <p:spPr>
          <a:xfrm>
            <a:off x="3091457" y="11036966"/>
            <a:ext cx="428322" cy="369332"/>
          </a:xfrm>
          <a:prstGeom prst="rect">
            <a:avLst/>
          </a:prstGeom>
          <a:noFill/>
        </p:spPr>
        <p:txBody>
          <a:bodyPr wrap="none" rtlCol="0">
            <a:spAutoFit/>
          </a:bodyPr>
          <a:lstStyle/>
          <a:p>
            <a:r>
              <a:rPr lang="en-US" altLang="zh-CN"/>
              <a:t>20</a:t>
            </a:r>
            <a:endParaRPr lang="zh-CN" altLang="en-US"/>
          </a:p>
        </p:txBody>
      </p:sp>
      <p:sp>
        <p:nvSpPr>
          <p:cNvPr id="415" name="TextBox 414">
            <a:extLst>
              <a:ext uri="{FF2B5EF4-FFF2-40B4-BE49-F238E27FC236}">
                <a16:creationId xmlns:a16="http://schemas.microsoft.com/office/drawing/2014/main" id="{ED4CEAE4-FC4C-494C-BCE9-B03E8088F579}"/>
              </a:ext>
            </a:extLst>
          </p:cNvPr>
          <p:cNvSpPr txBox="1"/>
          <p:nvPr/>
        </p:nvSpPr>
        <p:spPr>
          <a:xfrm>
            <a:off x="3079487" y="10409343"/>
            <a:ext cx="428322" cy="369332"/>
          </a:xfrm>
          <a:prstGeom prst="rect">
            <a:avLst/>
          </a:prstGeom>
          <a:noFill/>
        </p:spPr>
        <p:txBody>
          <a:bodyPr wrap="none" rtlCol="0">
            <a:spAutoFit/>
          </a:bodyPr>
          <a:lstStyle/>
          <a:p>
            <a:r>
              <a:rPr lang="en-US" altLang="zh-CN"/>
              <a:t>40</a:t>
            </a:r>
            <a:endParaRPr lang="zh-CN" altLang="en-US"/>
          </a:p>
        </p:txBody>
      </p:sp>
      <p:sp>
        <p:nvSpPr>
          <p:cNvPr id="416" name="TextBox 415">
            <a:extLst>
              <a:ext uri="{FF2B5EF4-FFF2-40B4-BE49-F238E27FC236}">
                <a16:creationId xmlns:a16="http://schemas.microsoft.com/office/drawing/2014/main" id="{662E907B-C571-4BCE-95A1-6690DC4AFB9B}"/>
              </a:ext>
            </a:extLst>
          </p:cNvPr>
          <p:cNvSpPr txBox="1"/>
          <p:nvPr/>
        </p:nvSpPr>
        <p:spPr>
          <a:xfrm>
            <a:off x="3163225" y="11638558"/>
            <a:ext cx="306494" cy="369332"/>
          </a:xfrm>
          <a:prstGeom prst="rect">
            <a:avLst/>
          </a:prstGeom>
          <a:noFill/>
        </p:spPr>
        <p:txBody>
          <a:bodyPr wrap="none" rtlCol="0">
            <a:spAutoFit/>
          </a:bodyPr>
          <a:lstStyle/>
          <a:p>
            <a:r>
              <a:rPr lang="en-US" altLang="zh-CN"/>
              <a:t>0</a:t>
            </a:r>
            <a:endParaRPr lang="zh-CN" altLang="en-US"/>
          </a:p>
        </p:txBody>
      </p:sp>
      <p:sp>
        <p:nvSpPr>
          <p:cNvPr id="417" name="TextBox 416">
            <a:extLst>
              <a:ext uri="{FF2B5EF4-FFF2-40B4-BE49-F238E27FC236}">
                <a16:creationId xmlns:a16="http://schemas.microsoft.com/office/drawing/2014/main" id="{3BD3D6A8-D2D8-44F4-B971-67B0EF64FD58}"/>
              </a:ext>
            </a:extLst>
          </p:cNvPr>
          <p:cNvSpPr txBox="1"/>
          <p:nvPr/>
        </p:nvSpPr>
        <p:spPr>
          <a:xfrm>
            <a:off x="4024741" y="11823224"/>
            <a:ext cx="428322" cy="369332"/>
          </a:xfrm>
          <a:prstGeom prst="rect">
            <a:avLst/>
          </a:prstGeom>
          <a:noFill/>
        </p:spPr>
        <p:txBody>
          <a:bodyPr wrap="none" rtlCol="0">
            <a:spAutoFit/>
          </a:bodyPr>
          <a:lstStyle/>
          <a:p>
            <a:r>
              <a:rPr lang="en-US" altLang="zh-CN"/>
              <a:t>20</a:t>
            </a:r>
            <a:endParaRPr lang="zh-CN" altLang="en-US"/>
          </a:p>
        </p:txBody>
      </p:sp>
      <p:sp>
        <p:nvSpPr>
          <p:cNvPr id="418" name="TextBox 417">
            <a:extLst>
              <a:ext uri="{FF2B5EF4-FFF2-40B4-BE49-F238E27FC236}">
                <a16:creationId xmlns:a16="http://schemas.microsoft.com/office/drawing/2014/main" id="{6BC6E4F1-87F8-4C8F-9EF8-AE058149DB41}"/>
              </a:ext>
            </a:extLst>
          </p:cNvPr>
          <p:cNvSpPr txBox="1"/>
          <p:nvPr/>
        </p:nvSpPr>
        <p:spPr>
          <a:xfrm>
            <a:off x="4697761" y="11843440"/>
            <a:ext cx="428322" cy="369332"/>
          </a:xfrm>
          <a:prstGeom prst="rect">
            <a:avLst/>
          </a:prstGeom>
          <a:noFill/>
        </p:spPr>
        <p:txBody>
          <a:bodyPr wrap="none" rtlCol="0">
            <a:spAutoFit/>
          </a:bodyPr>
          <a:lstStyle/>
          <a:p>
            <a:r>
              <a:rPr lang="en-US" altLang="zh-CN"/>
              <a:t>40</a:t>
            </a:r>
            <a:endParaRPr lang="zh-CN" altLang="en-US"/>
          </a:p>
        </p:txBody>
      </p:sp>
      <p:sp>
        <p:nvSpPr>
          <p:cNvPr id="419" name="TextBox 418">
            <a:extLst>
              <a:ext uri="{FF2B5EF4-FFF2-40B4-BE49-F238E27FC236}">
                <a16:creationId xmlns:a16="http://schemas.microsoft.com/office/drawing/2014/main" id="{FB208F1C-5F7D-43B9-BACB-43B5FDDABDD4}"/>
              </a:ext>
            </a:extLst>
          </p:cNvPr>
          <p:cNvSpPr txBox="1"/>
          <p:nvPr/>
        </p:nvSpPr>
        <p:spPr>
          <a:xfrm>
            <a:off x="5148123" y="11030286"/>
            <a:ext cx="428322" cy="369332"/>
          </a:xfrm>
          <a:prstGeom prst="rect">
            <a:avLst/>
          </a:prstGeom>
          <a:noFill/>
        </p:spPr>
        <p:txBody>
          <a:bodyPr wrap="none" rtlCol="0">
            <a:spAutoFit/>
          </a:bodyPr>
          <a:lstStyle/>
          <a:p>
            <a:r>
              <a:rPr lang="en-US" altLang="zh-CN"/>
              <a:t>20</a:t>
            </a:r>
            <a:endParaRPr lang="zh-CN" altLang="en-US"/>
          </a:p>
        </p:txBody>
      </p:sp>
      <p:sp>
        <p:nvSpPr>
          <p:cNvPr id="420" name="TextBox 419">
            <a:extLst>
              <a:ext uri="{FF2B5EF4-FFF2-40B4-BE49-F238E27FC236}">
                <a16:creationId xmlns:a16="http://schemas.microsoft.com/office/drawing/2014/main" id="{718AD004-C400-4CDA-9F9F-48E76B854FB4}"/>
              </a:ext>
            </a:extLst>
          </p:cNvPr>
          <p:cNvSpPr txBox="1"/>
          <p:nvPr/>
        </p:nvSpPr>
        <p:spPr>
          <a:xfrm>
            <a:off x="5136153" y="10402663"/>
            <a:ext cx="428322" cy="369332"/>
          </a:xfrm>
          <a:prstGeom prst="rect">
            <a:avLst/>
          </a:prstGeom>
          <a:noFill/>
        </p:spPr>
        <p:txBody>
          <a:bodyPr wrap="none" rtlCol="0">
            <a:spAutoFit/>
          </a:bodyPr>
          <a:lstStyle/>
          <a:p>
            <a:r>
              <a:rPr lang="en-US" altLang="zh-CN"/>
              <a:t>40</a:t>
            </a:r>
            <a:endParaRPr lang="zh-CN" altLang="en-US"/>
          </a:p>
        </p:txBody>
      </p:sp>
      <p:sp>
        <p:nvSpPr>
          <p:cNvPr id="421" name="TextBox 420">
            <a:extLst>
              <a:ext uri="{FF2B5EF4-FFF2-40B4-BE49-F238E27FC236}">
                <a16:creationId xmlns:a16="http://schemas.microsoft.com/office/drawing/2014/main" id="{2917DA5F-C47D-4024-BF1C-C678C1E029D3}"/>
              </a:ext>
            </a:extLst>
          </p:cNvPr>
          <p:cNvSpPr txBox="1"/>
          <p:nvPr/>
        </p:nvSpPr>
        <p:spPr>
          <a:xfrm>
            <a:off x="5219891" y="11631878"/>
            <a:ext cx="306494" cy="369332"/>
          </a:xfrm>
          <a:prstGeom prst="rect">
            <a:avLst/>
          </a:prstGeom>
          <a:noFill/>
        </p:spPr>
        <p:txBody>
          <a:bodyPr wrap="none" rtlCol="0">
            <a:spAutoFit/>
          </a:bodyPr>
          <a:lstStyle/>
          <a:p>
            <a:r>
              <a:rPr lang="en-US" altLang="zh-CN"/>
              <a:t>0</a:t>
            </a:r>
            <a:endParaRPr lang="zh-CN" altLang="en-US"/>
          </a:p>
        </p:txBody>
      </p:sp>
      <p:sp>
        <p:nvSpPr>
          <p:cNvPr id="422" name="TextBox 421">
            <a:extLst>
              <a:ext uri="{FF2B5EF4-FFF2-40B4-BE49-F238E27FC236}">
                <a16:creationId xmlns:a16="http://schemas.microsoft.com/office/drawing/2014/main" id="{9C7A9182-6FC4-4D9D-ACA3-A64772366401}"/>
              </a:ext>
            </a:extLst>
          </p:cNvPr>
          <p:cNvSpPr txBox="1"/>
          <p:nvPr/>
        </p:nvSpPr>
        <p:spPr>
          <a:xfrm>
            <a:off x="6081407" y="11816544"/>
            <a:ext cx="428322" cy="369332"/>
          </a:xfrm>
          <a:prstGeom prst="rect">
            <a:avLst/>
          </a:prstGeom>
          <a:noFill/>
        </p:spPr>
        <p:txBody>
          <a:bodyPr wrap="none" rtlCol="0">
            <a:spAutoFit/>
          </a:bodyPr>
          <a:lstStyle/>
          <a:p>
            <a:r>
              <a:rPr lang="en-US" altLang="zh-CN"/>
              <a:t>20</a:t>
            </a:r>
            <a:endParaRPr lang="zh-CN" altLang="en-US"/>
          </a:p>
        </p:txBody>
      </p:sp>
      <p:sp>
        <p:nvSpPr>
          <p:cNvPr id="423" name="TextBox 422">
            <a:extLst>
              <a:ext uri="{FF2B5EF4-FFF2-40B4-BE49-F238E27FC236}">
                <a16:creationId xmlns:a16="http://schemas.microsoft.com/office/drawing/2014/main" id="{37B71BF8-4AF6-4719-96FD-D621C3EF5EA8}"/>
              </a:ext>
            </a:extLst>
          </p:cNvPr>
          <p:cNvSpPr txBox="1"/>
          <p:nvPr/>
        </p:nvSpPr>
        <p:spPr>
          <a:xfrm>
            <a:off x="6754427" y="11836760"/>
            <a:ext cx="428322" cy="369332"/>
          </a:xfrm>
          <a:prstGeom prst="rect">
            <a:avLst/>
          </a:prstGeom>
          <a:noFill/>
        </p:spPr>
        <p:txBody>
          <a:bodyPr wrap="none" rtlCol="0">
            <a:spAutoFit/>
          </a:bodyPr>
          <a:lstStyle/>
          <a:p>
            <a:r>
              <a:rPr lang="en-US" altLang="zh-CN"/>
              <a:t>40</a:t>
            </a:r>
            <a:endParaRPr lang="zh-CN" altLang="en-US"/>
          </a:p>
        </p:txBody>
      </p:sp>
      <p:sp>
        <p:nvSpPr>
          <p:cNvPr id="424" name="TextBox 423">
            <a:extLst>
              <a:ext uri="{FF2B5EF4-FFF2-40B4-BE49-F238E27FC236}">
                <a16:creationId xmlns:a16="http://schemas.microsoft.com/office/drawing/2014/main" id="{683F4858-60AF-4E56-A4BC-A231E762B725}"/>
              </a:ext>
            </a:extLst>
          </p:cNvPr>
          <p:cNvSpPr txBox="1"/>
          <p:nvPr/>
        </p:nvSpPr>
        <p:spPr>
          <a:xfrm>
            <a:off x="7235216" y="11026917"/>
            <a:ext cx="428322" cy="369332"/>
          </a:xfrm>
          <a:prstGeom prst="rect">
            <a:avLst/>
          </a:prstGeom>
          <a:noFill/>
        </p:spPr>
        <p:txBody>
          <a:bodyPr wrap="none" rtlCol="0">
            <a:spAutoFit/>
          </a:bodyPr>
          <a:lstStyle/>
          <a:p>
            <a:r>
              <a:rPr lang="en-US" altLang="zh-CN"/>
              <a:t>20</a:t>
            </a:r>
            <a:endParaRPr lang="zh-CN" altLang="en-US"/>
          </a:p>
        </p:txBody>
      </p:sp>
      <p:sp>
        <p:nvSpPr>
          <p:cNvPr id="425" name="TextBox 424">
            <a:extLst>
              <a:ext uri="{FF2B5EF4-FFF2-40B4-BE49-F238E27FC236}">
                <a16:creationId xmlns:a16="http://schemas.microsoft.com/office/drawing/2014/main" id="{E81F2E6D-C5C3-4B57-9829-0432E81423E2}"/>
              </a:ext>
            </a:extLst>
          </p:cNvPr>
          <p:cNvSpPr txBox="1"/>
          <p:nvPr/>
        </p:nvSpPr>
        <p:spPr>
          <a:xfrm>
            <a:off x="7223246" y="10399294"/>
            <a:ext cx="428322" cy="369332"/>
          </a:xfrm>
          <a:prstGeom prst="rect">
            <a:avLst/>
          </a:prstGeom>
          <a:noFill/>
        </p:spPr>
        <p:txBody>
          <a:bodyPr wrap="none" rtlCol="0">
            <a:spAutoFit/>
          </a:bodyPr>
          <a:lstStyle/>
          <a:p>
            <a:r>
              <a:rPr lang="en-US" altLang="zh-CN"/>
              <a:t>40</a:t>
            </a:r>
            <a:endParaRPr lang="zh-CN" altLang="en-US"/>
          </a:p>
        </p:txBody>
      </p:sp>
      <p:sp>
        <p:nvSpPr>
          <p:cNvPr id="426" name="TextBox 425">
            <a:extLst>
              <a:ext uri="{FF2B5EF4-FFF2-40B4-BE49-F238E27FC236}">
                <a16:creationId xmlns:a16="http://schemas.microsoft.com/office/drawing/2014/main" id="{24CDA80C-6786-4A5F-9511-5FD8A18B69BF}"/>
              </a:ext>
            </a:extLst>
          </p:cNvPr>
          <p:cNvSpPr txBox="1"/>
          <p:nvPr/>
        </p:nvSpPr>
        <p:spPr>
          <a:xfrm>
            <a:off x="7306984" y="11628509"/>
            <a:ext cx="306494" cy="369332"/>
          </a:xfrm>
          <a:prstGeom prst="rect">
            <a:avLst/>
          </a:prstGeom>
          <a:noFill/>
        </p:spPr>
        <p:txBody>
          <a:bodyPr wrap="none" rtlCol="0">
            <a:spAutoFit/>
          </a:bodyPr>
          <a:lstStyle/>
          <a:p>
            <a:r>
              <a:rPr lang="en-US" altLang="zh-CN"/>
              <a:t>0</a:t>
            </a:r>
            <a:endParaRPr lang="zh-CN" altLang="en-US"/>
          </a:p>
        </p:txBody>
      </p:sp>
      <p:sp>
        <p:nvSpPr>
          <p:cNvPr id="427" name="TextBox 426">
            <a:extLst>
              <a:ext uri="{FF2B5EF4-FFF2-40B4-BE49-F238E27FC236}">
                <a16:creationId xmlns:a16="http://schemas.microsoft.com/office/drawing/2014/main" id="{F9EA188A-7CF4-4E0D-A8B1-B53F62A2D605}"/>
              </a:ext>
            </a:extLst>
          </p:cNvPr>
          <p:cNvSpPr txBox="1"/>
          <p:nvPr/>
        </p:nvSpPr>
        <p:spPr>
          <a:xfrm>
            <a:off x="8168500" y="11813175"/>
            <a:ext cx="428322" cy="369332"/>
          </a:xfrm>
          <a:prstGeom prst="rect">
            <a:avLst/>
          </a:prstGeom>
          <a:noFill/>
        </p:spPr>
        <p:txBody>
          <a:bodyPr wrap="none" rtlCol="0">
            <a:spAutoFit/>
          </a:bodyPr>
          <a:lstStyle/>
          <a:p>
            <a:r>
              <a:rPr lang="en-US" altLang="zh-CN"/>
              <a:t>20</a:t>
            </a:r>
            <a:endParaRPr lang="zh-CN" altLang="en-US"/>
          </a:p>
        </p:txBody>
      </p:sp>
      <p:sp>
        <p:nvSpPr>
          <p:cNvPr id="428" name="TextBox 427">
            <a:extLst>
              <a:ext uri="{FF2B5EF4-FFF2-40B4-BE49-F238E27FC236}">
                <a16:creationId xmlns:a16="http://schemas.microsoft.com/office/drawing/2014/main" id="{A03C4981-DA0F-4B45-A76C-DAD707B5458B}"/>
              </a:ext>
            </a:extLst>
          </p:cNvPr>
          <p:cNvSpPr txBox="1"/>
          <p:nvPr/>
        </p:nvSpPr>
        <p:spPr>
          <a:xfrm>
            <a:off x="8841520" y="11833391"/>
            <a:ext cx="428322" cy="369332"/>
          </a:xfrm>
          <a:prstGeom prst="rect">
            <a:avLst/>
          </a:prstGeom>
          <a:noFill/>
        </p:spPr>
        <p:txBody>
          <a:bodyPr wrap="none" rtlCol="0">
            <a:spAutoFit/>
          </a:bodyPr>
          <a:lstStyle/>
          <a:p>
            <a:r>
              <a:rPr lang="en-US" altLang="zh-CN"/>
              <a:t>40</a:t>
            </a:r>
            <a:endParaRPr lang="zh-CN" altLang="en-US"/>
          </a:p>
        </p:txBody>
      </p:sp>
      <p:sp>
        <p:nvSpPr>
          <p:cNvPr id="429" name="TextBox 428">
            <a:extLst>
              <a:ext uri="{FF2B5EF4-FFF2-40B4-BE49-F238E27FC236}">
                <a16:creationId xmlns:a16="http://schemas.microsoft.com/office/drawing/2014/main" id="{B46C5E83-0597-406B-B17F-C5713691C79B}"/>
              </a:ext>
            </a:extLst>
          </p:cNvPr>
          <p:cNvSpPr txBox="1"/>
          <p:nvPr/>
        </p:nvSpPr>
        <p:spPr>
          <a:xfrm>
            <a:off x="9336613" y="11024751"/>
            <a:ext cx="428322" cy="369332"/>
          </a:xfrm>
          <a:prstGeom prst="rect">
            <a:avLst/>
          </a:prstGeom>
          <a:noFill/>
        </p:spPr>
        <p:txBody>
          <a:bodyPr wrap="none" rtlCol="0">
            <a:spAutoFit/>
          </a:bodyPr>
          <a:lstStyle/>
          <a:p>
            <a:r>
              <a:rPr lang="en-US" altLang="zh-CN"/>
              <a:t>20</a:t>
            </a:r>
            <a:endParaRPr lang="zh-CN" altLang="en-US"/>
          </a:p>
        </p:txBody>
      </p:sp>
      <p:sp>
        <p:nvSpPr>
          <p:cNvPr id="430" name="TextBox 429">
            <a:extLst>
              <a:ext uri="{FF2B5EF4-FFF2-40B4-BE49-F238E27FC236}">
                <a16:creationId xmlns:a16="http://schemas.microsoft.com/office/drawing/2014/main" id="{B5BEA320-753B-4E5D-9D60-E732F8257A2A}"/>
              </a:ext>
            </a:extLst>
          </p:cNvPr>
          <p:cNvSpPr txBox="1"/>
          <p:nvPr/>
        </p:nvSpPr>
        <p:spPr>
          <a:xfrm>
            <a:off x="9324643" y="10397128"/>
            <a:ext cx="428322" cy="369332"/>
          </a:xfrm>
          <a:prstGeom prst="rect">
            <a:avLst/>
          </a:prstGeom>
          <a:noFill/>
        </p:spPr>
        <p:txBody>
          <a:bodyPr wrap="none" rtlCol="0">
            <a:spAutoFit/>
          </a:bodyPr>
          <a:lstStyle/>
          <a:p>
            <a:r>
              <a:rPr lang="en-US" altLang="zh-CN"/>
              <a:t>40</a:t>
            </a:r>
            <a:endParaRPr lang="zh-CN" altLang="en-US"/>
          </a:p>
        </p:txBody>
      </p:sp>
      <p:sp>
        <p:nvSpPr>
          <p:cNvPr id="431" name="TextBox 430">
            <a:extLst>
              <a:ext uri="{FF2B5EF4-FFF2-40B4-BE49-F238E27FC236}">
                <a16:creationId xmlns:a16="http://schemas.microsoft.com/office/drawing/2014/main" id="{192B942E-A628-4A76-971A-B73BABD588D3}"/>
              </a:ext>
            </a:extLst>
          </p:cNvPr>
          <p:cNvSpPr txBox="1"/>
          <p:nvPr/>
        </p:nvSpPr>
        <p:spPr>
          <a:xfrm>
            <a:off x="9408381" y="11626343"/>
            <a:ext cx="306494" cy="369332"/>
          </a:xfrm>
          <a:prstGeom prst="rect">
            <a:avLst/>
          </a:prstGeom>
          <a:noFill/>
        </p:spPr>
        <p:txBody>
          <a:bodyPr wrap="none" rtlCol="0">
            <a:spAutoFit/>
          </a:bodyPr>
          <a:lstStyle/>
          <a:p>
            <a:r>
              <a:rPr lang="en-US" altLang="zh-CN"/>
              <a:t>0</a:t>
            </a:r>
            <a:endParaRPr lang="zh-CN" altLang="en-US"/>
          </a:p>
        </p:txBody>
      </p:sp>
      <p:sp>
        <p:nvSpPr>
          <p:cNvPr id="432" name="TextBox 431">
            <a:extLst>
              <a:ext uri="{FF2B5EF4-FFF2-40B4-BE49-F238E27FC236}">
                <a16:creationId xmlns:a16="http://schemas.microsoft.com/office/drawing/2014/main" id="{AD323E58-AABF-4570-8967-3CDCCB83C7BD}"/>
              </a:ext>
            </a:extLst>
          </p:cNvPr>
          <p:cNvSpPr txBox="1"/>
          <p:nvPr/>
        </p:nvSpPr>
        <p:spPr>
          <a:xfrm>
            <a:off x="10269897" y="11811009"/>
            <a:ext cx="428322" cy="369332"/>
          </a:xfrm>
          <a:prstGeom prst="rect">
            <a:avLst/>
          </a:prstGeom>
          <a:noFill/>
        </p:spPr>
        <p:txBody>
          <a:bodyPr wrap="none" rtlCol="0">
            <a:spAutoFit/>
          </a:bodyPr>
          <a:lstStyle/>
          <a:p>
            <a:r>
              <a:rPr lang="en-US" altLang="zh-CN"/>
              <a:t>20</a:t>
            </a:r>
            <a:endParaRPr lang="zh-CN" altLang="en-US"/>
          </a:p>
        </p:txBody>
      </p:sp>
      <p:sp>
        <p:nvSpPr>
          <p:cNvPr id="433" name="TextBox 432">
            <a:extLst>
              <a:ext uri="{FF2B5EF4-FFF2-40B4-BE49-F238E27FC236}">
                <a16:creationId xmlns:a16="http://schemas.microsoft.com/office/drawing/2014/main" id="{E424FF0D-E097-417B-82E0-738EB92793ED}"/>
              </a:ext>
            </a:extLst>
          </p:cNvPr>
          <p:cNvSpPr txBox="1"/>
          <p:nvPr/>
        </p:nvSpPr>
        <p:spPr>
          <a:xfrm>
            <a:off x="10942917" y="11831225"/>
            <a:ext cx="428322" cy="369332"/>
          </a:xfrm>
          <a:prstGeom prst="rect">
            <a:avLst/>
          </a:prstGeom>
          <a:noFill/>
        </p:spPr>
        <p:txBody>
          <a:bodyPr wrap="none" rtlCol="0">
            <a:spAutoFit/>
          </a:bodyPr>
          <a:lstStyle/>
          <a:p>
            <a:r>
              <a:rPr lang="en-US" altLang="zh-CN"/>
              <a:t>40</a:t>
            </a:r>
            <a:endParaRPr lang="zh-CN" altLang="en-US"/>
          </a:p>
        </p:txBody>
      </p:sp>
      <p:sp>
        <p:nvSpPr>
          <p:cNvPr id="439" name="TextBox 438">
            <a:extLst>
              <a:ext uri="{FF2B5EF4-FFF2-40B4-BE49-F238E27FC236}">
                <a16:creationId xmlns:a16="http://schemas.microsoft.com/office/drawing/2014/main" id="{EC83F4B5-C3DF-4A55-87EC-49DFE10F3CD9}"/>
              </a:ext>
            </a:extLst>
          </p:cNvPr>
          <p:cNvSpPr txBox="1"/>
          <p:nvPr/>
        </p:nvSpPr>
        <p:spPr>
          <a:xfrm>
            <a:off x="997242" y="1532676"/>
            <a:ext cx="428322" cy="369332"/>
          </a:xfrm>
          <a:prstGeom prst="rect">
            <a:avLst/>
          </a:prstGeom>
          <a:noFill/>
        </p:spPr>
        <p:txBody>
          <a:bodyPr wrap="none" rtlCol="0">
            <a:spAutoFit/>
          </a:bodyPr>
          <a:lstStyle/>
          <a:p>
            <a:r>
              <a:rPr lang="en-US" altLang="zh-CN"/>
              <a:t>10</a:t>
            </a:r>
            <a:endParaRPr lang="zh-CN" altLang="en-US"/>
          </a:p>
        </p:txBody>
      </p:sp>
      <p:sp>
        <p:nvSpPr>
          <p:cNvPr id="440" name="TextBox 439">
            <a:extLst>
              <a:ext uri="{FF2B5EF4-FFF2-40B4-BE49-F238E27FC236}">
                <a16:creationId xmlns:a16="http://schemas.microsoft.com/office/drawing/2014/main" id="{8E2DF143-5ADF-493D-8F42-D1B15AB8E8CD}"/>
              </a:ext>
            </a:extLst>
          </p:cNvPr>
          <p:cNvSpPr txBox="1"/>
          <p:nvPr/>
        </p:nvSpPr>
        <p:spPr>
          <a:xfrm>
            <a:off x="985272" y="905053"/>
            <a:ext cx="428322" cy="369332"/>
          </a:xfrm>
          <a:prstGeom prst="rect">
            <a:avLst/>
          </a:prstGeom>
          <a:noFill/>
        </p:spPr>
        <p:txBody>
          <a:bodyPr wrap="none" rtlCol="0">
            <a:spAutoFit/>
          </a:bodyPr>
          <a:lstStyle/>
          <a:p>
            <a:r>
              <a:rPr lang="en-US" altLang="zh-CN"/>
              <a:t>20</a:t>
            </a:r>
            <a:endParaRPr lang="zh-CN" altLang="en-US"/>
          </a:p>
        </p:txBody>
      </p:sp>
      <p:sp>
        <p:nvSpPr>
          <p:cNvPr id="441" name="TextBox 440">
            <a:extLst>
              <a:ext uri="{FF2B5EF4-FFF2-40B4-BE49-F238E27FC236}">
                <a16:creationId xmlns:a16="http://schemas.microsoft.com/office/drawing/2014/main" id="{7BD577F1-5EF4-425A-94EA-24708F721C67}"/>
              </a:ext>
            </a:extLst>
          </p:cNvPr>
          <p:cNvSpPr txBox="1"/>
          <p:nvPr/>
        </p:nvSpPr>
        <p:spPr>
          <a:xfrm>
            <a:off x="1069010" y="2134268"/>
            <a:ext cx="306494" cy="369332"/>
          </a:xfrm>
          <a:prstGeom prst="rect">
            <a:avLst/>
          </a:prstGeom>
          <a:noFill/>
        </p:spPr>
        <p:txBody>
          <a:bodyPr wrap="none" rtlCol="0">
            <a:spAutoFit/>
          </a:bodyPr>
          <a:lstStyle/>
          <a:p>
            <a:r>
              <a:rPr lang="en-US" altLang="zh-CN"/>
              <a:t>0</a:t>
            </a:r>
            <a:endParaRPr lang="zh-CN" altLang="en-US"/>
          </a:p>
        </p:txBody>
      </p:sp>
      <p:sp>
        <p:nvSpPr>
          <p:cNvPr id="442" name="TextBox 441">
            <a:extLst>
              <a:ext uri="{FF2B5EF4-FFF2-40B4-BE49-F238E27FC236}">
                <a16:creationId xmlns:a16="http://schemas.microsoft.com/office/drawing/2014/main" id="{81ACBEEC-EF2C-4A7E-9283-D155C482DA19}"/>
              </a:ext>
            </a:extLst>
          </p:cNvPr>
          <p:cNvSpPr txBox="1"/>
          <p:nvPr/>
        </p:nvSpPr>
        <p:spPr>
          <a:xfrm>
            <a:off x="1930526" y="2318934"/>
            <a:ext cx="428322" cy="369332"/>
          </a:xfrm>
          <a:prstGeom prst="rect">
            <a:avLst/>
          </a:prstGeom>
          <a:noFill/>
        </p:spPr>
        <p:txBody>
          <a:bodyPr wrap="none" rtlCol="0">
            <a:spAutoFit/>
          </a:bodyPr>
          <a:lstStyle/>
          <a:p>
            <a:r>
              <a:rPr lang="en-US" altLang="zh-CN"/>
              <a:t>10</a:t>
            </a:r>
            <a:endParaRPr lang="zh-CN" altLang="en-US"/>
          </a:p>
        </p:txBody>
      </p:sp>
      <p:sp>
        <p:nvSpPr>
          <p:cNvPr id="443" name="TextBox 442">
            <a:extLst>
              <a:ext uri="{FF2B5EF4-FFF2-40B4-BE49-F238E27FC236}">
                <a16:creationId xmlns:a16="http://schemas.microsoft.com/office/drawing/2014/main" id="{BA4E7BDA-2C2B-4C22-B74C-42FFB69596B4}"/>
              </a:ext>
            </a:extLst>
          </p:cNvPr>
          <p:cNvSpPr txBox="1"/>
          <p:nvPr/>
        </p:nvSpPr>
        <p:spPr>
          <a:xfrm>
            <a:off x="2603546" y="2339150"/>
            <a:ext cx="428322" cy="369332"/>
          </a:xfrm>
          <a:prstGeom prst="rect">
            <a:avLst/>
          </a:prstGeom>
          <a:noFill/>
        </p:spPr>
        <p:txBody>
          <a:bodyPr wrap="none" rtlCol="0">
            <a:spAutoFit/>
          </a:bodyPr>
          <a:lstStyle/>
          <a:p>
            <a:r>
              <a:rPr lang="en-US" altLang="zh-CN"/>
              <a:t>20</a:t>
            </a:r>
            <a:endParaRPr lang="zh-CN" altLang="en-US"/>
          </a:p>
        </p:txBody>
      </p:sp>
      <p:sp>
        <p:nvSpPr>
          <p:cNvPr id="444" name="TextBox 443">
            <a:extLst>
              <a:ext uri="{FF2B5EF4-FFF2-40B4-BE49-F238E27FC236}">
                <a16:creationId xmlns:a16="http://schemas.microsoft.com/office/drawing/2014/main" id="{508ED72B-DC2B-4ED5-B40A-0098DC7D4674}"/>
              </a:ext>
            </a:extLst>
          </p:cNvPr>
          <p:cNvSpPr txBox="1"/>
          <p:nvPr/>
        </p:nvSpPr>
        <p:spPr>
          <a:xfrm>
            <a:off x="5037968" y="1567754"/>
            <a:ext cx="428322" cy="369332"/>
          </a:xfrm>
          <a:prstGeom prst="rect">
            <a:avLst/>
          </a:prstGeom>
          <a:noFill/>
        </p:spPr>
        <p:txBody>
          <a:bodyPr wrap="none" rtlCol="0">
            <a:spAutoFit/>
          </a:bodyPr>
          <a:lstStyle/>
          <a:p>
            <a:r>
              <a:rPr lang="en-US" altLang="zh-CN"/>
              <a:t>10</a:t>
            </a:r>
            <a:endParaRPr lang="zh-CN" altLang="en-US"/>
          </a:p>
        </p:txBody>
      </p:sp>
      <p:sp>
        <p:nvSpPr>
          <p:cNvPr id="445" name="TextBox 444">
            <a:extLst>
              <a:ext uri="{FF2B5EF4-FFF2-40B4-BE49-F238E27FC236}">
                <a16:creationId xmlns:a16="http://schemas.microsoft.com/office/drawing/2014/main" id="{2C1392D5-C37B-4092-A2FF-48E1F9D15DFD}"/>
              </a:ext>
            </a:extLst>
          </p:cNvPr>
          <p:cNvSpPr txBox="1"/>
          <p:nvPr/>
        </p:nvSpPr>
        <p:spPr>
          <a:xfrm>
            <a:off x="5025998" y="940131"/>
            <a:ext cx="428322" cy="369332"/>
          </a:xfrm>
          <a:prstGeom prst="rect">
            <a:avLst/>
          </a:prstGeom>
          <a:noFill/>
        </p:spPr>
        <p:txBody>
          <a:bodyPr wrap="none" rtlCol="0">
            <a:spAutoFit/>
          </a:bodyPr>
          <a:lstStyle/>
          <a:p>
            <a:r>
              <a:rPr lang="en-US" altLang="zh-CN"/>
              <a:t>20</a:t>
            </a:r>
            <a:endParaRPr lang="zh-CN" altLang="en-US"/>
          </a:p>
        </p:txBody>
      </p:sp>
      <p:sp>
        <p:nvSpPr>
          <p:cNvPr id="446" name="TextBox 445">
            <a:extLst>
              <a:ext uri="{FF2B5EF4-FFF2-40B4-BE49-F238E27FC236}">
                <a16:creationId xmlns:a16="http://schemas.microsoft.com/office/drawing/2014/main" id="{06143CF4-7F9C-4445-B6F9-CC52DA57C357}"/>
              </a:ext>
            </a:extLst>
          </p:cNvPr>
          <p:cNvSpPr txBox="1"/>
          <p:nvPr/>
        </p:nvSpPr>
        <p:spPr>
          <a:xfrm>
            <a:off x="5109736" y="2169346"/>
            <a:ext cx="306494" cy="369332"/>
          </a:xfrm>
          <a:prstGeom prst="rect">
            <a:avLst/>
          </a:prstGeom>
          <a:noFill/>
        </p:spPr>
        <p:txBody>
          <a:bodyPr wrap="none" rtlCol="0">
            <a:spAutoFit/>
          </a:bodyPr>
          <a:lstStyle/>
          <a:p>
            <a:r>
              <a:rPr lang="en-US" altLang="zh-CN"/>
              <a:t>0</a:t>
            </a:r>
            <a:endParaRPr lang="zh-CN" altLang="en-US"/>
          </a:p>
        </p:txBody>
      </p:sp>
      <p:sp>
        <p:nvSpPr>
          <p:cNvPr id="447" name="TextBox 446">
            <a:extLst>
              <a:ext uri="{FF2B5EF4-FFF2-40B4-BE49-F238E27FC236}">
                <a16:creationId xmlns:a16="http://schemas.microsoft.com/office/drawing/2014/main" id="{9A2B89F6-1CAE-4630-BC3A-03AB522FB98D}"/>
              </a:ext>
            </a:extLst>
          </p:cNvPr>
          <p:cNvSpPr txBox="1"/>
          <p:nvPr/>
        </p:nvSpPr>
        <p:spPr>
          <a:xfrm>
            <a:off x="5971252" y="2354012"/>
            <a:ext cx="428322" cy="369332"/>
          </a:xfrm>
          <a:prstGeom prst="rect">
            <a:avLst/>
          </a:prstGeom>
          <a:noFill/>
        </p:spPr>
        <p:txBody>
          <a:bodyPr wrap="none" rtlCol="0">
            <a:spAutoFit/>
          </a:bodyPr>
          <a:lstStyle/>
          <a:p>
            <a:r>
              <a:rPr lang="en-US" altLang="zh-CN"/>
              <a:t>10</a:t>
            </a:r>
            <a:endParaRPr lang="zh-CN" altLang="en-US"/>
          </a:p>
        </p:txBody>
      </p:sp>
      <p:sp>
        <p:nvSpPr>
          <p:cNvPr id="448" name="TextBox 447">
            <a:extLst>
              <a:ext uri="{FF2B5EF4-FFF2-40B4-BE49-F238E27FC236}">
                <a16:creationId xmlns:a16="http://schemas.microsoft.com/office/drawing/2014/main" id="{2A127F5F-DEF4-48ED-AA76-38370C033F63}"/>
              </a:ext>
            </a:extLst>
          </p:cNvPr>
          <p:cNvSpPr txBox="1"/>
          <p:nvPr/>
        </p:nvSpPr>
        <p:spPr>
          <a:xfrm>
            <a:off x="6644272" y="2374228"/>
            <a:ext cx="428322" cy="369332"/>
          </a:xfrm>
          <a:prstGeom prst="rect">
            <a:avLst/>
          </a:prstGeom>
          <a:noFill/>
        </p:spPr>
        <p:txBody>
          <a:bodyPr wrap="none" rtlCol="0">
            <a:spAutoFit/>
          </a:bodyPr>
          <a:lstStyle/>
          <a:p>
            <a:r>
              <a:rPr lang="en-US" altLang="zh-CN"/>
              <a:t>20</a:t>
            </a:r>
            <a:endParaRPr lang="zh-CN" altLang="en-US"/>
          </a:p>
        </p:txBody>
      </p:sp>
      <p:sp>
        <p:nvSpPr>
          <p:cNvPr id="449" name="TextBox 448">
            <a:extLst>
              <a:ext uri="{FF2B5EF4-FFF2-40B4-BE49-F238E27FC236}">
                <a16:creationId xmlns:a16="http://schemas.microsoft.com/office/drawing/2014/main" id="{96FF3487-3FA5-4382-8050-19FCF26792E1}"/>
              </a:ext>
            </a:extLst>
          </p:cNvPr>
          <p:cNvSpPr txBox="1"/>
          <p:nvPr/>
        </p:nvSpPr>
        <p:spPr>
          <a:xfrm>
            <a:off x="7009482" y="1575177"/>
            <a:ext cx="428322" cy="369332"/>
          </a:xfrm>
          <a:prstGeom prst="rect">
            <a:avLst/>
          </a:prstGeom>
          <a:noFill/>
        </p:spPr>
        <p:txBody>
          <a:bodyPr wrap="none" rtlCol="0">
            <a:spAutoFit/>
          </a:bodyPr>
          <a:lstStyle/>
          <a:p>
            <a:r>
              <a:rPr lang="en-US" altLang="zh-CN"/>
              <a:t>10</a:t>
            </a:r>
            <a:endParaRPr lang="zh-CN" altLang="en-US"/>
          </a:p>
        </p:txBody>
      </p:sp>
      <p:sp>
        <p:nvSpPr>
          <p:cNvPr id="450" name="TextBox 449">
            <a:extLst>
              <a:ext uri="{FF2B5EF4-FFF2-40B4-BE49-F238E27FC236}">
                <a16:creationId xmlns:a16="http://schemas.microsoft.com/office/drawing/2014/main" id="{43885E48-C126-4271-B9A9-CE2BFAB3D62D}"/>
              </a:ext>
            </a:extLst>
          </p:cNvPr>
          <p:cNvSpPr txBox="1"/>
          <p:nvPr/>
        </p:nvSpPr>
        <p:spPr>
          <a:xfrm>
            <a:off x="6997512" y="947554"/>
            <a:ext cx="428322" cy="369332"/>
          </a:xfrm>
          <a:prstGeom prst="rect">
            <a:avLst/>
          </a:prstGeom>
          <a:noFill/>
        </p:spPr>
        <p:txBody>
          <a:bodyPr wrap="none" rtlCol="0">
            <a:spAutoFit/>
          </a:bodyPr>
          <a:lstStyle/>
          <a:p>
            <a:r>
              <a:rPr lang="en-US" altLang="zh-CN"/>
              <a:t>20</a:t>
            </a:r>
            <a:endParaRPr lang="zh-CN" altLang="en-US"/>
          </a:p>
        </p:txBody>
      </p:sp>
      <p:sp>
        <p:nvSpPr>
          <p:cNvPr id="451" name="TextBox 450">
            <a:extLst>
              <a:ext uri="{FF2B5EF4-FFF2-40B4-BE49-F238E27FC236}">
                <a16:creationId xmlns:a16="http://schemas.microsoft.com/office/drawing/2014/main" id="{788253EF-F157-431B-91A7-42516A4E19A9}"/>
              </a:ext>
            </a:extLst>
          </p:cNvPr>
          <p:cNvSpPr txBox="1"/>
          <p:nvPr/>
        </p:nvSpPr>
        <p:spPr>
          <a:xfrm>
            <a:off x="7081250" y="2176769"/>
            <a:ext cx="306494" cy="369332"/>
          </a:xfrm>
          <a:prstGeom prst="rect">
            <a:avLst/>
          </a:prstGeom>
          <a:noFill/>
        </p:spPr>
        <p:txBody>
          <a:bodyPr wrap="none" rtlCol="0">
            <a:spAutoFit/>
          </a:bodyPr>
          <a:lstStyle/>
          <a:p>
            <a:r>
              <a:rPr lang="en-US" altLang="zh-CN"/>
              <a:t>0</a:t>
            </a:r>
            <a:endParaRPr lang="zh-CN" altLang="en-US"/>
          </a:p>
        </p:txBody>
      </p:sp>
      <p:sp>
        <p:nvSpPr>
          <p:cNvPr id="452" name="TextBox 451">
            <a:extLst>
              <a:ext uri="{FF2B5EF4-FFF2-40B4-BE49-F238E27FC236}">
                <a16:creationId xmlns:a16="http://schemas.microsoft.com/office/drawing/2014/main" id="{4B1C2D2B-96CD-4C62-840A-13FD0B4215A1}"/>
              </a:ext>
            </a:extLst>
          </p:cNvPr>
          <p:cNvSpPr txBox="1"/>
          <p:nvPr/>
        </p:nvSpPr>
        <p:spPr>
          <a:xfrm>
            <a:off x="7942766" y="2361435"/>
            <a:ext cx="428322" cy="369332"/>
          </a:xfrm>
          <a:prstGeom prst="rect">
            <a:avLst/>
          </a:prstGeom>
          <a:noFill/>
        </p:spPr>
        <p:txBody>
          <a:bodyPr wrap="none" rtlCol="0">
            <a:spAutoFit/>
          </a:bodyPr>
          <a:lstStyle/>
          <a:p>
            <a:r>
              <a:rPr lang="en-US" altLang="zh-CN"/>
              <a:t>10</a:t>
            </a:r>
            <a:endParaRPr lang="zh-CN" altLang="en-US"/>
          </a:p>
        </p:txBody>
      </p:sp>
      <p:sp>
        <p:nvSpPr>
          <p:cNvPr id="453" name="TextBox 452">
            <a:extLst>
              <a:ext uri="{FF2B5EF4-FFF2-40B4-BE49-F238E27FC236}">
                <a16:creationId xmlns:a16="http://schemas.microsoft.com/office/drawing/2014/main" id="{74A962A9-B620-44AC-9DFB-773C875C1CD6}"/>
              </a:ext>
            </a:extLst>
          </p:cNvPr>
          <p:cNvSpPr txBox="1"/>
          <p:nvPr/>
        </p:nvSpPr>
        <p:spPr>
          <a:xfrm>
            <a:off x="8615786" y="2381651"/>
            <a:ext cx="428322" cy="369332"/>
          </a:xfrm>
          <a:prstGeom prst="rect">
            <a:avLst/>
          </a:prstGeom>
          <a:noFill/>
        </p:spPr>
        <p:txBody>
          <a:bodyPr wrap="none" rtlCol="0">
            <a:spAutoFit/>
          </a:bodyPr>
          <a:lstStyle/>
          <a:p>
            <a:r>
              <a:rPr lang="en-US" altLang="zh-CN"/>
              <a:t>20</a:t>
            </a:r>
            <a:endParaRPr lang="zh-CN" altLang="en-US"/>
          </a:p>
        </p:txBody>
      </p:sp>
      <p:sp>
        <p:nvSpPr>
          <p:cNvPr id="454" name="TextBox 453">
            <a:extLst>
              <a:ext uri="{FF2B5EF4-FFF2-40B4-BE49-F238E27FC236}">
                <a16:creationId xmlns:a16="http://schemas.microsoft.com/office/drawing/2014/main" id="{C76A6F6D-0AD3-4387-902C-573A28418B32}"/>
              </a:ext>
            </a:extLst>
          </p:cNvPr>
          <p:cNvSpPr txBox="1"/>
          <p:nvPr/>
        </p:nvSpPr>
        <p:spPr>
          <a:xfrm>
            <a:off x="9027818" y="1607762"/>
            <a:ext cx="428322" cy="369332"/>
          </a:xfrm>
          <a:prstGeom prst="rect">
            <a:avLst/>
          </a:prstGeom>
          <a:noFill/>
        </p:spPr>
        <p:txBody>
          <a:bodyPr wrap="none" rtlCol="0">
            <a:spAutoFit/>
          </a:bodyPr>
          <a:lstStyle/>
          <a:p>
            <a:r>
              <a:rPr lang="en-US" altLang="zh-CN"/>
              <a:t>10</a:t>
            </a:r>
            <a:endParaRPr lang="zh-CN" altLang="en-US"/>
          </a:p>
        </p:txBody>
      </p:sp>
      <p:sp>
        <p:nvSpPr>
          <p:cNvPr id="455" name="TextBox 454">
            <a:extLst>
              <a:ext uri="{FF2B5EF4-FFF2-40B4-BE49-F238E27FC236}">
                <a16:creationId xmlns:a16="http://schemas.microsoft.com/office/drawing/2014/main" id="{970FF208-7A06-4446-B802-13839255ABB6}"/>
              </a:ext>
            </a:extLst>
          </p:cNvPr>
          <p:cNvSpPr txBox="1"/>
          <p:nvPr/>
        </p:nvSpPr>
        <p:spPr>
          <a:xfrm>
            <a:off x="9015848" y="980139"/>
            <a:ext cx="428322" cy="369332"/>
          </a:xfrm>
          <a:prstGeom prst="rect">
            <a:avLst/>
          </a:prstGeom>
          <a:noFill/>
        </p:spPr>
        <p:txBody>
          <a:bodyPr wrap="none" rtlCol="0">
            <a:spAutoFit/>
          </a:bodyPr>
          <a:lstStyle/>
          <a:p>
            <a:r>
              <a:rPr lang="en-US" altLang="zh-CN"/>
              <a:t>20</a:t>
            </a:r>
            <a:endParaRPr lang="zh-CN" altLang="en-US"/>
          </a:p>
        </p:txBody>
      </p:sp>
      <p:sp>
        <p:nvSpPr>
          <p:cNvPr id="456" name="TextBox 455">
            <a:extLst>
              <a:ext uri="{FF2B5EF4-FFF2-40B4-BE49-F238E27FC236}">
                <a16:creationId xmlns:a16="http://schemas.microsoft.com/office/drawing/2014/main" id="{DFADDB6B-6573-4436-9981-E5093C0C0E08}"/>
              </a:ext>
            </a:extLst>
          </p:cNvPr>
          <p:cNvSpPr txBox="1"/>
          <p:nvPr/>
        </p:nvSpPr>
        <p:spPr>
          <a:xfrm>
            <a:off x="9099586" y="2209354"/>
            <a:ext cx="306494" cy="369332"/>
          </a:xfrm>
          <a:prstGeom prst="rect">
            <a:avLst/>
          </a:prstGeom>
          <a:noFill/>
        </p:spPr>
        <p:txBody>
          <a:bodyPr wrap="none" rtlCol="0">
            <a:spAutoFit/>
          </a:bodyPr>
          <a:lstStyle/>
          <a:p>
            <a:r>
              <a:rPr lang="en-US" altLang="zh-CN"/>
              <a:t>0</a:t>
            </a:r>
            <a:endParaRPr lang="zh-CN" altLang="en-US"/>
          </a:p>
        </p:txBody>
      </p:sp>
      <p:sp>
        <p:nvSpPr>
          <p:cNvPr id="457" name="TextBox 456">
            <a:extLst>
              <a:ext uri="{FF2B5EF4-FFF2-40B4-BE49-F238E27FC236}">
                <a16:creationId xmlns:a16="http://schemas.microsoft.com/office/drawing/2014/main" id="{0C4C005A-1EAD-4573-A39A-E4DF61E194E5}"/>
              </a:ext>
            </a:extLst>
          </p:cNvPr>
          <p:cNvSpPr txBox="1"/>
          <p:nvPr/>
        </p:nvSpPr>
        <p:spPr>
          <a:xfrm>
            <a:off x="9961102" y="2394020"/>
            <a:ext cx="428322" cy="369332"/>
          </a:xfrm>
          <a:prstGeom prst="rect">
            <a:avLst/>
          </a:prstGeom>
          <a:noFill/>
        </p:spPr>
        <p:txBody>
          <a:bodyPr wrap="none" rtlCol="0">
            <a:spAutoFit/>
          </a:bodyPr>
          <a:lstStyle/>
          <a:p>
            <a:r>
              <a:rPr lang="en-US" altLang="zh-CN"/>
              <a:t>10</a:t>
            </a:r>
            <a:endParaRPr lang="zh-CN" altLang="en-US"/>
          </a:p>
        </p:txBody>
      </p:sp>
      <p:sp>
        <p:nvSpPr>
          <p:cNvPr id="458" name="TextBox 457">
            <a:extLst>
              <a:ext uri="{FF2B5EF4-FFF2-40B4-BE49-F238E27FC236}">
                <a16:creationId xmlns:a16="http://schemas.microsoft.com/office/drawing/2014/main" id="{4D50FF5A-0915-4E64-9321-201687597900}"/>
              </a:ext>
            </a:extLst>
          </p:cNvPr>
          <p:cNvSpPr txBox="1"/>
          <p:nvPr/>
        </p:nvSpPr>
        <p:spPr>
          <a:xfrm>
            <a:off x="10634122" y="2414236"/>
            <a:ext cx="428322" cy="369332"/>
          </a:xfrm>
          <a:prstGeom prst="rect">
            <a:avLst/>
          </a:prstGeom>
          <a:noFill/>
        </p:spPr>
        <p:txBody>
          <a:bodyPr wrap="none" rtlCol="0">
            <a:spAutoFit/>
          </a:bodyPr>
          <a:lstStyle/>
          <a:p>
            <a:r>
              <a:rPr lang="en-US" altLang="zh-CN"/>
              <a:t>20</a:t>
            </a:r>
            <a:endParaRPr lang="zh-CN" altLang="en-US"/>
          </a:p>
        </p:txBody>
      </p:sp>
      <p:sp>
        <p:nvSpPr>
          <p:cNvPr id="459" name="TextBox 458">
            <a:extLst>
              <a:ext uri="{FF2B5EF4-FFF2-40B4-BE49-F238E27FC236}">
                <a16:creationId xmlns:a16="http://schemas.microsoft.com/office/drawing/2014/main" id="{9D6B0EC3-761F-4D2F-AA90-0216034ECB77}"/>
              </a:ext>
            </a:extLst>
          </p:cNvPr>
          <p:cNvSpPr txBox="1"/>
          <p:nvPr/>
        </p:nvSpPr>
        <p:spPr>
          <a:xfrm>
            <a:off x="3066700" y="3496148"/>
            <a:ext cx="428322" cy="369332"/>
          </a:xfrm>
          <a:prstGeom prst="rect">
            <a:avLst/>
          </a:prstGeom>
          <a:noFill/>
        </p:spPr>
        <p:txBody>
          <a:bodyPr wrap="none" rtlCol="0">
            <a:spAutoFit/>
          </a:bodyPr>
          <a:lstStyle/>
          <a:p>
            <a:r>
              <a:rPr lang="en-US" altLang="zh-CN"/>
              <a:t>10</a:t>
            </a:r>
            <a:endParaRPr lang="zh-CN" altLang="en-US"/>
          </a:p>
        </p:txBody>
      </p:sp>
      <p:sp>
        <p:nvSpPr>
          <p:cNvPr id="460" name="TextBox 459">
            <a:extLst>
              <a:ext uri="{FF2B5EF4-FFF2-40B4-BE49-F238E27FC236}">
                <a16:creationId xmlns:a16="http://schemas.microsoft.com/office/drawing/2014/main" id="{710950BD-8EF4-4D70-90B8-BD45FB0B7A5D}"/>
              </a:ext>
            </a:extLst>
          </p:cNvPr>
          <p:cNvSpPr txBox="1"/>
          <p:nvPr/>
        </p:nvSpPr>
        <p:spPr>
          <a:xfrm>
            <a:off x="3054730" y="2868525"/>
            <a:ext cx="428322" cy="369332"/>
          </a:xfrm>
          <a:prstGeom prst="rect">
            <a:avLst/>
          </a:prstGeom>
          <a:noFill/>
        </p:spPr>
        <p:txBody>
          <a:bodyPr wrap="none" rtlCol="0">
            <a:spAutoFit/>
          </a:bodyPr>
          <a:lstStyle/>
          <a:p>
            <a:r>
              <a:rPr lang="en-US" altLang="zh-CN"/>
              <a:t>20</a:t>
            </a:r>
            <a:endParaRPr lang="zh-CN" altLang="en-US"/>
          </a:p>
        </p:txBody>
      </p:sp>
      <p:sp>
        <p:nvSpPr>
          <p:cNvPr id="461" name="TextBox 460">
            <a:extLst>
              <a:ext uri="{FF2B5EF4-FFF2-40B4-BE49-F238E27FC236}">
                <a16:creationId xmlns:a16="http://schemas.microsoft.com/office/drawing/2014/main" id="{0EE9A7AE-E713-447B-946C-5BF462BE3F51}"/>
              </a:ext>
            </a:extLst>
          </p:cNvPr>
          <p:cNvSpPr txBox="1"/>
          <p:nvPr/>
        </p:nvSpPr>
        <p:spPr>
          <a:xfrm>
            <a:off x="3138468" y="4097740"/>
            <a:ext cx="306494" cy="369332"/>
          </a:xfrm>
          <a:prstGeom prst="rect">
            <a:avLst/>
          </a:prstGeom>
          <a:noFill/>
        </p:spPr>
        <p:txBody>
          <a:bodyPr wrap="none" rtlCol="0">
            <a:spAutoFit/>
          </a:bodyPr>
          <a:lstStyle/>
          <a:p>
            <a:r>
              <a:rPr lang="en-US" altLang="zh-CN"/>
              <a:t>0</a:t>
            </a:r>
            <a:endParaRPr lang="zh-CN" altLang="en-US"/>
          </a:p>
        </p:txBody>
      </p:sp>
      <p:sp>
        <p:nvSpPr>
          <p:cNvPr id="462" name="TextBox 461">
            <a:extLst>
              <a:ext uri="{FF2B5EF4-FFF2-40B4-BE49-F238E27FC236}">
                <a16:creationId xmlns:a16="http://schemas.microsoft.com/office/drawing/2014/main" id="{E330D33A-F162-43F9-BF70-9FAD7EB36FBD}"/>
              </a:ext>
            </a:extLst>
          </p:cNvPr>
          <p:cNvSpPr txBox="1"/>
          <p:nvPr/>
        </p:nvSpPr>
        <p:spPr>
          <a:xfrm>
            <a:off x="3999984" y="4282406"/>
            <a:ext cx="428322" cy="369332"/>
          </a:xfrm>
          <a:prstGeom prst="rect">
            <a:avLst/>
          </a:prstGeom>
          <a:noFill/>
        </p:spPr>
        <p:txBody>
          <a:bodyPr wrap="none" rtlCol="0">
            <a:spAutoFit/>
          </a:bodyPr>
          <a:lstStyle/>
          <a:p>
            <a:r>
              <a:rPr lang="en-US" altLang="zh-CN"/>
              <a:t>10</a:t>
            </a:r>
            <a:endParaRPr lang="zh-CN" altLang="en-US"/>
          </a:p>
        </p:txBody>
      </p:sp>
      <p:sp>
        <p:nvSpPr>
          <p:cNvPr id="463" name="TextBox 462">
            <a:extLst>
              <a:ext uri="{FF2B5EF4-FFF2-40B4-BE49-F238E27FC236}">
                <a16:creationId xmlns:a16="http://schemas.microsoft.com/office/drawing/2014/main" id="{33340D6D-6643-4DC7-A271-A39758A2A65A}"/>
              </a:ext>
            </a:extLst>
          </p:cNvPr>
          <p:cNvSpPr txBox="1"/>
          <p:nvPr/>
        </p:nvSpPr>
        <p:spPr>
          <a:xfrm>
            <a:off x="4673004" y="4302622"/>
            <a:ext cx="428322" cy="369332"/>
          </a:xfrm>
          <a:prstGeom prst="rect">
            <a:avLst/>
          </a:prstGeom>
          <a:noFill/>
        </p:spPr>
        <p:txBody>
          <a:bodyPr wrap="none" rtlCol="0">
            <a:spAutoFit/>
          </a:bodyPr>
          <a:lstStyle/>
          <a:p>
            <a:r>
              <a:rPr lang="en-US" altLang="zh-CN"/>
              <a:t>20</a:t>
            </a:r>
            <a:endParaRPr lang="zh-CN" altLang="en-US"/>
          </a:p>
        </p:txBody>
      </p:sp>
      <p:sp>
        <p:nvSpPr>
          <p:cNvPr id="464" name="TextBox 463">
            <a:extLst>
              <a:ext uri="{FF2B5EF4-FFF2-40B4-BE49-F238E27FC236}">
                <a16:creationId xmlns:a16="http://schemas.microsoft.com/office/drawing/2014/main" id="{19D5CCB4-95EF-4EB2-943B-96BEB42EAAB5}"/>
              </a:ext>
            </a:extLst>
          </p:cNvPr>
          <p:cNvSpPr txBox="1"/>
          <p:nvPr/>
        </p:nvSpPr>
        <p:spPr>
          <a:xfrm>
            <a:off x="1021486" y="3462165"/>
            <a:ext cx="428322" cy="369332"/>
          </a:xfrm>
          <a:prstGeom prst="rect">
            <a:avLst/>
          </a:prstGeom>
          <a:noFill/>
        </p:spPr>
        <p:txBody>
          <a:bodyPr wrap="none" rtlCol="0">
            <a:spAutoFit/>
          </a:bodyPr>
          <a:lstStyle/>
          <a:p>
            <a:r>
              <a:rPr lang="en-US" altLang="zh-CN"/>
              <a:t>10</a:t>
            </a:r>
            <a:endParaRPr lang="zh-CN" altLang="en-US"/>
          </a:p>
        </p:txBody>
      </p:sp>
      <p:sp>
        <p:nvSpPr>
          <p:cNvPr id="465" name="TextBox 464">
            <a:extLst>
              <a:ext uri="{FF2B5EF4-FFF2-40B4-BE49-F238E27FC236}">
                <a16:creationId xmlns:a16="http://schemas.microsoft.com/office/drawing/2014/main" id="{A79397FF-AA13-4C25-81E4-3CEE434F2019}"/>
              </a:ext>
            </a:extLst>
          </p:cNvPr>
          <p:cNvSpPr txBox="1"/>
          <p:nvPr/>
        </p:nvSpPr>
        <p:spPr>
          <a:xfrm>
            <a:off x="1009516" y="2834542"/>
            <a:ext cx="428322" cy="369332"/>
          </a:xfrm>
          <a:prstGeom prst="rect">
            <a:avLst/>
          </a:prstGeom>
          <a:noFill/>
        </p:spPr>
        <p:txBody>
          <a:bodyPr wrap="none" rtlCol="0">
            <a:spAutoFit/>
          </a:bodyPr>
          <a:lstStyle/>
          <a:p>
            <a:r>
              <a:rPr lang="en-US" altLang="zh-CN"/>
              <a:t>20</a:t>
            </a:r>
            <a:endParaRPr lang="zh-CN" altLang="en-US"/>
          </a:p>
        </p:txBody>
      </p:sp>
      <p:sp>
        <p:nvSpPr>
          <p:cNvPr id="466" name="TextBox 465">
            <a:extLst>
              <a:ext uri="{FF2B5EF4-FFF2-40B4-BE49-F238E27FC236}">
                <a16:creationId xmlns:a16="http://schemas.microsoft.com/office/drawing/2014/main" id="{F6C0F115-2DF4-46CB-A165-D91CE41F5198}"/>
              </a:ext>
            </a:extLst>
          </p:cNvPr>
          <p:cNvSpPr txBox="1"/>
          <p:nvPr/>
        </p:nvSpPr>
        <p:spPr>
          <a:xfrm>
            <a:off x="1093254" y="4063757"/>
            <a:ext cx="306494" cy="369332"/>
          </a:xfrm>
          <a:prstGeom prst="rect">
            <a:avLst/>
          </a:prstGeom>
          <a:noFill/>
        </p:spPr>
        <p:txBody>
          <a:bodyPr wrap="none" rtlCol="0">
            <a:spAutoFit/>
          </a:bodyPr>
          <a:lstStyle/>
          <a:p>
            <a:r>
              <a:rPr lang="en-US" altLang="zh-CN"/>
              <a:t>0</a:t>
            </a:r>
            <a:endParaRPr lang="zh-CN" altLang="en-US"/>
          </a:p>
        </p:txBody>
      </p:sp>
      <p:sp>
        <p:nvSpPr>
          <p:cNvPr id="467" name="TextBox 466">
            <a:extLst>
              <a:ext uri="{FF2B5EF4-FFF2-40B4-BE49-F238E27FC236}">
                <a16:creationId xmlns:a16="http://schemas.microsoft.com/office/drawing/2014/main" id="{03723B18-381F-47FF-B26F-220366F2FDC4}"/>
              </a:ext>
            </a:extLst>
          </p:cNvPr>
          <p:cNvSpPr txBox="1"/>
          <p:nvPr/>
        </p:nvSpPr>
        <p:spPr>
          <a:xfrm>
            <a:off x="1954770" y="4248423"/>
            <a:ext cx="428322" cy="369332"/>
          </a:xfrm>
          <a:prstGeom prst="rect">
            <a:avLst/>
          </a:prstGeom>
          <a:noFill/>
        </p:spPr>
        <p:txBody>
          <a:bodyPr wrap="none" rtlCol="0">
            <a:spAutoFit/>
          </a:bodyPr>
          <a:lstStyle/>
          <a:p>
            <a:r>
              <a:rPr lang="en-US" altLang="zh-CN"/>
              <a:t>10</a:t>
            </a:r>
            <a:endParaRPr lang="zh-CN" altLang="en-US"/>
          </a:p>
        </p:txBody>
      </p:sp>
      <p:sp>
        <p:nvSpPr>
          <p:cNvPr id="468" name="TextBox 467">
            <a:extLst>
              <a:ext uri="{FF2B5EF4-FFF2-40B4-BE49-F238E27FC236}">
                <a16:creationId xmlns:a16="http://schemas.microsoft.com/office/drawing/2014/main" id="{88F80F44-7A7D-40B4-8918-996B774B9C12}"/>
              </a:ext>
            </a:extLst>
          </p:cNvPr>
          <p:cNvSpPr txBox="1"/>
          <p:nvPr/>
        </p:nvSpPr>
        <p:spPr>
          <a:xfrm>
            <a:off x="2627790" y="4268639"/>
            <a:ext cx="428322" cy="369332"/>
          </a:xfrm>
          <a:prstGeom prst="rect">
            <a:avLst/>
          </a:prstGeom>
          <a:noFill/>
        </p:spPr>
        <p:txBody>
          <a:bodyPr wrap="none" rtlCol="0">
            <a:spAutoFit/>
          </a:bodyPr>
          <a:lstStyle/>
          <a:p>
            <a:r>
              <a:rPr lang="en-US" altLang="zh-CN"/>
              <a:t>20</a:t>
            </a:r>
            <a:endParaRPr lang="zh-CN" altLang="en-US"/>
          </a:p>
        </p:txBody>
      </p:sp>
      <p:sp>
        <p:nvSpPr>
          <p:cNvPr id="469" name="TextBox 468">
            <a:extLst>
              <a:ext uri="{FF2B5EF4-FFF2-40B4-BE49-F238E27FC236}">
                <a16:creationId xmlns:a16="http://schemas.microsoft.com/office/drawing/2014/main" id="{DA356FE8-9073-4955-9EDE-A1B27B24B4AF}"/>
              </a:ext>
            </a:extLst>
          </p:cNvPr>
          <p:cNvSpPr txBox="1"/>
          <p:nvPr/>
        </p:nvSpPr>
        <p:spPr>
          <a:xfrm>
            <a:off x="5062212" y="3497243"/>
            <a:ext cx="428322" cy="369332"/>
          </a:xfrm>
          <a:prstGeom prst="rect">
            <a:avLst/>
          </a:prstGeom>
          <a:noFill/>
        </p:spPr>
        <p:txBody>
          <a:bodyPr wrap="none" rtlCol="0">
            <a:spAutoFit/>
          </a:bodyPr>
          <a:lstStyle/>
          <a:p>
            <a:r>
              <a:rPr lang="en-US" altLang="zh-CN"/>
              <a:t>10</a:t>
            </a:r>
            <a:endParaRPr lang="zh-CN" altLang="en-US"/>
          </a:p>
        </p:txBody>
      </p:sp>
      <p:sp>
        <p:nvSpPr>
          <p:cNvPr id="470" name="TextBox 469">
            <a:extLst>
              <a:ext uri="{FF2B5EF4-FFF2-40B4-BE49-F238E27FC236}">
                <a16:creationId xmlns:a16="http://schemas.microsoft.com/office/drawing/2014/main" id="{001F00DA-C886-4627-916D-69034332F3DD}"/>
              </a:ext>
            </a:extLst>
          </p:cNvPr>
          <p:cNvSpPr txBox="1"/>
          <p:nvPr/>
        </p:nvSpPr>
        <p:spPr>
          <a:xfrm>
            <a:off x="5050242" y="2869620"/>
            <a:ext cx="428322" cy="369332"/>
          </a:xfrm>
          <a:prstGeom prst="rect">
            <a:avLst/>
          </a:prstGeom>
          <a:noFill/>
        </p:spPr>
        <p:txBody>
          <a:bodyPr wrap="none" rtlCol="0">
            <a:spAutoFit/>
          </a:bodyPr>
          <a:lstStyle/>
          <a:p>
            <a:r>
              <a:rPr lang="en-US" altLang="zh-CN"/>
              <a:t>20</a:t>
            </a:r>
            <a:endParaRPr lang="zh-CN" altLang="en-US"/>
          </a:p>
        </p:txBody>
      </p:sp>
      <p:sp>
        <p:nvSpPr>
          <p:cNvPr id="471" name="TextBox 470">
            <a:extLst>
              <a:ext uri="{FF2B5EF4-FFF2-40B4-BE49-F238E27FC236}">
                <a16:creationId xmlns:a16="http://schemas.microsoft.com/office/drawing/2014/main" id="{36D953C4-F627-48DA-841E-7BCFC3D537B9}"/>
              </a:ext>
            </a:extLst>
          </p:cNvPr>
          <p:cNvSpPr txBox="1"/>
          <p:nvPr/>
        </p:nvSpPr>
        <p:spPr>
          <a:xfrm>
            <a:off x="5133980" y="4098835"/>
            <a:ext cx="306494" cy="369332"/>
          </a:xfrm>
          <a:prstGeom prst="rect">
            <a:avLst/>
          </a:prstGeom>
          <a:noFill/>
        </p:spPr>
        <p:txBody>
          <a:bodyPr wrap="none" rtlCol="0">
            <a:spAutoFit/>
          </a:bodyPr>
          <a:lstStyle/>
          <a:p>
            <a:r>
              <a:rPr lang="en-US" altLang="zh-CN"/>
              <a:t>0</a:t>
            </a:r>
            <a:endParaRPr lang="zh-CN" altLang="en-US"/>
          </a:p>
        </p:txBody>
      </p:sp>
      <p:sp>
        <p:nvSpPr>
          <p:cNvPr id="472" name="TextBox 471">
            <a:extLst>
              <a:ext uri="{FF2B5EF4-FFF2-40B4-BE49-F238E27FC236}">
                <a16:creationId xmlns:a16="http://schemas.microsoft.com/office/drawing/2014/main" id="{7BAA4B15-FD74-42BB-9380-A371F08D8441}"/>
              </a:ext>
            </a:extLst>
          </p:cNvPr>
          <p:cNvSpPr txBox="1"/>
          <p:nvPr/>
        </p:nvSpPr>
        <p:spPr>
          <a:xfrm>
            <a:off x="5995496" y="4283501"/>
            <a:ext cx="428322" cy="369332"/>
          </a:xfrm>
          <a:prstGeom prst="rect">
            <a:avLst/>
          </a:prstGeom>
          <a:noFill/>
        </p:spPr>
        <p:txBody>
          <a:bodyPr wrap="none" rtlCol="0">
            <a:spAutoFit/>
          </a:bodyPr>
          <a:lstStyle/>
          <a:p>
            <a:r>
              <a:rPr lang="en-US" altLang="zh-CN"/>
              <a:t>10</a:t>
            </a:r>
            <a:endParaRPr lang="zh-CN" altLang="en-US"/>
          </a:p>
        </p:txBody>
      </p:sp>
      <p:sp>
        <p:nvSpPr>
          <p:cNvPr id="473" name="TextBox 472">
            <a:extLst>
              <a:ext uri="{FF2B5EF4-FFF2-40B4-BE49-F238E27FC236}">
                <a16:creationId xmlns:a16="http://schemas.microsoft.com/office/drawing/2014/main" id="{8AB08E38-C223-4BD7-8ECB-D8F4B2C9EA11}"/>
              </a:ext>
            </a:extLst>
          </p:cNvPr>
          <p:cNvSpPr txBox="1"/>
          <p:nvPr/>
        </p:nvSpPr>
        <p:spPr>
          <a:xfrm>
            <a:off x="6668516" y="4303717"/>
            <a:ext cx="428322" cy="369332"/>
          </a:xfrm>
          <a:prstGeom prst="rect">
            <a:avLst/>
          </a:prstGeom>
          <a:noFill/>
        </p:spPr>
        <p:txBody>
          <a:bodyPr wrap="none" rtlCol="0">
            <a:spAutoFit/>
          </a:bodyPr>
          <a:lstStyle/>
          <a:p>
            <a:r>
              <a:rPr lang="en-US" altLang="zh-CN"/>
              <a:t>20</a:t>
            </a:r>
            <a:endParaRPr lang="zh-CN" altLang="en-US"/>
          </a:p>
        </p:txBody>
      </p:sp>
      <p:sp>
        <p:nvSpPr>
          <p:cNvPr id="474" name="TextBox 473">
            <a:extLst>
              <a:ext uri="{FF2B5EF4-FFF2-40B4-BE49-F238E27FC236}">
                <a16:creationId xmlns:a16="http://schemas.microsoft.com/office/drawing/2014/main" id="{CFF05AB8-032A-461A-9A3D-94B903170301}"/>
              </a:ext>
            </a:extLst>
          </p:cNvPr>
          <p:cNvSpPr txBox="1"/>
          <p:nvPr/>
        </p:nvSpPr>
        <p:spPr>
          <a:xfrm>
            <a:off x="7033726" y="3504666"/>
            <a:ext cx="428322" cy="369332"/>
          </a:xfrm>
          <a:prstGeom prst="rect">
            <a:avLst/>
          </a:prstGeom>
          <a:noFill/>
        </p:spPr>
        <p:txBody>
          <a:bodyPr wrap="none" rtlCol="0">
            <a:spAutoFit/>
          </a:bodyPr>
          <a:lstStyle/>
          <a:p>
            <a:r>
              <a:rPr lang="en-US" altLang="zh-CN"/>
              <a:t>10</a:t>
            </a:r>
            <a:endParaRPr lang="zh-CN" altLang="en-US"/>
          </a:p>
        </p:txBody>
      </p:sp>
      <p:sp>
        <p:nvSpPr>
          <p:cNvPr id="475" name="TextBox 474">
            <a:extLst>
              <a:ext uri="{FF2B5EF4-FFF2-40B4-BE49-F238E27FC236}">
                <a16:creationId xmlns:a16="http://schemas.microsoft.com/office/drawing/2014/main" id="{C1937555-3966-4602-9FC3-586A87CCB657}"/>
              </a:ext>
            </a:extLst>
          </p:cNvPr>
          <p:cNvSpPr txBox="1"/>
          <p:nvPr/>
        </p:nvSpPr>
        <p:spPr>
          <a:xfrm>
            <a:off x="7021756" y="2877043"/>
            <a:ext cx="428322" cy="369332"/>
          </a:xfrm>
          <a:prstGeom prst="rect">
            <a:avLst/>
          </a:prstGeom>
          <a:noFill/>
        </p:spPr>
        <p:txBody>
          <a:bodyPr wrap="none" rtlCol="0">
            <a:spAutoFit/>
          </a:bodyPr>
          <a:lstStyle/>
          <a:p>
            <a:r>
              <a:rPr lang="en-US" altLang="zh-CN"/>
              <a:t>20</a:t>
            </a:r>
            <a:endParaRPr lang="zh-CN" altLang="en-US"/>
          </a:p>
        </p:txBody>
      </p:sp>
      <p:sp>
        <p:nvSpPr>
          <p:cNvPr id="476" name="TextBox 475">
            <a:extLst>
              <a:ext uri="{FF2B5EF4-FFF2-40B4-BE49-F238E27FC236}">
                <a16:creationId xmlns:a16="http://schemas.microsoft.com/office/drawing/2014/main" id="{7645F924-E691-4F7E-B69C-F2CE5B573A6A}"/>
              </a:ext>
            </a:extLst>
          </p:cNvPr>
          <p:cNvSpPr txBox="1"/>
          <p:nvPr/>
        </p:nvSpPr>
        <p:spPr>
          <a:xfrm>
            <a:off x="7105494" y="4106258"/>
            <a:ext cx="306494" cy="369332"/>
          </a:xfrm>
          <a:prstGeom prst="rect">
            <a:avLst/>
          </a:prstGeom>
          <a:noFill/>
        </p:spPr>
        <p:txBody>
          <a:bodyPr wrap="none" rtlCol="0">
            <a:spAutoFit/>
          </a:bodyPr>
          <a:lstStyle/>
          <a:p>
            <a:r>
              <a:rPr lang="en-US" altLang="zh-CN"/>
              <a:t>0</a:t>
            </a:r>
            <a:endParaRPr lang="zh-CN" altLang="en-US"/>
          </a:p>
        </p:txBody>
      </p:sp>
      <p:sp>
        <p:nvSpPr>
          <p:cNvPr id="477" name="TextBox 476">
            <a:extLst>
              <a:ext uri="{FF2B5EF4-FFF2-40B4-BE49-F238E27FC236}">
                <a16:creationId xmlns:a16="http://schemas.microsoft.com/office/drawing/2014/main" id="{BD3B4292-219B-414E-954C-C71C2B1C6915}"/>
              </a:ext>
            </a:extLst>
          </p:cNvPr>
          <p:cNvSpPr txBox="1"/>
          <p:nvPr/>
        </p:nvSpPr>
        <p:spPr>
          <a:xfrm>
            <a:off x="7967010" y="4290924"/>
            <a:ext cx="428322" cy="369332"/>
          </a:xfrm>
          <a:prstGeom prst="rect">
            <a:avLst/>
          </a:prstGeom>
          <a:noFill/>
        </p:spPr>
        <p:txBody>
          <a:bodyPr wrap="none" rtlCol="0">
            <a:spAutoFit/>
          </a:bodyPr>
          <a:lstStyle/>
          <a:p>
            <a:r>
              <a:rPr lang="en-US" altLang="zh-CN"/>
              <a:t>10</a:t>
            </a:r>
            <a:endParaRPr lang="zh-CN" altLang="en-US"/>
          </a:p>
        </p:txBody>
      </p:sp>
      <p:sp>
        <p:nvSpPr>
          <p:cNvPr id="478" name="TextBox 477">
            <a:extLst>
              <a:ext uri="{FF2B5EF4-FFF2-40B4-BE49-F238E27FC236}">
                <a16:creationId xmlns:a16="http://schemas.microsoft.com/office/drawing/2014/main" id="{AB53CD8B-0021-4B4F-841F-E023EAD7424D}"/>
              </a:ext>
            </a:extLst>
          </p:cNvPr>
          <p:cNvSpPr txBox="1"/>
          <p:nvPr/>
        </p:nvSpPr>
        <p:spPr>
          <a:xfrm>
            <a:off x="8640030" y="4311140"/>
            <a:ext cx="428322" cy="369332"/>
          </a:xfrm>
          <a:prstGeom prst="rect">
            <a:avLst/>
          </a:prstGeom>
          <a:noFill/>
        </p:spPr>
        <p:txBody>
          <a:bodyPr wrap="none" rtlCol="0">
            <a:spAutoFit/>
          </a:bodyPr>
          <a:lstStyle/>
          <a:p>
            <a:r>
              <a:rPr lang="en-US" altLang="zh-CN"/>
              <a:t>20</a:t>
            </a:r>
            <a:endParaRPr lang="zh-CN" altLang="en-US"/>
          </a:p>
        </p:txBody>
      </p:sp>
      <p:sp>
        <p:nvSpPr>
          <p:cNvPr id="479" name="TextBox 478">
            <a:extLst>
              <a:ext uri="{FF2B5EF4-FFF2-40B4-BE49-F238E27FC236}">
                <a16:creationId xmlns:a16="http://schemas.microsoft.com/office/drawing/2014/main" id="{F0266DB0-A94F-4A20-9BD1-5F45950AA844}"/>
              </a:ext>
            </a:extLst>
          </p:cNvPr>
          <p:cNvSpPr txBox="1"/>
          <p:nvPr/>
        </p:nvSpPr>
        <p:spPr>
          <a:xfrm>
            <a:off x="9052062" y="3537251"/>
            <a:ext cx="428322" cy="369332"/>
          </a:xfrm>
          <a:prstGeom prst="rect">
            <a:avLst/>
          </a:prstGeom>
          <a:noFill/>
        </p:spPr>
        <p:txBody>
          <a:bodyPr wrap="none" rtlCol="0">
            <a:spAutoFit/>
          </a:bodyPr>
          <a:lstStyle/>
          <a:p>
            <a:r>
              <a:rPr lang="en-US" altLang="zh-CN"/>
              <a:t>10</a:t>
            </a:r>
            <a:endParaRPr lang="zh-CN" altLang="en-US"/>
          </a:p>
        </p:txBody>
      </p:sp>
      <p:sp>
        <p:nvSpPr>
          <p:cNvPr id="480" name="TextBox 479">
            <a:extLst>
              <a:ext uri="{FF2B5EF4-FFF2-40B4-BE49-F238E27FC236}">
                <a16:creationId xmlns:a16="http://schemas.microsoft.com/office/drawing/2014/main" id="{9ABB8342-503F-4114-B738-95A5F0E988CD}"/>
              </a:ext>
            </a:extLst>
          </p:cNvPr>
          <p:cNvSpPr txBox="1"/>
          <p:nvPr/>
        </p:nvSpPr>
        <p:spPr>
          <a:xfrm>
            <a:off x="9040092" y="2909628"/>
            <a:ext cx="428322" cy="369332"/>
          </a:xfrm>
          <a:prstGeom prst="rect">
            <a:avLst/>
          </a:prstGeom>
          <a:noFill/>
        </p:spPr>
        <p:txBody>
          <a:bodyPr wrap="none" rtlCol="0">
            <a:spAutoFit/>
          </a:bodyPr>
          <a:lstStyle/>
          <a:p>
            <a:r>
              <a:rPr lang="en-US" altLang="zh-CN"/>
              <a:t>20</a:t>
            </a:r>
            <a:endParaRPr lang="zh-CN" altLang="en-US"/>
          </a:p>
        </p:txBody>
      </p:sp>
      <p:sp>
        <p:nvSpPr>
          <p:cNvPr id="481" name="TextBox 480">
            <a:extLst>
              <a:ext uri="{FF2B5EF4-FFF2-40B4-BE49-F238E27FC236}">
                <a16:creationId xmlns:a16="http://schemas.microsoft.com/office/drawing/2014/main" id="{73EE400C-5B9E-47C1-8970-6B2EF7FC5904}"/>
              </a:ext>
            </a:extLst>
          </p:cNvPr>
          <p:cNvSpPr txBox="1"/>
          <p:nvPr/>
        </p:nvSpPr>
        <p:spPr>
          <a:xfrm>
            <a:off x="9123830" y="4138843"/>
            <a:ext cx="306494" cy="369332"/>
          </a:xfrm>
          <a:prstGeom prst="rect">
            <a:avLst/>
          </a:prstGeom>
          <a:noFill/>
        </p:spPr>
        <p:txBody>
          <a:bodyPr wrap="none" rtlCol="0">
            <a:spAutoFit/>
          </a:bodyPr>
          <a:lstStyle/>
          <a:p>
            <a:r>
              <a:rPr lang="en-US" altLang="zh-CN"/>
              <a:t>0</a:t>
            </a:r>
            <a:endParaRPr lang="zh-CN" altLang="en-US"/>
          </a:p>
        </p:txBody>
      </p:sp>
      <p:sp>
        <p:nvSpPr>
          <p:cNvPr id="482" name="TextBox 481">
            <a:extLst>
              <a:ext uri="{FF2B5EF4-FFF2-40B4-BE49-F238E27FC236}">
                <a16:creationId xmlns:a16="http://schemas.microsoft.com/office/drawing/2014/main" id="{49B57821-5B66-4526-99E0-37983F753F2E}"/>
              </a:ext>
            </a:extLst>
          </p:cNvPr>
          <p:cNvSpPr txBox="1"/>
          <p:nvPr/>
        </p:nvSpPr>
        <p:spPr>
          <a:xfrm>
            <a:off x="9985346" y="4323509"/>
            <a:ext cx="428322" cy="369332"/>
          </a:xfrm>
          <a:prstGeom prst="rect">
            <a:avLst/>
          </a:prstGeom>
          <a:noFill/>
        </p:spPr>
        <p:txBody>
          <a:bodyPr wrap="none" rtlCol="0">
            <a:spAutoFit/>
          </a:bodyPr>
          <a:lstStyle/>
          <a:p>
            <a:r>
              <a:rPr lang="en-US" altLang="zh-CN"/>
              <a:t>10</a:t>
            </a:r>
            <a:endParaRPr lang="zh-CN" altLang="en-US"/>
          </a:p>
        </p:txBody>
      </p:sp>
      <p:sp>
        <p:nvSpPr>
          <p:cNvPr id="483" name="TextBox 482">
            <a:extLst>
              <a:ext uri="{FF2B5EF4-FFF2-40B4-BE49-F238E27FC236}">
                <a16:creationId xmlns:a16="http://schemas.microsoft.com/office/drawing/2014/main" id="{537F2CD5-9054-45CD-B8FB-A49B741A3B53}"/>
              </a:ext>
            </a:extLst>
          </p:cNvPr>
          <p:cNvSpPr txBox="1"/>
          <p:nvPr/>
        </p:nvSpPr>
        <p:spPr>
          <a:xfrm>
            <a:off x="10658366" y="4343725"/>
            <a:ext cx="428322" cy="369332"/>
          </a:xfrm>
          <a:prstGeom prst="rect">
            <a:avLst/>
          </a:prstGeom>
          <a:noFill/>
        </p:spPr>
        <p:txBody>
          <a:bodyPr wrap="none" rtlCol="0">
            <a:spAutoFit/>
          </a:bodyPr>
          <a:lstStyle/>
          <a:p>
            <a:r>
              <a:rPr lang="en-US" altLang="zh-CN"/>
              <a:t>20</a:t>
            </a:r>
            <a:endParaRPr lang="zh-CN" altLang="en-US"/>
          </a:p>
        </p:txBody>
      </p:sp>
      <p:sp>
        <p:nvSpPr>
          <p:cNvPr id="484" name="TextBox 483">
            <a:extLst>
              <a:ext uri="{FF2B5EF4-FFF2-40B4-BE49-F238E27FC236}">
                <a16:creationId xmlns:a16="http://schemas.microsoft.com/office/drawing/2014/main" id="{8037CBA0-29F3-42CE-A85D-CC32BABBAC8C}"/>
              </a:ext>
            </a:extLst>
          </p:cNvPr>
          <p:cNvSpPr txBox="1"/>
          <p:nvPr/>
        </p:nvSpPr>
        <p:spPr>
          <a:xfrm>
            <a:off x="3042456" y="5504114"/>
            <a:ext cx="428322" cy="369332"/>
          </a:xfrm>
          <a:prstGeom prst="rect">
            <a:avLst/>
          </a:prstGeom>
          <a:noFill/>
        </p:spPr>
        <p:txBody>
          <a:bodyPr wrap="none" rtlCol="0">
            <a:spAutoFit/>
          </a:bodyPr>
          <a:lstStyle/>
          <a:p>
            <a:r>
              <a:rPr lang="en-US" altLang="zh-CN"/>
              <a:t>10</a:t>
            </a:r>
            <a:endParaRPr lang="zh-CN" altLang="en-US"/>
          </a:p>
        </p:txBody>
      </p:sp>
      <p:sp>
        <p:nvSpPr>
          <p:cNvPr id="485" name="TextBox 484">
            <a:extLst>
              <a:ext uri="{FF2B5EF4-FFF2-40B4-BE49-F238E27FC236}">
                <a16:creationId xmlns:a16="http://schemas.microsoft.com/office/drawing/2014/main" id="{24F0D1AC-BA16-4050-AD87-BF3E52F0A8A0}"/>
              </a:ext>
            </a:extLst>
          </p:cNvPr>
          <p:cNvSpPr txBox="1"/>
          <p:nvPr/>
        </p:nvSpPr>
        <p:spPr>
          <a:xfrm>
            <a:off x="3030486" y="4876491"/>
            <a:ext cx="428322" cy="369332"/>
          </a:xfrm>
          <a:prstGeom prst="rect">
            <a:avLst/>
          </a:prstGeom>
          <a:noFill/>
        </p:spPr>
        <p:txBody>
          <a:bodyPr wrap="none" rtlCol="0">
            <a:spAutoFit/>
          </a:bodyPr>
          <a:lstStyle/>
          <a:p>
            <a:r>
              <a:rPr lang="en-US" altLang="zh-CN"/>
              <a:t>20</a:t>
            </a:r>
            <a:endParaRPr lang="zh-CN" altLang="en-US"/>
          </a:p>
        </p:txBody>
      </p:sp>
      <p:sp>
        <p:nvSpPr>
          <p:cNvPr id="486" name="TextBox 485">
            <a:extLst>
              <a:ext uri="{FF2B5EF4-FFF2-40B4-BE49-F238E27FC236}">
                <a16:creationId xmlns:a16="http://schemas.microsoft.com/office/drawing/2014/main" id="{866D160D-7AB3-49CB-B04F-AFC83820383A}"/>
              </a:ext>
            </a:extLst>
          </p:cNvPr>
          <p:cNvSpPr txBox="1"/>
          <p:nvPr/>
        </p:nvSpPr>
        <p:spPr>
          <a:xfrm>
            <a:off x="3114224" y="6105706"/>
            <a:ext cx="306494" cy="369332"/>
          </a:xfrm>
          <a:prstGeom prst="rect">
            <a:avLst/>
          </a:prstGeom>
          <a:noFill/>
        </p:spPr>
        <p:txBody>
          <a:bodyPr wrap="none" rtlCol="0">
            <a:spAutoFit/>
          </a:bodyPr>
          <a:lstStyle/>
          <a:p>
            <a:r>
              <a:rPr lang="en-US" altLang="zh-CN"/>
              <a:t>0</a:t>
            </a:r>
            <a:endParaRPr lang="zh-CN" altLang="en-US"/>
          </a:p>
        </p:txBody>
      </p:sp>
      <p:sp>
        <p:nvSpPr>
          <p:cNvPr id="487" name="TextBox 486">
            <a:extLst>
              <a:ext uri="{FF2B5EF4-FFF2-40B4-BE49-F238E27FC236}">
                <a16:creationId xmlns:a16="http://schemas.microsoft.com/office/drawing/2014/main" id="{EFFC3DC9-D293-442F-94C2-92D9864FA1AD}"/>
              </a:ext>
            </a:extLst>
          </p:cNvPr>
          <p:cNvSpPr txBox="1"/>
          <p:nvPr/>
        </p:nvSpPr>
        <p:spPr>
          <a:xfrm>
            <a:off x="3975740" y="6290372"/>
            <a:ext cx="428322" cy="369332"/>
          </a:xfrm>
          <a:prstGeom prst="rect">
            <a:avLst/>
          </a:prstGeom>
          <a:noFill/>
        </p:spPr>
        <p:txBody>
          <a:bodyPr wrap="none" rtlCol="0">
            <a:spAutoFit/>
          </a:bodyPr>
          <a:lstStyle/>
          <a:p>
            <a:r>
              <a:rPr lang="en-US" altLang="zh-CN"/>
              <a:t>10</a:t>
            </a:r>
            <a:endParaRPr lang="zh-CN" altLang="en-US"/>
          </a:p>
        </p:txBody>
      </p:sp>
      <p:sp>
        <p:nvSpPr>
          <p:cNvPr id="488" name="TextBox 487">
            <a:extLst>
              <a:ext uri="{FF2B5EF4-FFF2-40B4-BE49-F238E27FC236}">
                <a16:creationId xmlns:a16="http://schemas.microsoft.com/office/drawing/2014/main" id="{F74BBA05-0D7B-4130-9A49-E84F42CAA0B1}"/>
              </a:ext>
            </a:extLst>
          </p:cNvPr>
          <p:cNvSpPr txBox="1"/>
          <p:nvPr/>
        </p:nvSpPr>
        <p:spPr>
          <a:xfrm>
            <a:off x="4648760" y="6310588"/>
            <a:ext cx="428322" cy="369332"/>
          </a:xfrm>
          <a:prstGeom prst="rect">
            <a:avLst/>
          </a:prstGeom>
          <a:noFill/>
        </p:spPr>
        <p:txBody>
          <a:bodyPr wrap="none" rtlCol="0">
            <a:spAutoFit/>
          </a:bodyPr>
          <a:lstStyle/>
          <a:p>
            <a:r>
              <a:rPr lang="en-US" altLang="zh-CN"/>
              <a:t>20</a:t>
            </a:r>
            <a:endParaRPr lang="zh-CN" altLang="en-US"/>
          </a:p>
        </p:txBody>
      </p:sp>
      <p:sp>
        <p:nvSpPr>
          <p:cNvPr id="489" name="TextBox 488">
            <a:extLst>
              <a:ext uri="{FF2B5EF4-FFF2-40B4-BE49-F238E27FC236}">
                <a16:creationId xmlns:a16="http://schemas.microsoft.com/office/drawing/2014/main" id="{BF5155C6-7D51-46BE-9566-09FAE6EA6FC6}"/>
              </a:ext>
            </a:extLst>
          </p:cNvPr>
          <p:cNvSpPr txBox="1"/>
          <p:nvPr/>
        </p:nvSpPr>
        <p:spPr>
          <a:xfrm>
            <a:off x="997242" y="5470131"/>
            <a:ext cx="428322" cy="369332"/>
          </a:xfrm>
          <a:prstGeom prst="rect">
            <a:avLst/>
          </a:prstGeom>
          <a:noFill/>
        </p:spPr>
        <p:txBody>
          <a:bodyPr wrap="none" rtlCol="0">
            <a:spAutoFit/>
          </a:bodyPr>
          <a:lstStyle/>
          <a:p>
            <a:r>
              <a:rPr lang="en-US" altLang="zh-CN"/>
              <a:t>10</a:t>
            </a:r>
            <a:endParaRPr lang="zh-CN" altLang="en-US"/>
          </a:p>
        </p:txBody>
      </p:sp>
      <p:sp>
        <p:nvSpPr>
          <p:cNvPr id="490" name="TextBox 489">
            <a:extLst>
              <a:ext uri="{FF2B5EF4-FFF2-40B4-BE49-F238E27FC236}">
                <a16:creationId xmlns:a16="http://schemas.microsoft.com/office/drawing/2014/main" id="{E115A78B-C6E4-4F92-9CB5-DA2EC4CE95CF}"/>
              </a:ext>
            </a:extLst>
          </p:cNvPr>
          <p:cNvSpPr txBox="1"/>
          <p:nvPr/>
        </p:nvSpPr>
        <p:spPr>
          <a:xfrm>
            <a:off x="985272" y="4842508"/>
            <a:ext cx="428322" cy="369332"/>
          </a:xfrm>
          <a:prstGeom prst="rect">
            <a:avLst/>
          </a:prstGeom>
          <a:noFill/>
        </p:spPr>
        <p:txBody>
          <a:bodyPr wrap="none" rtlCol="0">
            <a:spAutoFit/>
          </a:bodyPr>
          <a:lstStyle/>
          <a:p>
            <a:r>
              <a:rPr lang="en-US" altLang="zh-CN"/>
              <a:t>20</a:t>
            </a:r>
            <a:endParaRPr lang="zh-CN" altLang="en-US"/>
          </a:p>
        </p:txBody>
      </p:sp>
      <p:sp>
        <p:nvSpPr>
          <p:cNvPr id="491" name="TextBox 490">
            <a:extLst>
              <a:ext uri="{FF2B5EF4-FFF2-40B4-BE49-F238E27FC236}">
                <a16:creationId xmlns:a16="http://schemas.microsoft.com/office/drawing/2014/main" id="{A800622D-F0B9-4353-92E3-96AA64CA4832}"/>
              </a:ext>
            </a:extLst>
          </p:cNvPr>
          <p:cNvSpPr txBox="1"/>
          <p:nvPr/>
        </p:nvSpPr>
        <p:spPr>
          <a:xfrm>
            <a:off x="1069010" y="6071723"/>
            <a:ext cx="306494" cy="369332"/>
          </a:xfrm>
          <a:prstGeom prst="rect">
            <a:avLst/>
          </a:prstGeom>
          <a:noFill/>
        </p:spPr>
        <p:txBody>
          <a:bodyPr wrap="none" rtlCol="0">
            <a:spAutoFit/>
          </a:bodyPr>
          <a:lstStyle/>
          <a:p>
            <a:r>
              <a:rPr lang="en-US" altLang="zh-CN"/>
              <a:t>0</a:t>
            </a:r>
            <a:endParaRPr lang="zh-CN" altLang="en-US"/>
          </a:p>
        </p:txBody>
      </p:sp>
      <p:sp>
        <p:nvSpPr>
          <p:cNvPr id="492" name="TextBox 491">
            <a:extLst>
              <a:ext uri="{FF2B5EF4-FFF2-40B4-BE49-F238E27FC236}">
                <a16:creationId xmlns:a16="http://schemas.microsoft.com/office/drawing/2014/main" id="{704D91F3-0385-4035-BDED-7458FA2E47D8}"/>
              </a:ext>
            </a:extLst>
          </p:cNvPr>
          <p:cNvSpPr txBox="1"/>
          <p:nvPr/>
        </p:nvSpPr>
        <p:spPr>
          <a:xfrm>
            <a:off x="1930526" y="6256389"/>
            <a:ext cx="428322" cy="369332"/>
          </a:xfrm>
          <a:prstGeom prst="rect">
            <a:avLst/>
          </a:prstGeom>
          <a:noFill/>
        </p:spPr>
        <p:txBody>
          <a:bodyPr wrap="none" rtlCol="0">
            <a:spAutoFit/>
          </a:bodyPr>
          <a:lstStyle/>
          <a:p>
            <a:r>
              <a:rPr lang="en-US" altLang="zh-CN"/>
              <a:t>10</a:t>
            </a:r>
            <a:endParaRPr lang="zh-CN" altLang="en-US"/>
          </a:p>
        </p:txBody>
      </p:sp>
      <p:sp>
        <p:nvSpPr>
          <p:cNvPr id="493" name="TextBox 492">
            <a:extLst>
              <a:ext uri="{FF2B5EF4-FFF2-40B4-BE49-F238E27FC236}">
                <a16:creationId xmlns:a16="http://schemas.microsoft.com/office/drawing/2014/main" id="{463D6DBA-F79F-4DDB-8326-6C6ED5843888}"/>
              </a:ext>
            </a:extLst>
          </p:cNvPr>
          <p:cNvSpPr txBox="1"/>
          <p:nvPr/>
        </p:nvSpPr>
        <p:spPr>
          <a:xfrm>
            <a:off x="2603546" y="6276605"/>
            <a:ext cx="428322" cy="369332"/>
          </a:xfrm>
          <a:prstGeom prst="rect">
            <a:avLst/>
          </a:prstGeom>
          <a:noFill/>
        </p:spPr>
        <p:txBody>
          <a:bodyPr wrap="none" rtlCol="0">
            <a:spAutoFit/>
          </a:bodyPr>
          <a:lstStyle/>
          <a:p>
            <a:r>
              <a:rPr lang="en-US" altLang="zh-CN"/>
              <a:t>20</a:t>
            </a:r>
            <a:endParaRPr lang="zh-CN" altLang="en-US"/>
          </a:p>
        </p:txBody>
      </p:sp>
      <p:sp>
        <p:nvSpPr>
          <p:cNvPr id="494" name="TextBox 493">
            <a:extLst>
              <a:ext uri="{FF2B5EF4-FFF2-40B4-BE49-F238E27FC236}">
                <a16:creationId xmlns:a16="http://schemas.microsoft.com/office/drawing/2014/main" id="{C4F9B507-E76D-437F-84D2-A7DA8CF70E29}"/>
              </a:ext>
            </a:extLst>
          </p:cNvPr>
          <p:cNvSpPr txBox="1"/>
          <p:nvPr/>
        </p:nvSpPr>
        <p:spPr>
          <a:xfrm>
            <a:off x="5098107" y="5466292"/>
            <a:ext cx="428322" cy="369332"/>
          </a:xfrm>
          <a:prstGeom prst="rect">
            <a:avLst/>
          </a:prstGeom>
          <a:noFill/>
        </p:spPr>
        <p:txBody>
          <a:bodyPr wrap="none" rtlCol="0">
            <a:spAutoFit/>
          </a:bodyPr>
          <a:lstStyle/>
          <a:p>
            <a:r>
              <a:rPr lang="en-US" altLang="zh-CN"/>
              <a:t>10</a:t>
            </a:r>
            <a:endParaRPr lang="zh-CN" altLang="en-US"/>
          </a:p>
        </p:txBody>
      </p:sp>
      <p:sp>
        <p:nvSpPr>
          <p:cNvPr id="495" name="TextBox 494">
            <a:extLst>
              <a:ext uri="{FF2B5EF4-FFF2-40B4-BE49-F238E27FC236}">
                <a16:creationId xmlns:a16="http://schemas.microsoft.com/office/drawing/2014/main" id="{A1354314-4C88-49CD-80DC-F2446B9C6515}"/>
              </a:ext>
            </a:extLst>
          </p:cNvPr>
          <p:cNvSpPr txBox="1"/>
          <p:nvPr/>
        </p:nvSpPr>
        <p:spPr>
          <a:xfrm>
            <a:off x="5086137" y="4838669"/>
            <a:ext cx="428322" cy="369332"/>
          </a:xfrm>
          <a:prstGeom prst="rect">
            <a:avLst/>
          </a:prstGeom>
          <a:noFill/>
        </p:spPr>
        <p:txBody>
          <a:bodyPr wrap="none" rtlCol="0">
            <a:spAutoFit/>
          </a:bodyPr>
          <a:lstStyle/>
          <a:p>
            <a:r>
              <a:rPr lang="en-US" altLang="zh-CN"/>
              <a:t>20</a:t>
            </a:r>
            <a:endParaRPr lang="zh-CN" altLang="en-US"/>
          </a:p>
        </p:txBody>
      </p:sp>
      <p:sp>
        <p:nvSpPr>
          <p:cNvPr id="496" name="TextBox 495">
            <a:extLst>
              <a:ext uri="{FF2B5EF4-FFF2-40B4-BE49-F238E27FC236}">
                <a16:creationId xmlns:a16="http://schemas.microsoft.com/office/drawing/2014/main" id="{C1520314-F0A9-4F9F-A0EA-D08AFC802B13}"/>
              </a:ext>
            </a:extLst>
          </p:cNvPr>
          <p:cNvSpPr txBox="1"/>
          <p:nvPr/>
        </p:nvSpPr>
        <p:spPr>
          <a:xfrm>
            <a:off x="5169875" y="6067884"/>
            <a:ext cx="306494" cy="369332"/>
          </a:xfrm>
          <a:prstGeom prst="rect">
            <a:avLst/>
          </a:prstGeom>
          <a:noFill/>
        </p:spPr>
        <p:txBody>
          <a:bodyPr wrap="none" rtlCol="0">
            <a:spAutoFit/>
          </a:bodyPr>
          <a:lstStyle/>
          <a:p>
            <a:r>
              <a:rPr lang="en-US" altLang="zh-CN"/>
              <a:t>0</a:t>
            </a:r>
            <a:endParaRPr lang="zh-CN" altLang="en-US"/>
          </a:p>
        </p:txBody>
      </p:sp>
      <p:sp>
        <p:nvSpPr>
          <p:cNvPr id="497" name="TextBox 496">
            <a:extLst>
              <a:ext uri="{FF2B5EF4-FFF2-40B4-BE49-F238E27FC236}">
                <a16:creationId xmlns:a16="http://schemas.microsoft.com/office/drawing/2014/main" id="{C435988D-701D-47D8-A003-009193562D8B}"/>
              </a:ext>
            </a:extLst>
          </p:cNvPr>
          <p:cNvSpPr txBox="1"/>
          <p:nvPr/>
        </p:nvSpPr>
        <p:spPr>
          <a:xfrm>
            <a:off x="6031391" y="6252550"/>
            <a:ext cx="428322" cy="369332"/>
          </a:xfrm>
          <a:prstGeom prst="rect">
            <a:avLst/>
          </a:prstGeom>
          <a:noFill/>
        </p:spPr>
        <p:txBody>
          <a:bodyPr wrap="none" rtlCol="0">
            <a:spAutoFit/>
          </a:bodyPr>
          <a:lstStyle/>
          <a:p>
            <a:r>
              <a:rPr lang="en-US" altLang="zh-CN"/>
              <a:t>10</a:t>
            </a:r>
            <a:endParaRPr lang="zh-CN" altLang="en-US"/>
          </a:p>
        </p:txBody>
      </p:sp>
      <p:sp>
        <p:nvSpPr>
          <p:cNvPr id="498" name="TextBox 497">
            <a:extLst>
              <a:ext uri="{FF2B5EF4-FFF2-40B4-BE49-F238E27FC236}">
                <a16:creationId xmlns:a16="http://schemas.microsoft.com/office/drawing/2014/main" id="{4448C540-CFC6-4DA7-8CD6-8916DEB20411}"/>
              </a:ext>
            </a:extLst>
          </p:cNvPr>
          <p:cNvSpPr txBox="1"/>
          <p:nvPr/>
        </p:nvSpPr>
        <p:spPr>
          <a:xfrm>
            <a:off x="6704411" y="6272766"/>
            <a:ext cx="428322" cy="369332"/>
          </a:xfrm>
          <a:prstGeom prst="rect">
            <a:avLst/>
          </a:prstGeom>
          <a:noFill/>
        </p:spPr>
        <p:txBody>
          <a:bodyPr wrap="none" rtlCol="0">
            <a:spAutoFit/>
          </a:bodyPr>
          <a:lstStyle/>
          <a:p>
            <a:r>
              <a:rPr lang="en-US" altLang="zh-CN"/>
              <a:t>20</a:t>
            </a:r>
            <a:endParaRPr lang="zh-CN" altLang="en-US"/>
          </a:p>
        </p:txBody>
      </p:sp>
      <p:sp>
        <p:nvSpPr>
          <p:cNvPr id="499" name="TextBox 498">
            <a:extLst>
              <a:ext uri="{FF2B5EF4-FFF2-40B4-BE49-F238E27FC236}">
                <a16:creationId xmlns:a16="http://schemas.microsoft.com/office/drawing/2014/main" id="{C8012ADB-AE50-4F96-A40B-4849F226157F}"/>
              </a:ext>
            </a:extLst>
          </p:cNvPr>
          <p:cNvSpPr txBox="1"/>
          <p:nvPr/>
        </p:nvSpPr>
        <p:spPr>
          <a:xfrm>
            <a:off x="7109121" y="5436740"/>
            <a:ext cx="428322" cy="369332"/>
          </a:xfrm>
          <a:prstGeom prst="rect">
            <a:avLst/>
          </a:prstGeom>
          <a:noFill/>
        </p:spPr>
        <p:txBody>
          <a:bodyPr wrap="none" rtlCol="0">
            <a:spAutoFit/>
          </a:bodyPr>
          <a:lstStyle/>
          <a:p>
            <a:r>
              <a:rPr lang="en-US" altLang="zh-CN"/>
              <a:t>10</a:t>
            </a:r>
            <a:endParaRPr lang="zh-CN" altLang="en-US"/>
          </a:p>
        </p:txBody>
      </p:sp>
      <p:sp>
        <p:nvSpPr>
          <p:cNvPr id="500" name="TextBox 499">
            <a:extLst>
              <a:ext uri="{FF2B5EF4-FFF2-40B4-BE49-F238E27FC236}">
                <a16:creationId xmlns:a16="http://schemas.microsoft.com/office/drawing/2014/main" id="{0C205997-5F5E-43EE-B73D-DC4D25A27FEA}"/>
              </a:ext>
            </a:extLst>
          </p:cNvPr>
          <p:cNvSpPr txBox="1"/>
          <p:nvPr/>
        </p:nvSpPr>
        <p:spPr>
          <a:xfrm>
            <a:off x="7097151" y="4809117"/>
            <a:ext cx="428322" cy="369332"/>
          </a:xfrm>
          <a:prstGeom prst="rect">
            <a:avLst/>
          </a:prstGeom>
          <a:noFill/>
        </p:spPr>
        <p:txBody>
          <a:bodyPr wrap="none" rtlCol="0">
            <a:spAutoFit/>
          </a:bodyPr>
          <a:lstStyle/>
          <a:p>
            <a:r>
              <a:rPr lang="en-US" altLang="zh-CN"/>
              <a:t>20</a:t>
            </a:r>
            <a:endParaRPr lang="zh-CN" altLang="en-US"/>
          </a:p>
        </p:txBody>
      </p:sp>
      <p:sp>
        <p:nvSpPr>
          <p:cNvPr id="501" name="TextBox 500">
            <a:extLst>
              <a:ext uri="{FF2B5EF4-FFF2-40B4-BE49-F238E27FC236}">
                <a16:creationId xmlns:a16="http://schemas.microsoft.com/office/drawing/2014/main" id="{B3C8AD6F-7609-4731-A79E-133A7314C09B}"/>
              </a:ext>
            </a:extLst>
          </p:cNvPr>
          <p:cNvSpPr txBox="1"/>
          <p:nvPr/>
        </p:nvSpPr>
        <p:spPr>
          <a:xfrm>
            <a:off x="7180889" y="6038332"/>
            <a:ext cx="306494" cy="369332"/>
          </a:xfrm>
          <a:prstGeom prst="rect">
            <a:avLst/>
          </a:prstGeom>
          <a:noFill/>
        </p:spPr>
        <p:txBody>
          <a:bodyPr wrap="none" rtlCol="0">
            <a:spAutoFit/>
          </a:bodyPr>
          <a:lstStyle/>
          <a:p>
            <a:r>
              <a:rPr lang="en-US" altLang="zh-CN"/>
              <a:t>0</a:t>
            </a:r>
            <a:endParaRPr lang="zh-CN" altLang="en-US"/>
          </a:p>
        </p:txBody>
      </p:sp>
      <p:sp>
        <p:nvSpPr>
          <p:cNvPr id="502" name="TextBox 501">
            <a:extLst>
              <a:ext uri="{FF2B5EF4-FFF2-40B4-BE49-F238E27FC236}">
                <a16:creationId xmlns:a16="http://schemas.microsoft.com/office/drawing/2014/main" id="{1DBDC4C4-58A5-4337-AF90-FD6C113CF2B0}"/>
              </a:ext>
            </a:extLst>
          </p:cNvPr>
          <p:cNvSpPr txBox="1"/>
          <p:nvPr/>
        </p:nvSpPr>
        <p:spPr>
          <a:xfrm>
            <a:off x="8042405" y="6222998"/>
            <a:ext cx="428322" cy="369332"/>
          </a:xfrm>
          <a:prstGeom prst="rect">
            <a:avLst/>
          </a:prstGeom>
          <a:noFill/>
        </p:spPr>
        <p:txBody>
          <a:bodyPr wrap="none" rtlCol="0">
            <a:spAutoFit/>
          </a:bodyPr>
          <a:lstStyle/>
          <a:p>
            <a:r>
              <a:rPr lang="en-US" altLang="zh-CN"/>
              <a:t>10</a:t>
            </a:r>
            <a:endParaRPr lang="zh-CN" altLang="en-US"/>
          </a:p>
        </p:txBody>
      </p:sp>
      <p:sp>
        <p:nvSpPr>
          <p:cNvPr id="503" name="TextBox 502">
            <a:extLst>
              <a:ext uri="{FF2B5EF4-FFF2-40B4-BE49-F238E27FC236}">
                <a16:creationId xmlns:a16="http://schemas.microsoft.com/office/drawing/2014/main" id="{FAD5FC32-EC67-4808-9332-E52D49D6BB27}"/>
              </a:ext>
            </a:extLst>
          </p:cNvPr>
          <p:cNvSpPr txBox="1"/>
          <p:nvPr/>
        </p:nvSpPr>
        <p:spPr>
          <a:xfrm>
            <a:off x="8715425" y="6243214"/>
            <a:ext cx="428322" cy="369332"/>
          </a:xfrm>
          <a:prstGeom prst="rect">
            <a:avLst/>
          </a:prstGeom>
          <a:noFill/>
        </p:spPr>
        <p:txBody>
          <a:bodyPr wrap="none" rtlCol="0">
            <a:spAutoFit/>
          </a:bodyPr>
          <a:lstStyle/>
          <a:p>
            <a:r>
              <a:rPr lang="en-US" altLang="zh-CN"/>
              <a:t>20</a:t>
            </a:r>
            <a:endParaRPr lang="zh-CN" altLang="en-US"/>
          </a:p>
        </p:txBody>
      </p:sp>
      <p:sp>
        <p:nvSpPr>
          <p:cNvPr id="504" name="TextBox 503">
            <a:extLst>
              <a:ext uri="{FF2B5EF4-FFF2-40B4-BE49-F238E27FC236}">
                <a16:creationId xmlns:a16="http://schemas.microsoft.com/office/drawing/2014/main" id="{354C8727-4B11-4A65-969F-2CFABDF6C409}"/>
              </a:ext>
            </a:extLst>
          </p:cNvPr>
          <p:cNvSpPr txBox="1"/>
          <p:nvPr/>
        </p:nvSpPr>
        <p:spPr>
          <a:xfrm>
            <a:off x="9130591" y="5458929"/>
            <a:ext cx="428322" cy="369332"/>
          </a:xfrm>
          <a:prstGeom prst="rect">
            <a:avLst/>
          </a:prstGeom>
          <a:noFill/>
        </p:spPr>
        <p:txBody>
          <a:bodyPr wrap="none" rtlCol="0">
            <a:spAutoFit/>
          </a:bodyPr>
          <a:lstStyle/>
          <a:p>
            <a:r>
              <a:rPr lang="en-US" altLang="zh-CN"/>
              <a:t>10</a:t>
            </a:r>
            <a:endParaRPr lang="zh-CN" altLang="en-US"/>
          </a:p>
        </p:txBody>
      </p:sp>
      <p:sp>
        <p:nvSpPr>
          <p:cNvPr id="505" name="TextBox 504">
            <a:extLst>
              <a:ext uri="{FF2B5EF4-FFF2-40B4-BE49-F238E27FC236}">
                <a16:creationId xmlns:a16="http://schemas.microsoft.com/office/drawing/2014/main" id="{8022AB21-04BF-4178-BA89-86190DD95556}"/>
              </a:ext>
            </a:extLst>
          </p:cNvPr>
          <p:cNvSpPr txBox="1"/>
          <p:nvPr/>
        </p:nvSpPr>
        <p:spPr>
          <a:xfrm>
            <a:off x="9118621" y="4831306"/>
            <a:ext cx="428322" cy="369332"/>
          </a:xfrm>
          <a:prstGeom prst="rect">
            <a:avLst/>
          </a:prstGeom>
          <a:noFill/>
        </p:spPr>
        <p:txBody>
          <a:bodyPr wrap="none" rtlCol="0">
            <a:spAutoFit/>
          </a:bodyPr>
          <a:lstStyle/>
          <a:p>
            <a:r>
              <a:rPr lang="en-US" altLang="zh-CN"/>
              <a:t>20</a:t>
            </a:r>
            <a:endParaRPr lang="zh-CN" altLang="en-US"/>
          </a:p>
        </p:txBody>
      </p:sp>
      <p:sp>
        <p:nvSpPr>
          <p:cNvPr id="506" name="TextBox 505">
            <a:extLst>
              <a:ext uri="{FF2B5EF4-FFF2-40B4-BE49-F238E27FC236}">
                <a16:creationId xmlns:a16="http://schemas.microsoft.com/office/drawing/2014/main" id="{3EF4DB05-2038-4946-ABCB-36A58268E26B}"/>
              </a:ext>
            </a:extLst>
          </p:cNvPr>
          <p:cNvSpPr txBox="1"/>
          <p:nvPr/>
        </p:nvSpPr>
        <p:spPr>
          <a:xfrm>
            <a:off x="9202359" y="6060521"/>
            <a:ext cx="306494" cy="369332"/>
          </a:xfrm>
          <a:prstGeom prst="rect">
            <a:avLst/>
          </a:prstGeom>
          <a:noFill/>
        </p:spPr>
        <p:txBody>
          <a:bodyPr wrap="none" rtlCol="0">
            <a:spAutoFit/>
          </a:bodyPr>
          <a:lstStyle/>
          <a:p>
            <a:r>
              <a:rPr lang="en-US" altLang="zh-CN"/>
              <a:t>0</a:t>
            </a:r>
            <a:endParaRPr lang="zh-CN" altLang="en-US"/>
          </a:p>
        </p:txBody>
      </p:sp>
      <p:sp>
        <p:nvSpPr>
          <p:cNvPr id="507" name="TextBox 506">
            <a:extLst>
              <a:ext uri="{FF2B5EF4-FFF2-40B4-BE49-F238E27FC236}">
                <a16:creationId xmlns:a16="http://schemas.microsoft.com/office/drawing/2014/main" id="{B21F43B9-E5CD-4C9E-82D2-3DAD3A042690}"/>
              </a:ext>
            </a:extLst>
          </p:cNvPr>
          <p:cNvSpPr txBox="1"/>
          <p:nvPr/>
        </p:nvSpPr>
        <p:spPr>
          <a:xfrm>
            <a:off x="10063875" y="6245187"/>
            <a:ext cx="428322" cy="369332"/>
          </a:xfrm>
          <a:prstGeom prst="rect">
            <a:avLst/>
          </a:prstGeom>
          <a:noFill/>
        </p:spPr>
        <p:txBody>
          <a:bodyPr wrap="none" rtlCol="0">
            <a:spAutoFit/>
          </a:bodyPr>
          <a:lstStyle/>
          <a:p>
            <a:r>
              <a:rPr lang="en-US" altLang="zh-CN"/>
              <a:t>10</a:t>
            </a:r>
            <a:endParaRPr lang="zh-CN" altLang="en-US"/>
          </a:p>
        </p:txBody>
      </p:sp>
      <p:sp>
        <p:nvSpPr>
          <p:cNvPr id="508" name="TextBox 507">
            <a:extLst>
              <a:ext uri="{FF2B5EF4-FFF2-40B4-BE49-F238E27FC236}">
                <a16:creationId xmlns:a16="http://schemas.microsoft.com/office/drawing/2014/main" id="{A2E783EF-0D0B-40F9-9328-0076F9BA15B5}"/>
              </a:ext>
            </a:extLst>
          </p:cNvPr>
          <p:cNvSpPr txBox="1"/>
          <p:nvPr/>
        </p:nvSpPr>
        <p:spPr>
          <a:xfrm>
            <a:off x="10736895" y="6265403"/>
            <a:ext cx="428322" cy="369332"/>
          </a:xfrm>
          <a:prstGeom prst="rect">
            <a:avLst/>
          </a:prstGeom>
          <a:noFill/>
        </p:spPr>
        <p:txBody>
          <a:bodyPr wrap="none" rtlCol="0">
            <a:spAutoFit/>
          </a:bodyPr>
          <a:lstStyle/>
          <a:p>
            <a:r>
              <a:rPr lang="en-US" altLang="zh-CN"/>
              <a:t>20</a:t>
            </a:r>
            <a:endParaRPr lang="zh-CN" altLang="en-US"/>
          </a:p>
        </p:txBody>
      </p:sp>
      <p:sp>
        <p:nvSpPr>
          <p:cNvPr id="511" name="TextBox 510">
            <a:extLst>
              <a:ext uri="{FF2B5EF4-FFF2-40B4-BE49-F238E27FC236}">
                <a16:creationId xmlns:a16="http://schemas.microsoft.com/office/drawing/2014/main" id="{E49C3170-3085-446A-95F0-EF86B9D52A4E}"/>
              </a:ext>
            </a:extLst>
          </p:cNvPr>
          <p:cNvSpPr txBox="1"/>
          <p:nvPr/>
        </p:nvSpPr>
        <p:spPr>
          <a:xfrm>
            <a:off x="1567141" y="660457"/>
            <a:ext cx="989373" cy="369332"/>
          </a:xfrm>
          <a:prstGeom prst="rect">
            <a:avLst/>
          </a:prstGeom>
          <a:noFill/>
        </p:spPr>
        <p:txBody>
          <a:bodyPr wrap="none" rtlCol="0">
            <a:spAutoFit/>
          </a:bodyPr>
          <a:lstStyle/>
          <a:p>
            <a:r>
              <a:rPr lang="en-US" altLang="zh-CN" b="1"/>
              <a:t>Phase 1</a:t>
            </a:r>
            <a:endParaRPr lang="zh-CN" altLang="en-US" b="1"/>
          </a:p>
        </p:txBody>
      </p:sp>
      <p:sp>
        <p:nvSpPr>
          <p:cNvPr id="512" name="TextBox 511">
            <a:extLst>
              <a:ext uri="{FF2B5EF4-FFF2-40B4-BE49-F238E27FC236}">
                <a16:creationId xmlns:a16="http://schemas.microsoft.com/office/drawing/2014/main" id="{CE80B79F-A187-4931-8579-8F771C0AF438}"/>
              </a:ext>
            </a:extLst>
          </p:cNvPr>
          <p:cNvSpPr txBox="1"/>
          <p:nvPr/>
        </p:nvSpPr>
        <p:spPr>
          <a:xfrm>
            <a:off x="3662996" y="660457"/>
            <a:ext cx="989373" cy="369332"/>
          </a:xfrm>
          <a:prstGeom prst="rect">
            <a:avLst/>
          </a:prstGeom>
          <a:noFill/>
        </p:spPr>
        <p:txBody>
          <a:bodyPr wrap="none" rtlCol="0">
            <a:spAutoFit/>
          </a:bodyPr>
          <a:lstStyle/>
          <a:p>
            <a:r>
              <a:rPr lang="en-US" altLang="zh-CN" b="1"/>
              <a:t>Phase 2</a:t>
            </a:r>
            <a:endParaRPr lang="zh-CN" altLang="en-US" b="1"/>
          </a:p>
        </p:txBody>
      </p:sp>
      <p:sp>
        <p:nvSpPr>
          <p:cNvPr id="513" name="TextBox 512">
            <a:extLst>
              <a:ext uri="{FF2B5EF4-FFF2-40B4-BE49-F238E27FC236}">
                <a16:creationId xmlns:a16="http://schemas.microsoft.com/office/drawing/2014/main" id="{D3683375-FF1C-4467-A5AD-AB3B3DC7A349}"/>
              </a:ext>
            </a:extLst>
          </p:cNvPr>
          <p:cNvSpPr txBox="1"/>
          <p:nvPr/>
        </p:nvSpPr>
        <p:spPr>
          <a:xfrm>
            <a:off x="5730069" y="657077"/>
            <a:ext cx="989373" cy="369332"/>
          </a:xfrm>
          <a:prstGeom prst="rect">
            <a:avLst/>
          </a:prstGeom>
          <a:noFill/>
        </p:spPr>
        <p:txBody>
          <a:bodyPr wrap="none" rtlCol="0">
            <a:spAutoFit/>
          </a:bodyPr>
          <a:lstStyle/>
          <a:p>
            <a:r>
              <a:rPr lang="en-US" altLang="zh-CN" b="1"/>
              <a:t>Phase 3</a:t>
            </a:r>
            <a:endParaRPr lang="zh-CN" altLang="en-US" b="1"/>
          </a:p>
        </p:txBody>
      </p:sp>
      <p:sp>
        <p:nvSpPr>
          <p:cNvPr id="514" name="TextBox 513">
            <a:extLst>
              <a:ext uri="{FF2B5EF4-FFF2-40B4-BE49-F238E27FC236}">
                <a16:creationId xmlns:a16="http://schemas.microsoft.com/office/drawing/2014/main" id="{84CFF2AA-D7D5-47A4-93B8-307A1D2CB4EE}"/>
              </a:ext>
            </a:extLst>
          </p:cNvPr>
          <p:cNvSpPr txBox="1"/>
          <p:nvPr/>
        </p:nvSpPr>
        <p:spPr>
          <a:xfrm>
            <a:off x="7843473" y="636859"/>
            <a:ext cx="989373" cy="369332"/>
          </a:xfrm>
          <a:prstGeom prst="rect">
            <a:avLst/>
          </a:prstGeom>
          <a:noFill/>
        </p:spPr>
        <p:txBody>
          <a:bodyPr wrap="none" rtlCol="0">
            <a:spAutoFit/>
          </a:bodyPr>
          <a:lstStyle/>
          <a:p>
            <a:r>
              <a:rPr lang="en-US" altLang="zh-CN" b="1"/>
              <a:t>Phase 4</a:t>
            </a:r>
            <a:endParaRPr lang="zh-CN" altLang="en-US" b="1"/>
          </a:p>
        </p:txBody>
      </p:sp>
      <p:sp>
        <p:nvSpPr>
          <p:cNvPr id="515" name="TextBox 514">
            <a:extLst>
              <a:ext uri="{FF2B5EF4-FFF2-40B4-BE49-F238E27FC236}">
                <a16:creationId xmlns:a16="http://schemas.microsoft.com/office/drawing/2014/main" id="{3416D40D-933C-447D-935A-AA8561AED3F4}"/>
              </a:ext>
            </a:extLst>
          </p:cNvPr>
          <p:cNvSpPr txBox="1"/>
          <p:nvPr/>
        </p:nvSpPr>
        <p:spPr>
          <a:xfrm>
            <a:off x="9902056" y="633971"/>
            <a:ext cx="989373" cy="369332"/>
          </a:xfrm>
          <a:prstGeom prst="rect">
            <a:avLst/>
          </a:prstGeom>
          <a:noFill/>
        </p:spPr>
        <p:txBody>
          <a:bodyPr wrap="none" rtlCol="0">
            <a:spAutoFit/>
          </a:bodyPr>
          <a:lstStyle/>
          <a:p>
            <a:r>
              <a:rPr lang="en-US" altLang="zh-CN" b="1"/>
              <a:t>Phase 5</a:t>
            </a:r>
            <a:endParaRPr lang="zh-CN" altLang="en-US" b="1"/>
          </a:p>
        </p:txBody>
      </p:sp>
      <p:pic>
        <p:nvPicPr>
          <p:cNvPr id="155" name="Picture 154">
            <a:extLst>
              <a:ext uri="{FF2B5EF4-FFF2-40B4-BE49-F238E27FC236}">
                <a16:creationId xmlns:a16="http://schemas.microsoft.com/office/drawing/2014/main" id="{2594629C-9E75-4D7E-9021-FFDC09503097}"/>
              </a:ext>
            </a:extLst>
          </p:cNvPr>
          <p:cNvPicPr>
            <a:picLocks noChangeAspect="1"/>
          </p:cNvPicPr>
          <p:nvPr/>
        </p:nvPicPr>
        <p:blipFill rotWithShape="1">
          <a:blip r:embed="rId27">
            <a:extLst>
              <a:ext uri="{28A0092B-C50C-407E-A947-70E740481C1C}">
                <a14:useLocalDpi xmlns:a14="http://schemas.microsoft.com/office/drawing/2010/main" val="0"/>
              </a:ext>
            </a:extLst>
          </a:blip>
          <a:srcRect l="90760" t="45028" b="6268"/>
          <a:stretch/>
        </p:blipFill>
        <p:spPr>
          <a:xfrm>
            <a:off x="11211237" y="2799153"/>
            <a:ext cx="492876" cy="1948418"/>
          </a:xfrm>
          <a:prstGeom prst="rect">
            <a:avLst/>
          </a:prstGeom>
        </p:spPr>
      </p:pic>
      <p:pic>
        <p:nvPicPr>
          <p:cNvPr id="156" name="Picture 155">
            <a:extLst>
              <a:ext uri="{FF2B5EF4-FFF2-40B4-BE49-F238E27FC236}">
                <a16:creationId xmlns:a16="http://schemas.microsoft.com/office/drawing/2014/main" id="{BCFF2B8A-6773-41B4-B9D9-7A675F96105B}"/>
              </a:ext>
            </a:extLst>
          </p:cNvPr>
          <p:cNvPicPr>
            <a:picLocks noChangeAspect="1"/>
          </p:cNvPicPr>
          <p:nvPr/>
        </p:nvPicPr>
        <p:blipFill rotWithShape="1">
          <a:blip r:embed="rId27">
            <a:extLst>
              <a:ext uri="{28A0092B-C50C-407E-A947-70E740481C1C}">
                <a14:useLocalDpi xmlns:a14="http://schemas.microsoft.com/office/drawing/2010/main" val="0"/>
              </a:ext>
            </a:extLst>
          </a:blip>
          <a:srcRect l="90760" t="45028" b="6268"/>
          <a:stretch/>
        </p:blipFill>
        <p:spPr>
          <a:xfrm>
            <a:off x="11231375" y="780533"/>
            <a:ext cx="492876" cy="1948418"/>
          </a:xfrm>
          <a:prstGeom prst="rect">
            <a:avLst/>
          </a:prstGeom>
        </p:spPr>
      </p:pic>
      <p:pic>
        <p:nvPicPr>
          <p:cNvPr id="169" name="Picture 168">
            <a:extLst>
              <a:ext uri="{FF2B5EF4-FFF2-40B4-BE49-F238E27FC236}">
                <a16:creationId xmlns:a16="http://schemas.microsoft.com/office/drawing/2014/main" id="{FC3C3F12-4C65-45FC-9E65-17253CE8FC79}"/>
              </a:ext>
            </a:extLst>
          </p:cNvPr>
          <p:cNvPicPr>
            <a:picLocks noChangeAspect="1"/>
          </p:cNvPicPr>
          <p:nvPr/>
        </p:nvPicPr>
        <p:blipFill rotWithShape="1">
          <a:blip r:embed="rId28">
            <a:extLst>
              <a:ext uri="{28A0092B-C50C-407E-A947-70E740481C1C}">
                <a14:useLocalDpi xmlns:a14="http://schemas.microsoft.com/office/drawing/2010/main" val="0"/>
              </a:ext>
            </a:extLst>
          </a:blip>
          <a:srcRect l="90786" t="45277" b="5235"/>
          <a:stretch/>
        </p:blipFill>
        <p:spPr>
          <a:xfrm>
            <a:off x="11255883" y="4761341"/>
            <a:ext cx="491491" cy="1979764"/>
          </a:xfrm>
          <a:prstGeom prst="rect">
            <a:avLst/>
          </a:prstGeom>
        </p:spPr>
      </p:pic>
      <p:sp>
        <p:nvSpPr>
          <p:cNvPr id="157" name="TextBox 156">
            <a:extLst>
              <a:ext uri="{FF2B5EF4-FFF2-40B4-BE49-F238E27FC236}">
                <a16:creationId xmlns:a16="http://schemas.microsoft.com/office/drawing/2014/main" id="{366AC992-B5E6-41BE-BF46-B5A81D868E5A}"/>
              </a:ext>
            </a:extLst>
          </p:cNvPr>
          <p:cNvSpPr txBox="1"/>
          <p:nvPr/>
        </p:nvSpPr>
        <p:spPr>
          <a:xfrm>
            <a:off x="22780" y="497370"/>
            <a:ext cx="1057367" cy="707886"/>
          </a:xfrm>
          <a:prstGeom prst="rect">
            <a:avLst/>
          </a:prstGeom>
          <a:noFill/>
        </p:spPr>
        <p:txBody>
          <a:bodyPr wrap="square" rtlCol="0">
            <a:spAutoFit/>
          </a:bodyPr>
          <a:lstStyle/>
          <a:p>
            <a:pPr algn="ctr"/>
            <a:r>
              <a:rPr lang="en-US" altLang="zh-CN" sz="2000" b="1"/>
              <a:t>Coronal Image</a:t>
            </a:r>
            <a:endParaRPr lang="zh-CN" altLang="en-US" sz="2000" b="1"/>
          </a:p>
        </p:txBody>
      </p:sp>
    </p:spTree>
    <p:extLst>
      <p:ext uri="{BB962C8B-B14F-4D97-AF65-F5344CB8AC3E}">
        <p14:creationId xmlns:p14="http://schemas.microsoft.com/office/powerpoint/2010/main" val="2701949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24025B5-9F15-4ABC-A7AC-D7BE2FF54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475" y="3000375"/>
            <a:ext cx="1993896" cy="1495422"/>
          </a:xfrm>
          <a:prstGeom prst="rect">
            <a:avLst/>
          </a:prstGeom>
        </p:spPr>
      </p:pic>
      <p:pic>
        <p:nvPicPr>
          <p:cNvPr id="17" name="Picture 16">
            <a:extLst>
              <a:ext uri="{FF2B5EF4-FFF2-40B4-BE49-F238E27FC236}">
                <a16:creationId xmlns:a16="http://schemas.microsoft.com/office/drawing/2014/main" id="{BEDF4C95-0D8C-480D-8C1E-A651E76C6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172" y="2962274"/>
            <a:ext cx="2044697" cy="1533523"/>
          </a:xfrm>
          <a:prstGeom prst="rect">
            <a:avLst/>
          </a:prstGeom>
        </p:spPr>
      </p:pic>
      <p:pic>
        <p:nvPicPr>
          <p:cNvPr id="19" name="Picture 18">
            <a:extLst>
              <a:ext uri="{FF2B5EF4-FFF2-40B4-BE49-F238E27FC236}">
                <a16:creationId xmlns:a16="http://schemas.microsoft.com/office/drawing/2014/main" id="{2C7E3B4F-8681-4C8A-808B-38F7BE304A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3670" y="2962274"/>
            <a:ext cx="1965327" cy="1473995"/>
          </a:xfrm>
          <a:prstGeom prst="rect">
            <a:avLst/>
          </a:prstGeom>
        </p:spPr>
      </p:pic>
      <p:pic>
        <p:nvPicPr>
          <p:cNvPr id="23" name="Picture 22">
            <a:extLst>
              <a:ext uri="{FF2B5EF4-FFF2-40B4-BE49-F238E27FC236}">
                <a16:creationId xmlns:a16="http://schemas.microsoft.com/office/drawing/2014/main" id="{5B309243-6F47-4CAF-A910-D9769325AC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9483" y="2962274"/>
            <a:ext cx="1965328" cy="1473996"/>
          </a:xfrm>
          <a:prstGeom prst="rect">
            <a:avLst/>
          </a:prstGeom>
        </p:spPr>
      </p:pic>
      <p:pic>
        <p:nvPicPr>
          <p:cNvPr id="25" name="Picture 24">
            <a:extLst>
              <a:ext uri="{FF2B5EF4-FFF2-40B4-BE49-F238E27FC236}">
                <a16:creationId xmlns:a16="http://schemas.microsoft.com/office/drawing/2014/main" id="{C7DDF4B4-4F41-4A06-94C2-E73D070B67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4668" y="2962274"/>
            <a:ext cx="1965326" cy="1473995"/>
          </a:xfrm>
          <a:prstGeom prst="rect">
            <a:avLst/>
          </a:prstGeom>
        </p:spPr>
      </p:pic>
      <p:pic>
        <p:nvPicPr>
          <p:cNvPr id="27" name="Picture 26">
            <a:extLst>
              <a:ext uri="{FF2B5EF4-FFF2-40B4-BE49-F238E27FC236}">
                <a16:creationId xmlns:a16="http://schemas.microsoft.com/office/drawing/2014/main" id="{D49C0D86-0895-4037-948C-F2626EDFCC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3475" y="1064419"/>
            <a:ext cx="1993896" cy="1495422"/>
          </a:xfrm>
          <a:prstGeom prst="rect">
            <a:avLst/>
          </a:prstGeom>
        </p:spPr>
      </p:pic>
      <p:pic>
        <p:nvPicPr>
          <p:cNvPr id="29" name="Picture 28">
            <a:extLst>
              <a:ext uri="{FF2B5EF4-FFF2-40B4-BE49-F238E27FC236}">
                <a16:creationId xmlns:a16="http://schemas.microsoft.com/office/drawing/2014/main" id="{530B48B0-05C3-4394-9E91-D1D87B4441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78172" y="1064420"/>
            <a:ext cx="2044699" cy="1533524"/>
          </a:xfrm>
          <a:prstGeom prst="rect">
            <a:avLst/>
          </a:prstGeom>
        </p:spPr>
      </p:pic>
      <p:pic>
        <p:nvPicPr>
          <p:cNvPr id="31" name="Picture 30">
            <a:extLst>
              <a:ext uri="{FF2B5EF4-FFF2-40B4-BE49-F238E27FC236}">
                <a16:creationId xmlns:a16="http://schemas.microsoft.com/office/drawing/2014/main" id="{B79D3B02-C916-414A-9907-6F097949BB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22868" y="1064419"/>
            <a:ext cx="1993895" cy="1495422"/>
          </a:xfrm>
          <a:prstGeom prst="rect">
            <a:avLst/>
          </a:prstGeom>
        </p:spPr>
      </p:pic>
      <p:pic>
        <p:nvPicPr>
          <p:cNvPr id="33" name="Picture 32">
            <a:extLst>
              <a:ext uri="{FF2B5EF4-FFF2-40B4-BE49-F238E27FC236}">
                <a16:creationId xmlns:a16="http://schemas.microsoft.com/office/drawing/2014/main" id="{8B9A7894-49FF-45A1-BE94-B2F26CCF8F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18368" y="1064419"/>
            <a:ext cx="1965329" cy="1473997"/>
          </a:xfrm>
          <a:prstGeom prst="rect">
            <a:avLst/>
          </a:prstGeom>
        </p:spPr>
      </p:pic>
      <p:pic>
        <p:nvPicPr>
          <p:cNvPr id="35" name="Picture 34">
            <a:extLst>
              <a:ext uri="{FF2B5EF4-FFF2-40B4-BE49-F238E27FC236}">
                <a16:creationId xmlns:a16="http://schemas.microsoft.com/office/drawing/2014/main" id="{6069E830-B5EE-464E-80DD-79BCF0DDE7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36098" y="1064420"/>
            <a:ext cx="1993895" cy="1495421"/>
          </a:xfrm>
          <a:prstGeom prst="rect">
            <a:avLst/>
          </a:prstGeom>
        </p:spPr>
      </p:pic>
      <p:sp>
        <p:nvSpPr>
          <p:cNvPr id="36" name="TextBox 35">
            <a:extLst>
              <a:ext uri="{FF2B5EF4-FFF2-40B4-BE49-F238E27FC236}">
                <a16:creationId xmlns:a16="http://schemas.microsoft.com/office/drawing/2014/main" id="{0CABF709-6866-4F8C-AD98-DFAC1C8E49A9}"/>
              </a:ext>
            </a:extLst>
          </p:cNvPr>
          <p:cNvSpPr txBox="1"/>
          <p:nvPr/>
        </p:nvSpPr>
        <p:spPr>
          <a:xfrm>
            <a:off x="1029412" y="1594467"/>
            <a:ext cx="428322" cy="369332"/>
          </a:xfrm>
          <a:prstGeom prst="rect">
            <a:avLst/>
          </a:prstGeom>
          <a:noFill/>
        </p:spPr>
        <p:txBody>
          <a:bodyPr wrap="none" rtlCol="0">
            <a:spAutoFit/>
          </a:bodyPr>
          <a:lstStyle/>
          <a:p>
            <a:r>
              <a:rPr lang="en-US" altLang="zh-CN"/>
              <a:t>20</a:t>
            </a:r>
            <a:endParaRPr lang="zh-CN" altLang="en-US"/>
          </a:p>
        </p:txBody>
      </p:sp>
      <p:sp>
        <p:nvSpPr>
          <p:cNvPr id="37" name="TextBox 36">
            <a:extLst>
              <a:ext uri="{FF2B5EF4-FFF2-40B4-BE49-F238E27FC236}">
                <a16:creationId xmlns:a16="http://schemas.microsoft.com/office/drawing/2014/main" id="{A9F36D40-FC38-403C-9145-4ECAC2BF4DAF}"/>
              </a:ext>
            </a:extLst>
          </p:cNvPr>
          <p:cNvSpPr txBox="1"/>
          <p:nvPr/>
        </p:nvSpPr>
        <p:spPr>
          <a:xfrm>
            <a:off x="1017442" y="966844"/>
            <a:ext cx="428322" cy="369332"/>
          </a:xfrm>
          <a:prstGeom prst="rect">
            <a:avLst/>
          </a:prstGeom>
          <a:noFill/>
        </p:spPr>
        <p:txBody>
          <a:bodyPr wrap="none" rtlCol="0">
            <a:spAutoFit/>
          </a:bodyPr>
          <a:lstStyle/>
          <a:p>
            <a:r>
              <a:rPr lang="en-US" altLang="zh-CN"/>
              <a:t>40</a:t>
            </a:r>
            <a:endParaRPr lang="zh-CN" altLang="en-US"/>
          </a:p>
        </p:txBody>
      </p:sp>
      <p:sp>
        <p:nvSpPr>
          <p:cNvPr id="38" name="TextBox 37">
            <a:extLst>
              <a:ext uri="{FF2B5EF4-FFF2-40B4-BE49-F238E27FC236}">
                <a16:creationId xmlns:a16="http://schemas.microsoft.com/office/drawing/2014/main" id="{B7415AC9-0271-4719-AE33-EDBBF895B046}"/>
              </a:ext>
            </a:extLst>
          </p:cNvPr>
          <p:cNvSpPr txBox="1"/>
          <p:nvPr/>
        </p:nvSpPr>
        <p:spPr>
          <a:xfrm>
            <a:off x="1101180" y="2196059"/>
            <a:ext cx="306494" cy="369332"/>
          </a:xfrm>
          <a:prstGeom prst="rect">
            <a:avLst/>
          </a:prstGeom>
          <a:noFill/>
        </p:spPr>
        <p:txBody>
          <a:bodyPr wrap="none" rtlCol="0">
            <a:spAutoFit/>
          </a:bodyPr>
          <a:lstStyle/>
          <a:p>
            <a:r>
              <a:rPr lang="en-US" altLang="zh-CN"/>
              <a:t>0</a:t>
            </a:r>
            <a:endParaRPr lang="zh-CN" altLang="en-US"/>
          </a:p>
        </p:txBody>
      </p:sp>
      <p:sp>
        <p:nvSpPr>
          <p:cNvPr id="39" name="TextBox 38">
            <a:extLst>
              <a:ext uri="{FF2B5EF4-FFF2-40B4-BE49-F238E27FC236}">
                <a16:creationId xmlns:a16="http://schemas.microsoft.com/office/drawing/2014/main" id="{28452B14-77CE-4C11-81AA-48D75A8011E8}"/>
              </a:ext>
            </a:extLst>
          </p:cNvPr>
          <p:cNvSpPr txBox="1"/>
          <p:nvPr/>
        </p:nvSpPr>
        <p:spPr>
          <a:xfrm>
            <a:off x="1962696" y="2380725"/>
            <a:ext cx="428322" cy="369332"/>
          </a:xfrm>
          <a:prstGeom prst="rect">
            <a:avLst/>
          </a:prstGeom>
          <a:noFill/>
        </p:spPr>
        <p:txBody>
          <a:bodyPr wrap="none" rtlCol="0">
            <a:spAutoFit/>
          </a:bodyPr>
          <a:lstStyle/>
          <a:p>
            <a:r>
              <a:rPr lang="en-US" altLang="zh-CN"/>
              <a:t>20</a:t>
            </a:r>
            <a:endParaRPr lang="zh-CN" altLang="en-US"/>
          </a:p>
        </p:txBody>
      </p:sp>
      <p:sp>
        <p:nvSpPr>
          <p:cNvPr id="40" name="TextBox 39">
            <a:extLst>
              <a:ext uri="{FF2B5EF4-FFF2-40B4-BE49-F238E27FC236}">
                <a16:creationId xmlns:a16="http://schemas.microsoft.com/office/drawing/2014/main" id="{444AB6D3-F68C-40A2-9133-0EDA5F29A9BC}"/>
              </a:ext>
            </a:extLst>
          </p:cNvPr>
          <p:cNvSpPr txBox="1"/>
          <p:nvPr/>
        </p:nvSpPr>
        <p:spPr>
          <a:xfrm>
            <a:off x="2635716" y="2400941"/>
            <a:ext cx="428322" cy="369332"/>
          </a:xfrm>
          <a:prstGeom prst="rect">
            <a:avLst/>
          </a:prstGeom>
          <a:noFill/>
        </p:spPr>
        <p:txBody>
          <a:bodyPr wrap="none" rtlCol="0">
            <a:spAutoFit/>
          </a:bodyPr>
          <a:lstStyle/>
          <a:p>
            <a:r>
              <a:rPr lang="en-US" altLang="zh-CN"/>
              <a:t>40</a:t>
            </a:r>
            <a:endParaRPr lang="zh-CN" altLang="en-US"/>
          </a:p>
        </p:txBody>
      </p:sp>
      <p:sp>
        <p:nvSpPr>
          <p:cNvPr id="51" name="TextBox 50">
            <a:extLst>
              <a:ext uri="{FF2B5EF4-FFF2-40B4-BE49-F238E27FC236}">
                <a16:creationId xmlns:a16="http://schemas.microsoft.com/office/drawing/2014/main" id="{41CAE202-17EB-4995-87E0-85DE782D6C8E}"/>
              </a:ext>
            </a:extLst>
          </p:cNvPr>
          <p:cNvSpPr txBox="1"/>
          <p:nvPr/>
        </p:nvSpPr>
        <p:spPr>
          <a:xfrm>
            <a:off x="3096256" y="1594467"/>
            <a:ext cx="428322" cy="369332"/>
          </a:xfrm>
          <a:prstGeom prst="rect">
            <a:avLst/>
          </a:prstGeom>
          <a:noFill/>
        </p:spPr>
        <p:txBody>
          <a:bodyPr wrap="none" rtlCol="0">
            <a:spAutoFit/>
          </a:bodyPr>
          <a:lstStyle/>
          <a:p>
            <a:r>
              <a:rPr lang="en-US" altLang="zh-CN"/>
              <a:t>20</a:t>
            </a:r>
            <a:endParaRPr lang="zh-CN" altLang="en-US"/>
          </a:p>
        </p:txBody>
      </p:sp>
      <p:sp>
        <p:nvSpPr>
          <p:cNvPr id="52" name="TextBox 51">
            <a:extLst>
              <a:ext uri="{FF2B5EF4-FFF2-40B4-BE49-F238E27FC236}">
                <a16:creationId xmlns:a16="http://schemas.microsoft.com/office/drawing/2014/main" id="{C3F6C343-6AEC-41E2-9930-BADB7F05CABE}"/>
              </a:ext>
            </a:extLst>
          </p:cNvPr>
          <p:cNvSpPr txBox="1"/>
          <p:nvPr/>
        </p:nvSpPr>
        <p:spPr>
          <a:xfrm>
            <a:off x="3084286" y="966844"/>
            <a:ext cx="428322" cy="369332"/>
          </a:xfrm>
          <a:prstGeom prst="rect">
            <a:avLst/>
          </a:prstGeom>
          <a:noFill/>
        </p:spPr>
        <p:txBody>
          <a:bodyPr wrap="none" rtlCol="0">
            <a:spAutoFit/>
          </a:bodyPr>
          <a:lstStyle/>
          <a:p>
            <a:r>
              <a:rPr lang="en-US" altLang="zh-CN"/>
              <a:t>40</a:t>
            </a:r>
            <a:endParaRPr lang="zh-CN" altLang="en-US"/>
          </a:p>
        </p:txBody>
      </p:sp>
      <p:sp>
        <p:nvSpPr>
          <p:cNvPr id="53" name="TextBox 52">
            <a:extLst>
              <a:ext uri="{FF2B5EF4-FFF2-40B4-BE49-F238E27FC236}">
                <a16:creationId xmlns:a16="http://schemas.microsoft.com/office/drawing/2014/main" id="{85AB711C-1CCC-4CA8-949E-D89ACBD8AFC3}"/>
              </a:ext>
            </a:extLst>
          </p:cNvPr>
          <p:cNvSpPr txBox="1"/>
          <p:nvPr/>
        </p:nvSpPr>
        <p:spPr>
          <a:xfrm>
            <a:off x="3168024" y="2196059"/>
            <a:ext cx="306494" cy="369332"/>
          </a:xfrm>
          <a:prstGeom prst="rect">
            <a:avLst/>
          </a:prstGeom>
          <a:noFill/>
        </p:spPr>
        <p:txBody>
          <a:bodyPr wrap="none" rtlCol="0">
            <a:spAutoFit/>
          </a:bodyPr>
          <a:lstStyle/>
          <a:p>
            <a:r>
              <a:rPr lang="en-US" altLang="zh-CN"/>
              <a:t>0</a:t>
            </a:r>
            <a:endParaRPr lang="zh-CN" altLang="en-US"/>
          </a:p>
        </p:txBody>
      </p:sp>
      <p:sp>
        <p:nvSpPr>
          <p:cNvPr id="54" name="TextBox 53">
            <a:extLst>
              <a:ext uri="{FF2B5EF4-FFF2-40B4-BE49-F238E27FC236}">
                <a16:creationId xmlns:a16="http://schemas.microsoft.com/office/drawing/2014/main" id="{95F945D1-A38C-4293-A429-D51211B1CE7C}"/>
              </a:ext>
            </a:extLst>
          </p:cNvPr>
          <p:cNvSpPr txBox="1"/>
          <p:nvPr/>
        </p:nvSpPr>
        <p:spPr>
          <a:xfrm>
            <a:off x="4029540" y="2380725"/>
            <a:ext cx="428322" cy="369332"/>
          </a:xfrm>
          <a:prstGeom prst="rect">
            <a:avLst/>
          </a:prstGeom>
          <a:noFill/>
        </p:spPr>
        <p:txBody>
          <a:bodyPr wrap="none" rtlCol="0">
            <a:spAutoFit/>
          </a:bodyPr>
          <a:lstStyle/>
          <a:p>
            <a:r>
              <a:rPr lang="en-US" altLang="zh-CN"/>
              <a:t>20</a:t>
            </a:r>
            <a:endParaRPr lang="zh-CN" altLang="en-US"/>
          </a:p>
        </p:txBody>
      </p:sp>
      <p:sp>
        <p:nvSpPr>
          <p:cNvPr id="55" name="TextBox 54">
            <a:extLst>
              <a:ext uri="{FF2B5EF4-FFF2-40B4-BE49-F238E27FC236}">
                <a16:creationId xmlns:a16="http://schemas.microsoft.com/office/drawing/2014/main" id="{8103F4B2-4229-4D80-8BAD-0CF19DF47120}"/>
              </a:ext>
            </a:extLst>
          </p:cNvPr>
          <p:cNvSpPr txBox="1"/>
          <p:nvPr/>
        </p:nvSpPr>
        <p:spPr>
          <a:xfrm>
            <a:off x="4702560" y="2400941"/>
            <a:ext cx="428322" cy="369332"/>
          </a:xfrm>
          <a:prstGeom prst="rect">
            <a:avLst/>
          </a:prstGeom>
          <a:noFill/>
        </p:spPr>
        <p:txBody>
          <a:bodyPr wrap="none" rtlCol="0">
            <a:spAutoFit/>
          </a:bodyPr>
          <a:lstStyle/>
          <a:p>
            <a:r>
              <a:rPr lang="en-US" altLang="zh-CN"/>
              <a:t>40</a:t>
            </a:r>
            <a:endParaRPr lang="zh-CN" altLang="en-US"/>
          </a:p>
        </p:txBody>
      </p:sp>
      <p:sp>
        <p:nvSpPr>
          <p:cNvPr id="66" name="TextBox 65">
            <a:extLst>
              <a:ext uri="{FF2B5EF4-FFF2-40B4-BE49-F238E27FC236}">
                <a16:creationId xmlns:a16="http://schemas.microsoft.com/office/drawing/2014/main" id="{C6DDC583-F74C-4A32-A870-027C4FD9C5EA}"/>
              </a:ext>
            </a:extLst>
          </p:cNvPr>
          <p:cNvSpPr txBox="1"/>
          <p:nvPr/>
        </p:nvSpPr>
        <p:spPr>
          <a:xfrm>
            <a:off x="5152922" y="1587787"/>
            <a:ext cx="428322" cy="369332"/>
          </a:xfrm>
          <a:prstGeom prst="rect">
            <a:avLst/>
          </a:prstGeom>
          <a:noFill/>
        </p:spPr>
        <p:txBody>
          <a:bodyPr wrap="none" rtlCol="0">
            <a:spAutoFit/>
          </a:bodyPr>
          <a:lstStyle/>
          <a:p>
            <a:r>
              <a:rPr lang="en-US" altLang="zh-CN"/>
              <a:t>20</a:t>
            </a:r>
            <a:endParaRPr lang="zh-CN" altLang="en-US"/>
          </a:p>
        </p:txBody>
      </p:sp>
      <p:sp>
        <p:nvSpPr>
          <p:cNvPr id="67" name="TextBox 66">
            <a:extLst>
              <a:ext uri="{FF2B5EF4-FFF2-40B4-BE49-F238E27FC236}">
                <a16:creationId xmlns:a16="http://schemas.microsoft.com/office/drawing/2014/main" id="{1301D8BC-9347-4993-853F-FB7FC144BE5E}"/>
              </a:ext>
            </a:extLst>
          </p:cNvPr>
          <p:cNvSpPr txBox="1"/>
          <p:nvPr/>
        </p:nvSpPr>
        <p:spPr>
          <a:xfrm>
            <a:off x="5140952" y="960164"/>
            <a:ext cx="428322" cy="369332"/>
          </a:xfrm>
          <a:prstGeom prst="rect">
            <a:avLst/>
          </a:prstGeom>
          <a:noFill/>
        </p:spPr>
        <p:txBody>
          <a:bodyPr wrap="none" rtlCol="0">
            <a:spAutoFit/>
          </a:bodyPr>
          <a:lstStyle/>
          <a:p>
            <a:r>
              <a:rPr lang="en-US" altLang="zh-CN"/>
              <a:t>40</a:t>
            </a:r>
            <a:endParaRPr lang="zh-CN" altLang="en-US"/>
          </a:p>
        </p:txBody>
      </p:sp>
      <p:sp>
        <p:nvSpPr>
          <p:cNvPr id="68" name="TextBox 67">
            <a:extLst>
              <a:ext uri="{FF2B5EF4-FFF2-40B4-BE49-F238E27FC236}">
                <a16:creationId xmlns:a16="http://schemas.microsoft.com/office/drawing/2014/main" id="{F1F6A13B-B932-4F8D-A03B-164645C254D1}"/>
              </a:ext>
            </a:extLst>
          </p:cNvPr>
          <p:cNvSpPr txBox="1"/>
          <p:nvPr/>
        </p:nvSpPr>
        <p:spPr>
          <a:xfrm>
            <a:off x="5224690" y="2189379"/>
            <a:ext cx="306494" cy="369332"/>
          </a:xfrm>
          <a:prstGeom prst="rect">
            <a:avLst/>
          </a:prstGeom>
          <a:noFill/>
        </p:spPr>
        <p:txBody>
          <a:bodyPr wrap="none" rtlCol="0">
            <a:spAutoFit/>
          </a:bodyPr>
          <a:lstStyle/>
          <a:p>
            <a:r>
              <a:rPr lang="en-US" altLang="zh-CN"/>
              <a:t>0</a:t>
            </a:r>
            <a:endParaRPr lang="zh-CN" altLang="en-US"/>
          </a:p>
        </p:txBody>
      </p:sp>
      <p:sp>
        <p:nvSpPr>
          <p:cNvPr id="69" name="TextBox 68">
            <a:extLst>
              <a:ext uri="{FF2B5EF4-FFF2-40B4-BE49-F238E27FC236}">
                <a16:creationId xmlns:a16="http://schemas.microsoft.com/office/drawing/2014/main" id="{EFF38196-0E90-484B-AD8C-D03069C0256D}"/>
              </a:ext>
            </a:extLst>
          </p:cNvPr>
          <p:cNvSpPr txBox="1"/>
          <p:nvPr/>
        </p:nvSpPr>
        <p:spPr>
          <a:xfrm>
            <a:off x="6086206" y="2374045"/>
            <a:ext cx="428322" cy="369332"/>
          </a:xfrm>
          <a:prstGeom prst="rect">
            <a:avLst/>
          </a:prstGeom>
          <a:noFill/>
        </p:spPr>
        <p:txBody>
          <a:bodyPr wrap="none" rtlCol="0">
            <a:spAutoFit/>
          </a:bodyPr>
          <a:lstStyle/>
          <a:p>
            <a:r>
              <a:rPr lang="en-US" altLang="zh-CN"/>
              <a:t>20</a:t>
            </a:r>
            <a:endParaRPr lang="zh-CN" altLang="en-US"/>
          </a:p>
        </p:txBody>
      </p:sp>
      <p:sp>
        <p:nvSpPr>
          <p:cNvPr id="70" name="TextBox 69">
            <a:extLst>
              <a:ext uri="{FF2B5EF4-FFF2-40B4-BE49-F238E27FC236}">
                <a16:creationId xmlns:a16="http://schemas.microsoft.com/office/drawing/2014/main" id="{298B4539-BE18-461E-BC6E-3E70A5B69D93}"/>
              </a:ext>
            </a:extLst>
          </p:cNvPr>
          <p:cNvSpPr txBox="1"/>
          <p:nvPr/>
        </p:nvSpPr>
        <p:spPr>
          <a:xfrm>
            <a:off x="6759226" y="2394261"/>
            <a:ext cx="428322" cy="369332"/>
          </a:xfrm>
          <a:prstGeom prst="rect">
            <a:avLst/>
          </a:prstGeom>
          <a:noFill/>
        </p:spPr>
        <p:txBody>
          <a:bodyPr wrap="none" rtlCol="0">
            <a:spAutoFit/>
          </a:bodyPr>
          <a:lstStyle/>
          <a:p>
            <a:r>
              <a:rPr lang="en-US" altLang="zh-CN"/>
              <a:t>40</a:t>
            </a:r>
            <a:endParaRPr lang="zh-CN" altLang="en-US"/>
          </a:p>
        </p:txBody>
      </p:sp>
      <p:sp>
        <p:nvSpPr>
          <p:cNvPr id="71" name="TextBox 70">
            <a:extLst>
              <a:ext uri="{FF2B5EF4-FFF2-40B4-BE49-F238E27FC236}">
                <a16:creationId xmlns:a16="http://schemas.microsoft.com/office/drawing/2014/main" id="{14B8C920-23EF-49D2-956C-B714D663140E}"/>
              </a:ext>
            </a:extLst>
          </p:cNvPr>
          <p:cNvSpPr txBox="1"/>
          <p:nvPr/>
        </p:nvSpPr>
        <p:spPr>
          <a:xfrm>
            <a:off x="7240015" y="1584418"/>
            <a:ext cx="428322" cy="369332"/>
          </a:xfrm>
          <a:prstGeom prst="rect">
            <a:avLst/>
          </a:prstGeom>
          <a:noFill/>
        </p:spPr>
        <p:txBody>
          <a:bodyPr wrap="none" rtlCol="0">
            <a:spAutoFit/>
          </a:bodyPr>
          <a:lstStyle/>
          <a:p>
            <a:r>
              <a:rPr lang="en-US" altLang="zh-CN"/>
              <a:t>20</a:t>
            </a:r>
            <a:endParaRPr lang="zh-CN" altLang="en-US"/>
          </a:p>
        </p:txBody>
      </p:sp>
      <p:sp>
        <p:nvSpPr>
          <p:cNvPr id="72" name="TextBox 71">
            <a:extLst>
              <a:ext uri="{FF2B5EF4-FFF2-40B4-BE49-F238E27FC236}">
                <a16:creationId xmlns:a16="http://schemas.microsoft.com/office/drawing/2014/main" id="{5B7D2C56-8580-4CE1-95A1-D7DAD1F281EB}"/>
              </a:ext>
            </a:extLst>
          </p:cNvPr>
          <p:cNvSpPr txBox="1"/>
          <p:nvPr/>
        </p:nvSpPr>
        <p:spPr>
          <a:xfrm>
            <a:off x="7228045" y="956795"/>
            <a:ext cx="428322" cy="369332"/>
          </a:xfrm>
          <a:prstGeom prst="rect">
            <a:avLst/>
          </a:prstGeom>
          <a:noFill/>
        </p:spPr>
        <p:txBody>
          <a:bodyPr wrap="none" rtlCol="0">
            <a:spAutoFit/>
          </a:bodyPr>
          <a:lstStyle/>
          <a:p>
            <a:r>
              <a:rPr lang="en-US" altLang="zh-CN"/>
              <a:t>40</a:t>
            </a:r>
            <a:endParaRPr lang="zh-CN" altLang="en-US"/>
          </a:p>
        </p:txBody>
      </p:sp>
      <p:sp>
        <p:nvSpPr>
          <p:cNvPr id="73" name="TextBox 72">
            <a:extLst>
              <a:ext uri="{FF2B5EF4-FFF2-40B4-BE49-F238E27FC236}">
                <a16:creationId xmlns:a16="http://schemas.microsoft.com/office/drawing/2014/main" id="{B9BCFD8F-E851-46A3-B526-2F075E9FBFFB}"/>
              </a:ext>
            </a:extLst>
          </p:cNvPr>
          <p:cNvSpPr txBox="1"/>
          <p:nvPr/>
        </p:nvSpPr>
        <p:spPr>
          <a:xfrm>
            <a:off x="7311783" y="2186010"/>
            <a:ext cx="306494" cy="369332"/>
          </a:xfrm>
          <a:prstGeom prst="rect">
            <a:avLst/>
          </a:prstGeom>
          <a:noFill/>
        </p:spPr>
        <p:txBody>
          <a:bodyPr wrap="none" rtlCol="0">
            <a:spAutoFit/>
          </a:bodyPr>
          <a:lstStyle/>
          <a:p>
            <a:r>
              <a:rPr lang="en-US" altLang="zh-CN"/>
              <a:t>0</a:t>
            </a:r>
            <a:endParaRPr lang="zh-CN" altLang="en-US"/>
          </a:p>
        </p:txBody>
      </p:sp>
      <p:sp>
        <p:nvSpPr>
          <p:cNvPr id="74" name="TextBox 73">
            <a:extLst>
              <a:ext uri="{FF2B5EF4-FFF2-40B4-BE49-F238E27FC236}">
                <a16:creationId xmlns:a16="http://schemas.microsoft.com/office/drawing/2014/main" id="{85803736-39E4-4AE7-87D7-37F741E81C6E}"/>
              </a:ext>
            </a:extLst>
          </p:cNvPr>
          <p:cNvSpPr txBox="1"/>
          <p:nvPr/>
        </p:nvSpPr>
        <p:spPr>
          <a:xfrm>
            <a:off x="8173299" y="2370676"/>
            <a:ext cx="428322" cy="369332"/>
          </a:xfrm>
          <a:prstGeom prst="rect">
            <a:avLst/>
          </a:prstGeom>
          <a:noFill/>
        </p:spPr>
        <p:txBody>
          <a:bodyPr wrap="none" rtlCol="0">
            <a:spAutoFit/>
          </a:bodyPr>
          <a:lstStyle/>
          <a:p>
            <a:r>
              <a:rPr lang="en-US" altLang="zh-CN"/>
              <a:t>20</a:t>
            </a:r>
            <a:endParaRPr lang="zh-CN" altLang="en-US"/>
          </a:p>
        </p:txBody>
      </p:sp>
      <p:sp>
        <p:nvSpPr>
          <p:cNvPr id="75" name="TextBox 74">
            <a:extLst>
              <a:ext uri="{FF2B5EF4-FFF2-40B4-BE49-F238E27FC236}">
                <a16:creationId xmlns:a16="http://schemas.microsoft.com/office/drawing/2014/main" id="{937A8023-623C-4B43-9C9E-D16B07A48F96}"/>
              </a:ext>
            </a:extLst>
          </p:cNvPr>
          <p:cNvSpPr txBox="1"/>
          <p:nvPr/>
        </p:nvSpPr>
        <p:spPr>
          <a:xfrm>
            <a:off x="8846319" y="2390892"/>
            <a:ext cx="428322" cy="369332"/>
          </a:xfrm>
          <a:prstGeom prst="rect">
            <a:avLst/>
          </a:prstGeom>
          <a:noFill/>
        </p:spPr>
        <p:txBody>
          <a:bodyPr wrap="none" rtlCol="0">
            <a:spAutoFit/>
          </a:bodyPr>
          <a:lstStyle/>
          <a:p>
            <a:r>
              <a:rPr lang="en-US" altLang="zh-CN"/>
              <a:t>40</a:t>
            </a:r>
            <a:endParaRPr lang="zh-CN" altLang="en-US"/>
          </a:p>
        </p:txBody>
      </p:sp>
      <p:sp>
        <p:nvSpPr>
          <p:cNvPr id="76" name="TextBox 75">
            <a:extLst>
              <a:ext uri="{FF2B5EF4-FFF2-40B4-BE49-F238E27FC236}">
                <a16:creationId xmlns:a16="http://schemas.microsoft.com/office/drawing/2014/main" id="{06757397-1047-437D-9DCA-1628504BD485}"/>
              </a:ext>
            </a:extLst>
          </p:cNvPr>
          <p:cNvSpPr txBox="1"/>
          <p:nvPr/>
        </p:nvSpPr>
        <p:spPr>
          <a:xfrm>
            <a:off x="9341412" y="1582252"/>
            <a:ext cx="428322" cy="369332"/>
          </a:xfrm>
          <a:prstGeom prst="rect">
            <a:avLst/>
          </a:prstGeom>
          <a:noFill/>
        </p:spPr>
        <p:txBody>
          <a:bodyPr wrap="none" rtlCol="0">
            <a:spAutoFit/>
          </a:bodyPr>
          <a:lstStyle/>
          <a:p>
            <a:r>
              <a:rPr lang="en-US" altLang="zh-CN"/>
              <a:t>20</a:t>
            </a:r>
            <a:endParaRPr lang="zh-CN" altLang="en-US"/>
          </a:p>
        </p:txBody>
      </p:sp>
      <p:sp>
        <p:nvSpPr>
          <p:cNvPr id="77" name="TextBox 76">
            <a:extLst>
              <a:ext uri="{FF2B5EF4-FFF2-40B4-BE49-F238E27FC236}">
                <a16:creationId xmlns:a16="http://schemas.microsoft.com/office/drawing/2014/main" id="{2DE807A3-684A-48F0-B188-A28FAAFFC44B}"/>
              </a:ext>
            </a:extLst>
          </p:cNvPr>
          <p:cNvSpPr txBox="1"/>
          <p:nvPr/>
        </p:nvSpPr>
        <p:spPr>
          <a:xfrm>
            <a:off x="9329442" y="954629"/>
            <a:ext cx="428322" cy="369332"/>
          </a:xfrm>
          <a:prstGeom prst="rect">
            <a:avLst/>
          </a:prstGeom>
          <a:noFill/>
        </p:spPr>
        <p:txBody>
          <a:bodyPr wrap="none" rtlCol="0">
            <a:spAutoFit/>
          </a:bodyPr>
          <a:lstStyle/>
          <a:p>
            <a:r>
              <a:rPr lang="en-US" altLang="zh-CN"/>
              <a:t>40</a:t>
            </a:r>
            <a:endParaRPr lang="zh-CN" altLang="en-US"/>
          </a:p>
        </p:txBody>
      </p:sp>
      <p:sp>
        <p:nvSpPr>
          <p:cNvPr id="78" name="TextBox 77">
            <a:extLst>
              <a:ext uri="{FF2B5EF4-FFF2-40B4-BE49-F238E27FC236}">
                <a16:creationId xmlns:a16="http://schemas.microsoft.com/office/drawing/2014/main" id="{3D4F91BB-E396-41D2-A520-6B304DA0BD8C}"/>
              </a:ext>
            </a:extLst>
          </p:cNvPr>
          <p:cNvSpPr txBox="1"/>
          <p:nvPr/>
        </p:nvSpPr>
        <p:spPr>
          <a:xfrm>
            <a:off x="9413180" y="2183844"/>
            <a:ext cx="306494" cy="369332"/>
          </a:xfrm>
          <a:prstGeom prst="rect">
            <a:avLst/>
          </a:prstGeom>
          <a:noFill/>
        </p:spPr>
        <p:txBody>
          <a:bodyPr wrap="none" rtlCol="0">
            <a:spAutoFit/>
          </a:bodyPr>
          <a:lstStyle/>
          <a:p>
            <a:r>
              <a:rPr lang="en-US" altLang="zh-CN"/>
              <a:t>0</a:t>
            </a:r>
            <a:endParaRPr lang="zh-CN" altLang="en-US"/>
          </a:p>
        </p:txBody>
      </p:sp>
      <p:sp>
        <p:nvSpPr>
          <p:cNvPr id="79" name="TextBox 78">
            <a:extLst>
              <a:ext uri="{FF2B5EF4-FFF2-40B4-BE49-F238E27FC236}">
                <a16:creationId xmlns:a16="http://schemas.microsoft.com/office/drawing/2014/main" id="{21863330-CFA4-4C2C-BF5E-07E7DDDE5861}"/>
              </a:ext>
            </a:extLst>
          </p:cNvPr>
          <p:cNvSpPr txBox="1"/>
          <p:nvPr/>
        </p:nvSpPr>
        <p:spPr>
          <a:xfrm>
            <a:off x="10274696" y="2368510"/>
            <a:ext cx="428322" cy="369332"/>
          </a:xfrm>
          <a:prstGeom prst="rect">
            <a:avLst/>
          </a:prstGeom>
          <a:noFill/>
        </p:spPr>
        <p:txBody>
          <a:bodyPr wrap="none" rtlCol="0">
            <a:spAutoFit/>
          </a:bodyPr>
          <a:lstStyle/>
          <a:p>
            <a:r>
              <a:rPr lang="en-US" altLang="zh-CN"/>
              <a:t>20</a:t>
            </a:r>
            <a:endParaRPr lang="zh-CN" altLang="en-US"/>
          </a:p>
        </p:txBody>
      </p:sp>
      <p:sp>
        <p:nvSpPr>
          <p:cNvPr id="80" name="TextBox 79">
            <a:extLst>
              <a:ext uri="{FF2B5EF4-FFF2-40B4-BE49-F238E27FC236}">
                <a16:creationId xmlns:a16="http://schemas.microsoft.com/office/drawing/2014/main" id="{569F03F4-E081-4571-B4FF-341594D9C064}"/>
              </a:ext>
            </a:extLst>
          </p:cNvPr>
          <p:cNvSpPr txBox="1"/>
          <p:nvPr/>
        </p:nvSpPr>
        <p:spPr>
          <a:xfrm>
            <a:off x="10947716" y="2388726"/>
            <a:ext cx="428322" cy="369332"/>
          </a:xfrm>
          <a:prstGeom prst="rect">
            <a:avLst/>
          </a:prstGeom>
          <a:noFill/>
        </p:spPr>
        <p:txBody>
          <a:bodyPr wrap="none" rtlCol="0">
            <a:spAutoFit/>
          </a:bodyPr>
          <a:lstStyle/>
          <a:p>
            <a:r>
              <a:rPr lang="en-US" altLang="zh-CN"/>
              <a:t>40</a:t>
            </a:r>
            <a:endParaRPr lang="zh-CN" altLang="en-US"/>
          </a:p>
        </p:txBody>
      </p:sp>
      <p:sp>
        <p:nvSpPr>
          <p:cNvPr id="91" name="TextBox 90">
            <a:extLst>
              <a:ext uri="{FF2B5EF4-FFF2-40B4-BE49-F238E27FC236}">
                <a16:creationId xmlns:a16="http://schemas.microsoft.com/office/drawing/2014/main" id="{A9D04839-097D-475C-9F31-C3E3D3D1B219}"/>
              </a:ext>
            </a:extLst>
          </p:cNvPr>
          <p:cNvSpPr txBox="1"/>
          <p:nvPr/>
        </p:nvSpPr>
        <p:spPr>
          <a:xfrm>
            <a:off x="1026976" y="3470042"/>
            <a:ext cx="428322" cy="369332"/>
          </a:xfrm>
          <a:prstGeom prst="rect">
            <a:avLst/>
          </a:prstGeom>
          <a:noFill/>
        </p:spPr>
        <p:txBody>
          <a:bodyPr wrap="none" rtlCol="0">
            <a:spAutoFit/>
          </a:bodyPr>
          <a:lstStyle/>
          <a:p>
            <a:r>
              <a:rPr lang="en-US" altLang="zh-CN"/>
              <a:t>20</a:t>
            </a:r>
            <a:endParaRPr lang="zh-CN" altLang="en-US"/>
          </a:p>
        </p:txBody>
      </p:sp>
      <p:sp>
        <p:nvSpPr>
          <p:cNvPr id="92" name="TextBox 91">
            <a:extLst>
              <a:ext uri="{FF2B5EF4-FFF2-40B4-BE49-F238E27FC236}">
                <a16:creationId xmlns:a16="http://schemas.microsoft.com/office/drawing/2014/main" id="{F24C5173-3B4C-4A35-9628-B8D247AC8F8B}"/>
              </a:ext>
            </a:extLst>
          </p:cNvPr>
          <p:cNvSpPr txBox="1"/>
          <p:nvPr/>
        </p:nvSpPr>
        <p:spPr>
          <a:xfrm>
            <a:off x="1015006" y="2842419"/>
            <a:ext cx="428322" cy="369332"/>
          </a:xfrm>
          <a:prstGeom prst="rect">
            <a:avLst/>
          </a:prstGeom>
          <a:noFill/>
        </p:spPr>
        <p:txBody>
          <a:bodyPr wrap="none" rtlCol="0">
            <a:spAutoFit/>
          </a:bodyPr>
          <a:lstStyle/>
          <a:p>
            <a:r>
              <a:rPr lang="en-US" altLang="zh-CN"/>
              <a:t>40</a:t>
            </a:r>
            <a:endParaRPr lang="zh-CN" altLang="en-US"/>
          </a:p>
        </p:txBody>
      </p:sp>
      <p:sp>
        <p:nvSpPr>
          <p:cNvPr id="93" name="TextBox 92">
            <a:extLst>
              <a:ext uri="{FF2B5EF4-FFF2-40B4-BE49-F238E27FC236}">
                <a16:creationId xmlns:a16="http://schemas.microsoft.com/office/drawing/2014/main" id="{B19B9C46-830F-47F5-AC34-1BEF3F622B25}"/>
              </a:ext>
            </a:extLst>
          </p:cNvPr>
          <p:cNvSpPr txBox="1"/>
          <p:nvPr/>
        </p:nvSpPr>
        <p:spPr>
          <a:xfrm>
            <a:off x="1098744" y="4071634"/>
            <a:ext cx="306494" cy="369332"/>
          </a:xfrm>
          <a:prstGeom prst="rect">
            <a:avLst/>
          </a:prstGeom>
          <a:noFill/>
        </p:spPr>
        <p:txBody>
          <a:bodyPr wrap="none" rtlCol="0">
            <a:spAutoFit/>
          </a:bodyPr>
          <a:lstStyle/>
          <a:p>
            <a:r>
              <a:rPr lang="en-US" altLang="zh-CN"/>
              <a:t>0</a:t>
            </a:r>
            <a:endParaRPr lang="zh-CN" altLang="en-US"/>
          </a:p>
        </p:txBody>
      </p:sp>
      <p:sp>
        <p:nvSpPr>
          <p:cNvPr id="94" name="TextBox 93">
            <a:extLst>
              <a:ext uri="{FF2B5EF4-FFF2-40B4-BE49-F238E27FC236}">
                <a16:creationId xmlns:a16="http://schemas.microsoft.com/office/drawing/2014/main" id="{A860439A-7CDC-4034-AAF9-83700B52EE55}"/>
              </a:ext>
            </a:extLst>
          </p:cNvPr>
          <p:cNvSpPr txBox="1"/>
          <p:nvPr/>
        </p:nvSpPr>
        <p:spPr>
          <a:xfrm>
            <a:off x="1960260" y="4256300"/>
            <a:ext cx="428322" cy="369332"/>
          </a:xfrm>
          <a:prstGeom prst="rect">
            <a:avLst/>
          </a:prstGeom>
          <a:noFill/>
        </p:spPr>
        <p:txBody>
          <a:bodyPr wrap="none" rtlCol="0">
            <a:spAutoFit/>
          </a:bodyPr>
          <a:lstStyle/>
          <a:p>
            <a:r>
              <a:rPr lang="en-US" altLang="zh-CN"/>
              <a:t>20</a:t>
            </a:r>
            <a:endParaRPr lang="zh-CN" altLang="en-US"/>
          </a:p>
        </p:txBody>
      </p:sp>
      <p:sp>
        <p:nvSpPr>
          <p:cNvPr id="95" name="TextBox 94">
            <a:extLst>
              <a:ext uri="{FF2B5EF4-FFF2-40B4-BE49-F238E27FC236}">
                <a16:creationId xmlns:a16="http://schemas.microsoft.com/office/drawing/2014/main" id="{9724ABFA-2D50-4517-840A-180FA0014A2C}"/>
              </a:ext>
            </a:extLst>
          </p:cNvPr>
          <p:cNvSpPr txBox="1"/>
          <p:nvPr/>
        </p:nvSpPr>
        <p:spPr>
          <a:xfrm>
            <a:off x="2633280" y="4276516"/>
            <a:ext cx="428322" cy="369332"/>
          </a:xfrm>
          <a:prstGeom prst="rect">
            <a:avLst/>
          </a:prstGeom>
          <a:noFill/>
        </p:spPr>
        <p:txBody>
          <a:bodyPr wrap="none" rtlCol="0">
            <a:spAutoFit/>
          </a:bodyPr>
          <a:lstStyle/>
          <a:p>
            <a:r>
              <a:rPr lang="en-US" altLang="zh-CN"/>
              <a:t>40</a:t>
            </a:r>
            <a:endParaRPr lang="zh-CN" altLang="en-US"/>
          </a:p>
        </p:txBody>
      </p:sp>
      <p:sp>
        <p:nvSpPr>
          <p:cNvPr id="96" name="TextBox 95">
            <a:extLst>
              <a:ext uri="{FF2B5EF4-FFF2-40B4-BE49-F238E27FC236}">
                <a16:creationId xmlns:a16="http://schemas.microsoft.com/office/drawing/2014/main" id="{78E60B0D-4DCA-4E55-8010-C08561D15428}"/>
              </a:ext>
            </a:extLst>
          </p:cNvPr>
          <p:cNvSpPr txBox="1"/>
          <p:nvPr/>
        </p:nvSpPr>
        <p:spPr>
          <a:xfrm>
            <a:off x="3093820" y="3470042"/>
            <a:ext cx="428322" cy="369332"/>
          </a:xfrm>
          <a:prstGeom prst="rect">
            <a:avLst/>
          </a:prstGeom>
          <a:noFill/>
        </p:spPr>
        <p:txBody>
          <a:bodyPr wrap="none" rtlCol="0">
            <a:spAutoFit/>
          </a:bodyPr>
          <a:lstStyle/>
          <a:p>
            <a:r>
              <a:rPr lang="en-US" altLang="zh-CN"/>
              <a:t>20</a:t>
            </a:r>
            <a:endParaRPr lang="zh-CN" altLang="en-US"/>
          </a:p>
        </p:txBody>
      </p:sp>
      <p:sp>
        <p:nvSpPr>
          <p:cNvPr id="97" name="TextBox 96">
            <a:extLst>
              <a:ext uri="{FF2B5EF4-FFF2-40B4-BE49-F238E27FC236}">
                <a16:creationId xmlns:a16="http://schemas.microsoft.com/office/drawing/2014/main" id="{6265FE57-04AC-42AD-AB5F-F3C1C1F7C9C4}"/>
              </a:ext>
            </a:extLst>
          </p:cNvPr>
          <p:cNvSpPr txBox="1"/>
          <p:nvPr/>
        </p:nvSpPr>
        <p:spPr>
          <a:xfrm>
            <a:off x="3081850" y="2842419"/>
            <a:ext cx="428322" cy="369332"/>
          </a:xfrm>
          <a:prstGeom prst="rect">
            <a:avLst/>
          </a:prstGeom>
          <a:noFill/>
        </p:spPr>
        <p:txBody>
          <a:bodyPr wrap="none" rtlCol="0">
            <a:spAutoFit/>
          </a:bodyPr>
          <a:lstStyle/>
          <a:p>
            <a:r>
              <a:rPr lang="en-US" altLang="zh-CN"/>
              <a:t>40</a:t>
            </a:r>
            <a:endParaRPr lang="zh-CN" altLang="en-US"/>
          </a:p>
        </p:txBody>
      </p:sp>
      <p:sp>
        <p:nvSpPr>
          <p:cNvPr id="98" name="TextBox 97">
            <a:extLst>
              <a:ext uri="{FF2B5EF4-FFF2-40B4-BE49-F238E27FC236}">
                <a16:creationId xmlns:a16="http://schemas.microsoft.com/office/drawing/2014/main" id="{95760959-D2D4-454E-A6D3-0EDEA841CD57}"/>
              </a:ext>
            </a:extLst>
          </p:cNvPr>
          <p:cNvSpPr txBox="1"/>
          <p:nvPr/>
        </p:nvSpPr>
        <p:spPr>
          <a:xfrm>
            <a:off x="3165588" y="4071634"/>
            <a:ext cx="306494" cy="369332"/>
          </a:xfrm>
          <a:prstGeom prst="rect">
            <a:avLst/>
          </a:prstGeom>
          <a:noFill/>
        </p:spPr>
        <p:txBody>
          <a:bodyPr wrap="none" rtlCol="0">
            <a:spAutoFit/>
          </a:bodyPr>
          <a:lstStyle/>
          <a:p>
            <a:r>
              <a:rPr lang="en-US" altLang="zh-CN"/>
              <a:t>0</a:t>
            </a:r>
            <a:endParaRPr lang="zh-CN" altLang="en-US"/>
          </a:p>
        </p:txBody>
      </p:sp>
      <p:sp>
        <p:nvSpPr>
          <p:cNvPr id="99" name="TextBox 98">
            <a:extLst>
              <a:ext uri="{FF2B5EF4-FFF2-40B4-BE49-F238E27FC236}">
                <a16:creationId xmlns:a16="http://schemas.microsoft.com/office/drawing/2014/main" id="{9E8B45A9-DDC7-49FC-B312-04E5EBA9B3E2}"/>
              </a:ext>
            </a:extLst>
          </p:cNvPr>
          <p:cNvSpPr txBox="1"/>
          <p:nvPr/>
        </p:nvSpPr>
        <p:spPr>
          <a:xfrm>
            <a:off x="4027104" y="4256300"/>
            <a:ext cx="428322" cy="369332"/>
          </a:xfrm>
          <a:prstGeom prst="rect">
            <a:avLst/>
          </a:prstGeom>
          <a:noFill/>
        </p:spPr>
        <p:txBody>
          <a:bodyPr wrap="none" rtlCol="0">
            <a:spAutoFit/>
          </a:bodyPr>
          <a:lstStyle/>
          <a:p>
            <a:r>
              <a:rPr lang="en-US" altLang="zh-CN"/>
              <a:t>20</a:t>
            </a:r>
            <a:endParaRPr lang="zh-CN" altLang="en-US"/>
          </a:p>
        </p:txBody>
      </p:sp>
      <p:sp>
        <p:nvSpPr>
          <p:cNvPr id="100" name="TextBox 99">
            <a:extLst>
              <a:ext uri="{FF2B5EF4-FFF2-40B4-BE49-F238E27FC236}">
                <a16:creationId xmlns:a16="http://schemas.microsoft.com/office/drawing/2014/main" id="{BBD283B1-2C98-4E63-B8B9-DE1098EACFB6}"/>
              </a:ext>
            </a:extLst>
          </p:cNvPr>
          <p:cNvSpPr txBox="1"/>
          <p:nvPr/>
        </p:nvSpPr>
        <p:spPr>
          <a:xfrm>
            <a:off x="4700124" y="4276516"/>
            <a:ext cx="428322" cy="369332"/>
          </a:xfrm>
          <a:prstGeom prst="rect">
            <a:avLst/>
          </a:prstGeom>
          <a:noFill/>
        </p:spPr>
        <p:txBody>
          <a:bodyPr wrap="none" rtlCol="0">
            <a:spAutoFit/>
          </a:bodyPr>
          <a:lstStyle/>
          <a:p>
            <a:r>
              <a:rPr lang="en-US" altLang="zh-CN"/>
              <a:t>40</a:t>
            </a:r>
            <a:endParaRPr lang="zh-CN" altLang="en-US"/>
          </a:p>
        </p:txBody>
      </p:sp>
      <p:sp>
        <p:nvSpPr>
          <p:cNvPr id="101" name="TextBox 100">
            <a:extLst>
              <a:ext uri="{FF2B5EF4-FFF2-40B4-BE49-F238E27FC236}">
                <a16:creationId xmlns:a16="http://schemas.microsoft.com/office/drawing/2014/main" id="{CA4A1C33-91DD-4DA2-BF49-C90552F38F04}"/>
              </a:ext>
            </a:extLst>
          </p:cNvPr>
          <p:cNvSpPr txBox="1"/>
          <p:nvPr/>
        </p:nvSpPr>
        <p:spPr>
          <a:xfrm>
            <a:off x="5150486" y="3463362"/>
            <a:ext cx="428322" cy="369332"/>
          </a:xfrm>
          <a:prstGeom prst="rect">
            <a:avLst/>
          </a:prstGeom>
          <a:noFill/>
        </p:spPr>
        <p:txBody>
          <a:bodyPr wrap="none" rtlCol="0">
            <a:spAutoFit/>
          </a:bodyPr>
          <a:lstStyle/>
          <a:p>
            <a:r>
              <a:rPr lang="en-US" altLang="zh-CN"/>
              <a:t>20</a:t>
            </a:r>
            <a:endParaRPr lang="zh-CN" altLang="en-US"/>
          </a:p>
        </p:txBody>
      </p:sp>
      <p:sp>
        <p:nvSpPr>
          <p:cNvPr id="102" name="TextBox 101">
            <a:extLst>
              <a:ext uri="{FF2B5EF4-FFF2-40B4-BE49-F238E27FC236}">
                <a16:creationId xmlns:a16="http://schemas.microsoft.com/office/drawing/2014/main" id="{4F4974DE-912D-4720-8D2A-C1B57D12DA8E}"/>
              </a:ext>
            </a:extLst>
          </p:cNvPr>
          <p:cNvSpPr txBox="1"/>
          <p:nvPr/>
        </p:nvSpPr>
        <p:spPr>
          <a:xfrm>
            <a:off x="5138516" y="2835739"/>
            <a:ext cx="428322" cy="369332"/>
          </a:xfrm>
          <a:prstGeom prst="rect">
            <a:avLst/>
          </a:prstGeom>
          <a:noFill/>
        </p:spPr>
        <p:txBody>
          <a:bodyPr wrap="none" rtlCol="0">
            <a:spAutoFit/>
          </a:bodyPr>
          <a:lstStyle/>
          <a:p>
            <a:r>
              <a:rPr lang="en-US" altLang="zh-CN"/>
              <a:t>40</a:t>
            </a:r>
            <a:endParaRPr lang="zh-CN" altLang="en-US"/>
          </a:p>
        </p:txBody>
      </p:sp>
      <p:sp>
        <p:nvSpPr>
          <p:cNvPr id="103" name="TextBox 102">
            <a:extLst>
              <a:ext uri="{FF2B5EF4-FFF2-40B4-BE49-F238E27FC236}">
                <a16:creationId xmlns:a16="http://schemas.microsoft.com/office/drawing/2014/main" id="{AB704895-12EA-4DF3-9FEB-17A74596FF26}"/>
              </a:ext>
            </a:extLst>
          </p:cNvPr>
          <p:cNvSpPr txBox="1"/>
          <p:nvPr/>
        </p:nvSpPr>
        <p:spPr>
          <a:xfrm>
            <a:off x="5222254" y="4064954"/>
            <a:ext cx="306494" cy="369332"/>
          </a:xfrm>
          <a:prstGeom prst="rect">
            <a:avLst/>
          </a:prstGeom>
          <a:noFill/>
        </p:spPr>
        <p:txBody>
          <a:bodyPr wrap="none" rtlCol="0">
            <a:spAutoFit/>
          </a:bodyPr>
          <a:lstStyle/>
          <a:p>
            <a:r>
              <a:rPr lang="en-US" altLang="zh-CN"/>
              <a:t>0</a:t>
            </a:r>
            <a:endParaRPr lang="zh-CN" altLang="en-US"/>
          </a:p>
        </p:txBody>
      </p:sp>
      <p:sp>
        <p:nvSpPr>
          <p:cNvPr id="104" name="TextBox 103">
            <a:extLst>
              <a:ext uri="{FF2B5EF4-FFF2-40B4-BE49-F238E27FC236}">
                <a16:creationId xmlns:a16="http://schemas.microsoft.com/office/drawing/2014/main" id="{8073CB25-9FA3-4FF0-A8E7-45E5E31043F7}"/>
              </a:ext>
            </a:extLst>
          </p:cNvPr>
          <p:cNvSpPr txBox="1"/>
          <p:nvPr/>
        </p:nvSpPr>
        <p:spPr>
          <a:xfrm>
            <a:off x="6083770" y="4249620"/>
            <a:ext cx="428322" cy="369332"/>
          </a:xfrm>
          <a:prstGeom prst="rect">
            <a:avLst/>
          </a:prstGeom>
          <a:noFill/>
        </p:spPr>
        <p:txBody>
          <a:bodyPr wrap="none" rtlCol="0">
            <a:spAutoFit/>
          </a:bodyPr>
          <a:lstStyle/>
          <a:p>
            <a:r>
              <a:rPr lang="en-US" altLang="zh-CN"/>
              <a:t>20</a:t>
            </a:r>
            <a:endParaRPr lang="zh-CN" altLang="en-US"/>
          </a:p>
        </p:txBody>
      </p:sp>
      <p:sp>
        <p:nvSpPr>
          <p:cNvPr id="105" name="TextBox 104">
            <a:extLst>
              <a:ext uri="{FF2B5EF4-FFF2-40B4-BE49-F238E27FC236}">
                <a16:creationId xmlns:a16="http://schemas.microsoft.com/office/drawing/2014/main" id="{EC9F2CEB-E1DF-410D-A4BC-1791F2BF6E19}"/>
              </a:ext>
            </a:extLst>
          </p:cNvPr>
          <p:cNvSpPr txBox="1"/>
          <p:nvPr/>
        </p:nvSpPr>
        <p:spPr>
          <a:xfrm>
            <a:off x="6756790" y="4269836"/>
            <a:ext cx="428322" cy="369332"/>
          </a:xfrm>
          <a:prstGeom prst="rect">
            <a:avLst/>
          </a:prstGeom>
          <a:noFill/>
        </p:spPr>
        <p:txBody>
          <a:bodyPr wrap="none" rtlCol="0">
            <a:spAutoFit/>
          </a:bodyPr>
          <a:lstStyle/>
          <a:p>
            <a:r>
              <a:rPr lang="en-US" altLang="zh-CN"/>
              <a:t>40</a:t>
            </a:r>
            <a:endParaRPr lang="zh-CN" altLang="en-US"/>
          </a:p>
        </p:txBody>
      </p:sp>
      <p:sp>
        <p:nvSpPr>
          <p:cNvPr id="106" name="TextBox 105">
            <a:extLst>
              <a:ext uri="{FF2B5EF4-FFF2-40B4-BE49-F238E27FC236}">
                <a16:creationId xmlns:a16="http://schemas.microsoft.com/office/drawing/2014/main" id="{4C7E775B-ACDE-4655-B796-0318561D264A}"/>
              </a:ext>
            </a:extLst>
          </p:cNvPr>
          <p:cNvSpPr txBox="1"/>
          <p:nvPr/>
        </p:nvSpPr>
        <p:spPr>
          <a:xfrm>
            <a:off x="7237579" y="3459993"/>
            <a:ext cx="428322" cy="369332"/>
          </a:xfrm>
          <a:prstGeom prst="rect">
            <a:avLst/>
          </a:prstGeom>
          <a:noFill/>
        </p:spPr>
        <p:txBody>
          <a:bodyPr wrap="none" rtlCol="0">
            <a:spAutoFit/>
          </a:bodyPr>
          <a:lstStyle/>
          <a:p>
            <a:r>
              <a:rPr lang="en-US" altLang="zh-CN"/>
              <a:t>20</a:t>
            </a:r>
            <a:endParaRPr lang="zh-CN" altLang="en-US"/>
          </a:p>
        </p:txBody>
      </p:sp>
      <p:sp>
        <p:nvSpPr>
          <p:cNvPr id="107" name="TextBox 106">
            <a:extLst>
              <a:ext uri="{FF2B5EF4-FFF2-40B4-BE49-F238E27FC236}">
                <a16:creationId xmlns:a16="http://schemas.microsoft.com/office/drawing/2014/main" id="{76CACC2A-6372-4C44-BA8C-0DAD1A1E337A}"/>
              </a:ext>
            </a:extLst>
          </p:cNvPr>
          <p:cNvSpPr txBox="1"/>
          <p:nvPr/>
        </p:nvSpPr>
        <p:spPr>
          <a:xfrm>
            <a:off x="7225609" y="2832370"/>
            <a:ext cx="428322" cy="369332"/>
          </a:xfrm>
          <a:prstGeom prst="rect">
            <a:avLst/>
          </a:prstGeom>
          <a:noFill/>
        </p:spPr>
        <p:txBody>
          <a:bodyPr wrap="none" rtlCol="0">
            <a:spAutoFit/>
          </a:bodyPr>
          <a:lstStyle/>
          <a:p>
            <a:r>
              <a:rPr lang="en-US" altLang="zh-CN"/>
              <a:t>40</a:t>
            </a:r>
            <a:endParaRPr lang="zh-CN" altLang="en-US"/>
          </a:p>
        </p:txBody>
      </p:sp>
      <p:sp>
        <p:nvSpPr>
          <p:cNvPr id="108" name="TextBox 107">
            <a:extLst>
              <a:ext uri="{FF2B5EF4-FFF2-40B4-BE49-F238E27FC236}">
                <a16:creationId xmlns:a16="http://schemas.microsoft.com/office/drawing/2014/main" id="{24A5C97A-3E73-4913-B614-6A99982B229D}"/>
              </a:ext>
            </a:extLst>
          </p:cNvPr>
          <p:cNvSpPr txBox="1"/>
          <p:nvPr/>
        </p:nvSpPr>
        <p:spPr>
          <a:xfrm>
            <a:off x="7309347" y="4061585"/>
            <a:ext cx="306494" cy="369332"/>
          </a:xfrm>
          <a:prstGeom prst="rect">
            <a:avLst/>
          </a:prstGeom>
          <a:noFill/>
        </p:spPr>
        <p:txBody>
          <a:bodyPr wrap="none" rtlCol="0">
            <a:spAutoFit/>
          </a:bodyPr>
          <a:lstStyle/>
          <a:p>
            <a:r>
              <a:rPr lang="en-US" altLang="zh-CN"/>
              <a:t>0</a:t>
            </a:r>
            <a:endParaRPr lang="zh-CN" altLang="en-US"/>
          </a:p>
        </p:txBody>
      </p:sp>
      <p:sp>
        <p:nvSpPr>
          <p:cNvPr id="109" name="TextBox 108">
            <a:extLst>
              <a:ext uri="{FF2B5EF4-FFF2-40B4-BE49-F238E27FC236}">
                <a16:creationId xmlns:a16="http://schemas.microsoft.com/office/drawing/2014/main" id="{FA9C284D-7B3C-48FE-8579-E678DF0FFB61}"/>
              </a:ext>
            </a:extLst>
          </p:cNvPr>
          <p:cNvSpPr txBox="1"/>
          <p:nvPr/>
        </p:nvSpPr>
        <p:spPr>
          <a:xfrm>
            <a:off x="8170863" y="4246251"/>
            <a:ext cx="428322" cy="369332"/>
          </a:xfrm>
          <a:prstGeom prst="rect">
            <a:avLst/>
          </a:prstGeom>
          <a:noFill/>
        </p:spPr>
        <p:txBody>
          <a:bodyPr wrap="none" rtlCol="0">
            <a:spAutoFit/>
          </a:bodyPr>
          <a:lstStyle/>
          <a:p>
            <a:r>
              <a:rPr lang="en-US" altLang="zh-CN"/>
              <a:t>20</a:t>
            </a:r>
            <a:endParaRPr lang="zh-CN" altLang="en-US"/>
          </a:p>
        </p:txBody>
      </p:sp>
      <p:sp>
        <p:nvSpPr>
          <p:cNvPr id="110" name="TextBox 109">
            <a:extLst>
              <a:ext uri="{FF2B5EF4-FFF2-40B4-BE49-F238E27FC236}">
                <a16:creationId xmlns:a16="http://schemas.microsoft.com/office/drawing/2014/main" id="{5F38C6C9-D887-48D4-90F2-04941632C874}"/>
              </a:ext>
            </a:extLst>
          </p:cNvPr>
          <p:cNvSpPr txBox="1"/>
          <p:nvPr/>
        </p:nvSpPr>
        <p:spPr>
          <a:xfrm>
            <a:off x="8843883" y="4266467"/>
            <a:ext cx="428322" cy="369332"/>
          </a:xfrm>
          <a:prstGeom prst="rect">
            <a:avLst/>
          </a:prstGeom>
          <a:noFill/>
        </p:spPr>
        <p:txBody>
          <a:bodyPr wrap="none" rtlCol="0">
            <a:spAutoFit/>
          </a:bodyPr>
          <a:lstStyle/>
          <a:p>
            <a:r>
              <a:rPr lang="en-US" altLang="zh-CN"/>
              <a:t>40</a:t>
            </a:r>
            <a:endParaRPr lang="zh-CN" altLang="en-US"/>
          </a:p>
        </p:txBody>
      </p:sp>
      <p:sp>
        <p:nvSpPr>
          <p:cNvPr id="111" name="TextBox 110">
            <a:extLst>
              <a:ext uri="{FF2B5EF4-FFF2-40B4-BE49-F238E27FC236}">
                <a16:creationId xmlns:a16="http://schemas.microsoft.com/office/drawing/2014/main" id="{1BF67714-E72D-4844-9A48-99FF9008D46D}"/>
              </a:ext>
            </a:extLst>
          </p:cNvPr>
          <p:cNvSpPr txBox="1"/>
          <p:nvPr/>
        </p:nvSpPr>
        <p:spPr>
          <a:xfrm>
            <a:off x="9338976" y="3457827"/>
            <a:ext cx="428322" cy="369332"/>
          </a:xfrm>
          <a:prstGeom prst="rect">
            <a:avLst/>
          </a:prstGeom>
          <a:noFill/>
        </p:spPr>
        <p:txBody>
          <a:bodyPr wrap="none" rtlCol="0">
            <a:spAutoFit/>
          </a:bodyPr>
          <a:lstStyle/>
          <a:p>
            <a:r>
              <a:rPr lang="en-US" altLang="zh-CN"/>
              <a:t>20</a:t>
            </a:r>
            <a:endParaRPr lang="zh-CN" altLang="en-US"/>
          </a:p>
        </p:txBody>
      </p:sp>
      <p:sp>
        <p:nvSpPr>
          <p:cNvPr id="112" name="TextBox 111">
            <a:extLst>
              <a:ext uri="{FF2B5EF4-FFF2-40B4-BE49-F238E27FC236}">
                <a16:creationId xmlns:a16="http://schemas.microsoft.com/office/drawing/2014/main" id="{B2CBD923-8751-40E3-B2B6-B7A4E963456D}"/>
              </a:ext>
            </a:extLst>
          </p:cNvPr>
          <p:cNvSpPr txBox="1"/>
          <p:nvPr/>
        </p:nvSpPr>
        <p:spPr>
          <a:xfrm>
            <a:off x="9327006" y="2830204"/>
            <a:ext cx="428322" cy="369332"/>
          </a:xfrm>
          <a:prstGeom prst="rect">
            <a:avLst/>
          </a:prstGeom>
          <a:noFill/>
        </p:spPr>
        <p:txBody>
          <a:bodyPr wrap="none" rtlCol="0">
            <a:spAutoFit/>
          </a:bodyPr>
          <a:lstStyle/>
          <a:p>
            <a:r>
              <a:rPr lang="en-US" altLang="zh-CN"/>
              <a:t>40</a:t>
            </a:r>
            <a:endParaRPr lang="zh-CN" altLang="en-US"/>
          </a:p>
        </p:txBody>
      </p:sp>
      <p:sp>
        <p:nvSpPr>
          <p:cNvPr id="113" name="TextBox 112">
            <a:extLst>
              <a:ext uri="{FF2B5EF4-FFF2-40B4-BE49-F238E27FC236}">
                <a16:creationId xmlns:a16="http://schemas.microsoft.com/office/drawing/2014/main" id="{F1366E38-F730-44B6-88BA-AB07895C0499}"/>
              </a:ext>
            </a:extLst>
          </p:cNvPr>
          <p:cNvSpPr txBox="1"/>
          <p:nvPr/>
        </p:nvSpPr>
        <p:spPr>
          <a:xfrm>
            <a:off x="9410744" y="4059419"/>
            <a:ext cx="306494" cy="369332"/>
          </a:xfrm>
          <a:prstGeom prst="rect">
            <a:avLst/>
          </a:prstGeom>
          <a:noFill/>
        </p:spPr>
        <p:txBody>
          <a:bodyPr wrap="none" rtlCol="0">
            <a:spAutoFit/>
          </a:bodyPr>
          <a:lstStyle/>
          <a:p>
            <a:r>
              <a:rPr lang="en-US" altLang="zh-CN"/>
              <a:t>0</a:t>
            </a:r>
            <a:endParaRPr lang="zh-CN" altLang="en-US"/>
          </a:p>
        </p:txBody>
      </p:sp>
      <p:sp>
        <p:nvSpPr>
          <p:cNvPr id="114" name="TextBox 113">
            <a:extLst>
              <a:ext uri="{FF2B5EF4-FFF2-40B4-BE49-F238E27FC236}">
                <a16:creationId xmlns:a16="http://schemas.microsoft.com/office/drawing/2014/main" id="{889C654E-78E0-41C0-B7E6-E9F996266AFA}"/>
              </a:ext>
            </a:extLst>
          </p:cNvPr>
          <p:cNvSpPr txBox="1"/>
          <p:nvPr/>
        </p:nvSpPr>
        <p:spPr>
          <a:xfrm>
            <a:off x="10272260" y="4244085"/>
            <a:ext cx="428322" cy="369332"/>
          </a:xfrm>
          <a:prstGeom prst="rect">
            <a:avLst/>
          </a:prstGeom>
          <a:noFill/>
        </p:spPr>
        <p:txBody>
          <a:bodyPr wrap="none" rtlCol="0">
            <a:spAutoFit/>
          </a:bodyPr>
          <a:lstStyle/>
          <a:p>
            <a:r>
              <a:rPr lang="en-US" altLang="zh-CN"/>
              <a:t>20</a:t>
            </a:r>
            <a:endParaRPr lang="zh-CN" altLang="en-US"/>
          </a:p>
        </p:txBody>
      </p:sp>
      <p:sp>
        <p:nvSpPr>
          <p:cNvPr id="115" name="TextBox 114">
            <a:extLst>
              <a:ext uri="{FF2B5EF4-FFF2-40B4-BE49-F238E27FC236}">
                <a16:creationId xmlns:a16="http://schemas.microsoft.com/office/drawing/2014/main" id="{82A71320-7532-472E-AE2C-7C11EC76D378}"/>
              </a:ext>
            </a:extLst>
          </p:cNvPr>
          <p:cNvSpPr txBox="1"/>
          <p:nvPr/>
        </p:nvSpPr>
        <p:spPr>
          <a:xfrm>
            <a:off x="10945280" y="4264301"/>
            <a:ext cx="428322" cy="369332"/>
          </a:xfrm>
          <a:prstGeom prst="rect">
            <a:avLst/>
          </a:prstGeom>
          <a:noFill/>
        </p:spPr>
        <p:txBody>
          <a:bodyPr wrap="none" rtlCol="0">
            <a:spAutoFit/>
          </a:bodyPr>
          <a:lstStyle/>
          <a:p>
            <a:r>
              <a:rPr lang="en-US" altLang="zh-CN"/>
              <a:t>40</a:t>
            </a:r>
            <a:endParaRPr lang="zh-CN" altLang="en-US"/>
          </a:p>
        </p:txBody>
      </p:sp>
      <p:sp>
        <p:nvSpPr>
          <p:cNvPr id="141" name="TextBox 140">
            <a:extLst>
              <a:ext uri="{FF2B5EF4-FFF2-40B4-BE49-F238E27FC236}">
                <a16:creationId xmlns:a16="http://schemas.microsoft.com/office/drawing/2014/main" id="{729F3672-A3BF-4881-AEEE-2A301222AB1B}"/>
              </a:ext>
            </a:extLst>
          </p:cNvPr>
          <p:cNvSpPr txBox="1"/>
          <p:nvPr/>
        </p:nvSpPr>
        <p:spPr>
          <a:xfrm>
            <a:off x="-377918" y="1507736"/>
            <a:ext cx="1866900" cy="523220"/>
          </a:xfrm>
          <a:prstGeom prst="rect">
            <a:avLst/>
          </a:prstGeom>
          <a:noFill/>
        </p:spPr>
        <p:txBody>
          <a:bodyPr wrap="square" rtlCol="0">
            <a:spAutoFit/>
          </a:bodyPr>
          <a:lstStyle/>
          <a:p>
            <a:pPr algn="ctr"/>
            <a:r>
              <a:rPr lang="en-US" altLang="zh-CN" sz="1400" b="1"/>
              <a:t>Ultrasound thermometry</a:t>
            </a:r>
            <a:endParaRPr lang="zh-CN" altLang="en-US" sz="1400" b="1"/>
          </a:p>
        </p:txBody>
      </p:sp>
      <p:sp>
        <p:nvSpPr>
          <p:cNvPr id="142" name="TextBox 141">
            <a:extLst>
              <a:ext uri="{FF2B5EF4-FFF2-40B4-BE49-F238E27FC236}">
                <a16:creationId xmlns:a16="http://schemas.microsoft.com/office/drawing/2014/main" id="{7B099BC5-8549-42D5-A9CD-74E5E1677ECF}"/>
              </a:ext>
            </a:extLst>
          </p:cNvPr>
          <p:cNvSpPr txBox="1"/>
          <p:nvPr/>
        </p:nvSpPr>
        <p:spPr>
          <a:xfrm>
            <a:off x="-72420" y="3406891"/>
            <a:ext cx="1257075" cy="523220"/>
          </a:xfrm>
          <a:prstGeom prst="rect">
            <a:avLst/>
          </a:prstGeom>
          <a:noFill/>
        </p:spPr>
        <p:txBody>
          <a:bodyPr wrap="none" rtlCol="0">
            <a:spAutoFit/>
          </a:bodyPr>
          <a:lstStyle/>
          <a:p>
            <a:pPr algn="ctr"/>
            <a:r>
              <a:rPr lang="en-US" altLang="zh-CN" sz="1400" b="1"/>
              <a:t>MR</a:t>
            </a:r>
          </a:p>
          <a:p>
            <a:pPr algn="ctr"/>
            <a:r>
              <a:rPr lang="en-US" altLang="zh-CN" sz="1400" b="1"/>
              <a:t>thermometry</a:t>
            </a:r>
            <a:endParaRPr lang="zh-CN" altLang="en-US" sz="1400" b="1"/>
          </a:p>
        </p:txBody>
      </p:sp>
      <p:sp>
        <p:nvSpPr>
          <p:cNvPr id="146" name="TextBox 145">
            <a:extLst>
              <a:ext uri="{FF2B5EF4-FFF2-40B4-BE49-F238E27FC236}">
                <a16:creationId xmlns:a16="http://schemas.microsoft.com/office/drawing/2014/main" id="{5EEE2C8D-991C-417B-9FD4-879E842DDEBC}"/>
              </a:ext>
            </a:extLst>
          </p:cNvPr>
          <p:cNvSpPr txBox="1"/>
          <p:nvPr/>
        </p:nvSpPr>
        <p:spPr>
          <a:xfrm>
            <a:off x="1620992" y="570607"/>
            <a:ext cx="989373" cy="369332"/>
          </a:xfrm>
          <a:prstGeom prst="rect">
            <a:avLst/>
          </a:prstGeom>
          <a:noFill/>
        </p:spPr>
        <p:txBody>
          <a:bodyPr wrap="none" rtlCol="0">
            <a:spAutoFit/>
          </a:bodyPr>
          <a:lstStyle/>
          <a:p>
            <a:r>
              <a:rPr lang="en-US" altLang="zh-CN" b="1"/>
              <a:t>Phase 1</a:t>
            </a:r>
            <a:endParaRPr lang="zh-CN" altLang="en-US" b="1"/>
          </a:p>
        </p:txBody>
      </p:sp>
      <p:sp>
        <p:nvSpPr>
          <p:cNvPr id="147" name="TextBox 146">
            <a:extLst>
              <a:ext uri="{FF2B5EF4-FFF2-40B4-BE49-F238E27FC236}">
                <a16:creationId xmlns:a16="http://schemas.microsoft.com/office/drawing/2014/main" id="{9876286B-617C-4A8D-8171-8F5A497614B1}"/>
              </a:ext>
            </a:extLst>
          </p:cNvPr>
          <p:cNvSpPr txBox="1"/>
          <p:nvPr/>
        </p:nvSpPr>
        <p:spPr>
          <a:xfrm>
            <a:off x="3716847" y="570607"/>
            <a:ext cx="989373" cy="369332"/>
          </a:xfrm>
          <a:prstGeom prst="rect">
            <a:avLst/>
          </a:prstGeom>
          <a:noFill/>
        </p:spPr>
        <p:txBody>
          <a:bodyPr wrap="none" rtlCol="0">
            <a:spAutoFit/>
          </a:bodyPr>
          <a:lstStyle/>
          <a:p>
            <a:r>
              <a:rPr lang="en-US" altLang="zh-CN" b="1"/>
              <a:t>Phase 2</a:t>
            </a:r>
            <a:endParaRPr lang="zh-CN" altLang="en-US" b="1"/>
          </a:p>
        </p:txBody>
      </p:sp>
      <p:sp>
        <p:nvSpPr>
          <p:cNvPr id="148" name="TextBox 147">
            <a:extLst>
              <a:ext uri="{FF2B5EF4-FFF2-40B4-BE49-F238E27FC236}">
                <a16:creationId xmlns:a16="http://schemas.microsoft.com/office/drawing/2014/main" id="{E1F1B243-A879-4DCF-9EB9-9C9EB48B3C59}"/>
              </a:ext>
            </a:extLst>
          </p:cNvPr>
          <p:cNvSpPr txBox="1"/>
          <p:nvPr/>
        </p:nvSpPr>
        <p:spPr>
          <a:xfrm>
            <a:off x="5783920" y="567227"/>
            <a:ext cx="989373" cy="369332"/>
          </a:xfrm>
          <a:prstGeom prst="rect">
            <a:avLst/>
          </a:prstGeom>
          <a:noFill/>
        </p:spPr>
        <p:txBody>
          <a:bodyPr wrap="none" rtlCol="0">
            <a:spAutoFit/>
          </a:bodyPr>
          <a:lstStyle/>
          <a:p>
            <a:r>
              <a:rPr lang="en-US" altLang="zh-CN" b="1"/>
              <a:t>Phase 3</a:t>
            </a:r>
            <a:endParaRPr lang="zh-CN" altLang="en-US" b="1"/>
          </a:p>
        </p:txBody>
      </p:sp>
      <p:sp>
        <p:nvSpPr>
          <p:cNvPr id="149" name="TextBox 148">
            <a:extLst>
              <a:ext uri="{FF2B5EF4-FFF2-40B4-BE49-F238E27FC236}">
                <a16:creationId xmlns:a16="http://schemas.microsoft.com/office/drawing/2014/main" id="{7AAEEA06-15F9-4ACC-BCBE-519B10173E1F}"/>
              </a:ext>
            </a:extLst>
          </p:cNvPr>
          <p:cNvSpPr txBox="1"/>
          <p:nvPr/>
        </p:nvSpPr>
        <p:spPr>
          <a:xfrm>
            <a:off x="7897324" y="547009"/>
            <a:ext cx="989373" cy="369332"/>
          </a:xfrm>
          <a:prstGeom prst="rect">
            <a:avLst/>
          </a:prstGeom>
          <a:noFill/>
        </p:spPr>
        <p:txBody>
          <a:bodyPr wrap="none" rtlCol="0">
            <a:spAutoFit/>
          </a:bodyPr>
          <a:lstStyle/>
          <a:p>
            <a:r>
              <a:rPr lang="en-US" altLang="zh-CN" b="1"/>
              <a:t>Phase 4</a:t>
            </a:r>
            <a:endParaRPr lang="zh-CN" altLang="en-US" b="1"/>
          </a:p>
        </p:txBody>
      </p:sp>
      <p:sp>
        <p:nvSpPr>
          <p:cNvPr id="150" name="TextBox 149">
            <a:extLst>
              <a:ext uri="{FF2B5EF4-FFF2-40B4-BE49-F238E27FC236}">
                <a16:creationId xmlns:a16="http://schemas.microsoft.com/office/drawing/2014/main" id="{1031BD65-9D0A-4859-9EFD-61D26269561B}"/>
              </a:ext>
            </a:extLst>
          </p:cNvPr>
          <p:cNvSpPr txBox="1"/>
          <p:nvPr/>
        </p:nvSpPr>
        <p:spPr>
          <a:xfrm>
            <a:off x="9955907" y="544121"/>
            <a:ext cx="989373" cy="369332"/>
          </a:xfrm>
          <a:prstGeom prst="rect">
            <a:avLst/>
          </a:prstGeom>
          <a:noFill/>
        </p:spPr>
        <p:txBody>
          <a:bodyPr wrap="none" rtlCol="0">
            <a:spAutoFit/>
          </a:bodyPr>
          <a:lstStyle/>
          <a:p>
            <a:r>
              <a:rPr lang="en-US" altLang="zh-CN" b="1"/>
              <a:t>Phase 5</a:t>
            </a:r>
            <a:endParaRPr lang="zh-CN" altLang="en-US" b="1"/>
          </a:p>
        </p:txBody>
      </p:sp>
      <p:sp>
        <p:nvSpPr>
          <p:cNvPr id="158" name="TextBox 157">
            <a:extLst>
              <a:ext uri="{FF2B5EF4-FFF2-40B4-BE49-F238E27FC236}">
                <a16:creationId xmlns:a16="http://schemas.microsoft.com/office/drawing/2014/main" id="{3CCD12F3-ACE4-4793-A723-94B50C5639A3}"/>
              </a:ext>
            </a:extLst>
          </p:cNvPr>
          <p:cNvSpPr txBox="1"/>
          <p:nvPr/>
        </p:nvSpPr>
        <p:spPr>
          <a:xfrm>
            <a:off x="22780" y="497370"/>
            <a:ext cx="1057367" cy="707886"/>
          </a:xfrm>
          <a:prstGeom prst="rect">
            <a:avLst/>
          </a:prstGeom>
          <a:noFill/>
        </p:spPr>
        <p:txBody>
          <a:bodyPr wrap="square" rtlCol="0">
            <a:spAutoFit/>
          </a:bodyPr>
          <a:lstStyle/>
          <a:p>
            <a:pPr algn="ctr"/>
            <a:r>
              <a:rPr lang="en-US" altLang="zh-CN" sz="2000" b="1"/>
              <a:t>Axial Image</a:t>
            </a:r>
            <a:endParaRPr lang="zh-CN" altLang="en-US" sz="2000" b="1"/>
          </a:p>
        </p:txBody>
      </p:sp>
      <p:pic>
        <p:nvPicPr>
          <p:cNvPr id="3" name="Picture 2">
            <a:extLst>
              <a:ext uri="{FF2B5EF4-FFF2-40B4-BE49-F238E27FC236}">
                <a16:creationId xmlns:a16="http://schemas.microsoft.com/office/drawing/2014/main" id="{968F8925-408D-4085-BCE9-A979FAC2A33D}"/>
              </a:ext>
            </a:extLst>
          </p:cNvPr>
          <p:cNvPicPr>
            <a:picLocks noChangeAspect="1"/>
          </p:cNvPicPr>
          <p:nvPr/>
        </p:nvPicPr>
        <p:blipFill rotWithShape="1">
          <a:blip r:embed="rId12">
            <a:extLst>
              <a:ext uri="{28A0092B-C50C-407E-A947-70E740481C1C}">
                <a14:useLocalDpi xmlns:a14="http://schemas.microsoft.com/office/drawing/2010/main" val="0"/>
              </a:ext>
            </a:extLst>
          </a:blip>
          <a:srcRect l="90786" t="45277" b="5235"/>
          <a:stretch/>
        </p:blipFill>
        <p:spPr>
          <a:xfrm>
            <a:off x="11569524" y="4746331"/>
            <a:ext cx="491491" cy="1979764"/>
          </a:xfrm>
          <a:prstGeom prst="rect">
            <a:avLst/>
          </a:prstGeom>
        </p:spPr>
      </p:pic>
      <p:pic>
        <p:nvPicPr>
          <p:cNvPr id="152" name="Picture 151">
            <a:extLst>
              <a:ext uri="{FF2B5EF4-FFF2-40B4-BE49-F238E27FC236}">
                <a16:creationId xmlns:a16="http://schemas.microsoft.com/office/drawing/2014/main" id="{ECD481C1-8767-4C62-95B9-BA27FB31C0AD}"/>
              </a:ext>
            </a:extLst>
          </p:cNvPr>
          <p:cNvPicPr>
            <a:picLocks noChangeAspect="1"/>
          </p:cNvPicPr>
          <p:nvPr/>
        </p:nvPicPr>
        <p:blipFill rotWithShape="1">
          <a:blip r:embed="rId13">
            <a:extLst>
              <a:ext uri="{28A0092B-C50C-407E-A947-70E740481C1C}">
                <a14:useLocalDpi xmlns:a14="http://schemas.microsoft.com/office/drawing/2010/main" val="0"/>
              </a:ext>
            </a:extLst>
          </a:blip>
          <a:srcRect l="90760" t="45028" b="6268"/>
          <a:stretch/>
        </p:blipFill>
        <p:spPr>
          <a:xfrm>
            <a:off x="11599851" y="2801684"/>
            <a:ext cx="492876" cy="1948418"/>
          </a:xfrm>
          <a:prstGeom prst="rect">
            <a:avLst/>
          </a:prstGeom>
        </p:spPr>
      </p:pic>
      <p:pic>
        <p:nvPicPr>
          <p:cNvPr id="153" name="Picture 152">
            <a:extLst>
              <a:ext uri="{FF2B5EF4-FFF2-40B4-BE49-F238E27FC236}">
                <a16:creationId xmlns:a16="http://schemas.microsoft.com/office/drawing/2014/main" id="{AF43DF3E-A785-454F-A064-E30B2AE349FA}"/>
              </a:ext>
            </a:extLst>
          </p:cNvPr>
          <p:cNvPicPr>
            <a:picLocks noChangeAspect="1"/>
          </p:cNvPicPr>
          <p:nvPr/>
        </p:nvPicPr>
        <p:blipFill rotWithShape="1">
          <a:blip r:embed="rId13">
            <a:extLst>
              <a:ext uri="{28A0092B-C50C-407E-A947-70E740481C1C}">
                <a14:useLocalDpi xmlns:a14="http://schemas.microsoft.com/office/drawing/2010/main" val="0"/>
              </a:ext>
            </a:extLst>
          </a:blip>
          <a:srcRect l="90760" t="45028" b="6268"/>
          <a:stretch/>
        </p:blipFill>
        <p:spPr>
          <a:xfrm>
            <a:off x="11582394" y="751893"/>
            <a:ext cx="492876" cy="1948418"/>
          </a:xfrm>
          <a:prstGeom prst="rect">
            <a:avLst/>
          </a:prstGeom>
        </p:spPr>
      </p:pic>
      <p:pic>
        <p:nvPicPr>
          <p:cNvPr id="154" name="Picture 153">
            <a:extLst>
              <a:ext uri="{FF2B5EF4-FFF2-40B4-BE49-F238E27FC236}">
                <a16:creationId xmlns:a16="http://schemas.microsoft.com/office/drawing/2014/main" id="{624DF59F-3F3D-4F91-904C-E119A461FA2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75152" y="5121440"/>
            <a:ext cx="2062660" cy="1546994"/>
          </a:xfrm>
          <a:prstGeom prst="rect">
            <a:avLst/>
          </a:prstGeom>
        </p:spPr>
      </p:pic>
      <p:pic>
        <p:nvPicPr>
          <p:cNvPr id="155" name="Picture 154">
            <a:extLst>
              <a:ext uri="{FF2B5EF4-FFF2-40B4-BE49-F238E27FC236}">
                <a16:creationId xmlns:a16="http://schemas.microsoft.com/office/drawing/2014/main" id="{6E0B0E8A-F790-4E2D-AD70-EA7B725EC44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42463" y="5030228"/>
            <a:ext cx="2053279" cy="1539959"/>
          </a:xfrm>
          <a:prstGeom prst="rect">
            <a:avLst/>
          </a:prstGeom>
        </p:spPr>
      </p:pic>
      <p:pic>
        <p:nvPicPr>
          <p:cNvPr id="156" name="Picture 155">
            <a:extLst>
              <a:ext uri="{FF2B5EF4-FFF2-40B4-BE49-F238E27FC236}">
                <a16:creationId xmlns:a16="http://schemas.microsoft.com/office/drawing/2014/main" id="{F4BA0934-1143-4C08-9798-03DEA6470BC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40419" y="5121566"/>
            <a:ext cx="1878536" cy="1408902"/>
          </a:xfrm>
          <a:prstGeom prst="rect">
            <a:avLst/>
          </a:prstGeom>
        </p:spPr>
      </p:pic>
      <p:pic>
        <p:nvPicPr>
          <p:cNvPr id="157" name="Picture 156">
            <a:extLst>
              <a:ext uri="{FF2B5EF4-FFF2-40B4-BE49-F238E27FC236}">
                <a16:creationId xmlns:a16="http://schemas.microsoft.com/office/drawing/2014/main" id="{CA232427-FC3E-47C5-8BD5-0B0AFEB015F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68744" y="5144394"/>
            <a:ext cx="1861661" cy="1396246"/>
          </a:xfrm>
          <a:prstGeom prst="rect">
            <a:avLst/>
          </a:prstGeom>
        </p:spPr>
      </p:pic>
      <p:pic>
        <p:nvPicPr>
          <p:cNvPr id="159" name="Picture 158">
            <a:extLst>
              <a:ext uri="{FF2B5EF4-FFF2-40B4-BE49-F238E27FC236}">
                <a16:creationId xmlns:a16="http://schemas.microsoft.com/office/drawing/2014/main" id="{2772593A-7C89-4C33-91A3-50848D77D1E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94722" y="5121566"/>
            <a:ext cx="1861662" cy="1396247"/>
          </a:xfrm>
          <a:prstGeom prst="rect">
            <a:avLst/>
          </a:prstGeom>
        </p:spPr>
      </p:pic>
      <p:sp>
        <p:nvSpPr>
          <p:cNvPr id="160" name="TextBox 159">
            <a:extLst>
              <a:ext uri="{FF2B5EF4-FFF2-40B4-BE49-F238E27FC236}">
                <a16:creationId xmlns:a16="http://schemas.microsoft.com/office/drawing/2014/main" id="{AD8B0BE6-7A27-4C53-B167-9A7E5EB5A44E}"/>
              </a:ext>
            </a:extLst>
          </p:cNvPr>
          <p:cNvSpPr txBox="1"/>
          <p:nvPr/>
        </p:nvSpPr>
        <p:spPr>
          <a:xfrm>
            <a:off x="90872" y="5557959"/>
            <a:ext cx="1027845" cy="307777"/>
          </a:xfrm>
          <a:prstGeom prst="rect">
            <a:avLst/>
          </a:prstGeom>
          <a:noFill/>
        </p:spPr>
        <p:txBody>
          <a:bodyPr wrap="none" rtlCol="0">
            <a:spAutoFit/>
          </a:bodyPr>
          <a:lstStyle/>
          <a:p>
            <a:r>
              <a:rPr lang="en-US" altLang="zh-CN" sz="1400" b="1"/>
              <a:t>Difference</a:t>
            </a:r>
            <a:endParaRPr lang="zh-CN" altLang="en-US" b="1"/>
          </a:p>
        </p:txBody>
      </p:sp>
      <p:sp>
        <p:nvSpPr>
          <p:cNvPr id="161" name="TextBox 55">
            <a:extLst>
              <a:ext uri="{FF2B5EF4-FFF2-40B4-BE49-F238E27FC236}">
                <a16:creationId xmlns:a16="http://schemas.microsoft.com/office/drawing/2014/main" id="{1AFE6BD6-162A-4E8E-A471-5F140EE05882}"/>
              </a:ext>
            </a:extLst>
          </p:cNvPr>
          <p:cNvSpPr txBox="1"/>
          <p:nvPr/>
        </p:nvSpPr>
        <p:spPr>
          <a:xfrm>
            <a:off x="1006874" y="5616864"/>
            <a:ext cx="42832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20</a:t>
            </a:r>
            <a:endParaRPr lang="zh-CN" altLang="en-US"/>
          </a:p>
        </p:txBody>
      </p:sp>
      <p:sp>
        <p:nvSpPr>
          <p:cNvPr id="162" name="TextBox 56">
            <a:extLst>
              <a:ext uri="{FF2B5EF4-FFF2-40B4-BE49-F238E27FC236}">
                <a16:creationId xmlns:a16="http://schemas.microsoft.com/office/drawing/2014/main" id="{2D62F6CE-EA41-4EB3-86CE-0390AB445590}"/>
              </a:ext>
            </a:extLst>
          </p:cNvPr>
          <p:cNvSpPr txBox="1"/>
          <p:nvPr/>
        </p:nvSpPr>
        <p:spPr>
          <a:xfrm>
            <a:off x="994904" y="4989241"/>
            <a:ext cx="42832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40</a:t>
            </a:r>
            <a:endParaRPr lang="zh-CN" altLang="en-US"/>
          </a:p>
        </p:txBody>
      </p:sp>
      <p:sp>
        <p:nvSpPr>
          <p:cNvPr id="163" name="TextBox 57">
            <a:extLst>
              <a:ext uri="{FF2B5EF4-FFF2-40B4-BE49-F238E27FC236}">
                <a16:creationId xmlns:a16="http://schemas.microsoft.com/office/drawing/2014/main" id="{5776D8AF-EC9F-4960-A908-23B48D57CEEE}"/>
              </a:ext>
            </a:extLst>
          </p:cNvPr>
          <p:cNvSpPr txBox="1"/>
          <p:nvPr/>
        </p:nvSpPr>
        <p:spPr>
          <a:xfrm>
            <a:off x="1078642" y="6218456"/>
            <a:ext cx="306494"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0</a:t>
            </a:r>
            <a:endParaRPr lang="zh-CN" altLang="en-US"/>
          </a:p>
        </p:txBody>
      </p:sp>
      <p:sp>
        <p:nvSpPr>
          <p:cNvPr id="164" name="TextBox 58">
            <a:extLst>
              <a:ext uri="{FF2B5EF4-FFF2-40B4-BE49-F238E27FC236}">
                <a16:creationId xmlns:a16="http://schemas.microsoft.com/office/drawing/2014/main" id="{EB676156-5DDB-4A41-B77C-F0FA1A9AE6A8}"/>
              </a:ext>
            </a:extLst>
          </p:cNvPr>
          <p:cNvSpPr txBox="1"/>
          <p:nvPr/>
        </p:nvSpPr>
        <p:spPr>
          <a:xfrm>
            <a:off x="1940158" y="6403122"/>
            <a:ext cx="42832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20</a:t>
            </a:r>
            <a:endParaRPr lang="zh-CN" altLang="en-US"/>
          </a:p>
        </p:txBody>
      </p:sp>
      <p:sp>
        <p:nvSpPr>
          <p:cNvPr id="165" name="TextBox 59">
            <a:extLst>
              <a:ext uri="{FF2B5EF4-FFF2-40B4-BE49-F238E27FC236}">
                <a16:creationId xmlns:a16="http://schemas.microsoft.com/office/drawing/2014/main" id="{9D91952A-9A45-4C3D-A86A-69C95F58502E}"/>
              </a:ext>
            </a:extLst>
          </p:cNvPr>
          <p:cNvSpPr txBox="1"/>
          <p:nvPr/>
        </p:nvSpPr>
        <p:spPr>
          <a:xfrm>
            <a:off x="2613178" y="6423338"/>
            <a:ext cx="42832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40</a:t>
            </a:r>
            <a:endParaRPr lang="zh-CN" altLang="en-US"/>
          </a:p>
        </p:txBody>
      </p:sp>
      <p:sp>
        <p:nvSpPr>
          <p:cNvPr id="166" name="TextBox 55">
            <a:extLst>
              <a:ext uri="{FF2B5EF4-FFF2-40B4-BE49-F238E27FC236}">
                <a16:creationId xmlns:a16="http://schemas.microsoft.com/office/drawing/2014/main" id="{43B7F47D-A328-436C-A376-148740FA9A8E}"/>
              </a:ext>
            </a:extLst>
          </p:cNvPr>
          <p:cNvSpPr txBox="1"/>
          <p:nvPr/>
        </p:nvSpPr>
        <p:spPr>
          <a:xfrm>
            <a:off x="3102729" y="5637080"/>
            <a:ext cx="42832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20</a:t>
            </a:r>
            <a:endParaRPr lang="zh-CN" altLang="en-US"/>
          </a:p>
        </p:txBody>
      </p:sp>
      <p:sp>
        <p:nvSpPr>
          <p:cNvPr id="167" name="TextBox 56">
            <a:extLst>
              <a:ext uri="{FF2B5EF4-FFF2-40B4-BE49-F238E27FC236}">
                <a16:creationId xmlns:a16="http://schemas.microsoft.com/office/drawing/2014/main" id="{EDB35771-27FF-402C-A1AB-0A02B89E9120}"/>
              </a:ext>
            </a:extLst>
          </p:cNvPr>
          <p:cNvSpPr txBox="1"/>
          <p:nvPr/>
        </p:nvSpPr>
        <p:spPr>
          <a:xfrm>
            <a:off x="3090759" y="5009457"/>
            <a:ext cx="42832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40</a:t>
            </a:r>
            <a:endParaRPr lang="zh-CN" altLang="en-US"/>
          </a:p>
        </p:txBody>
      </p:sp>
      <p:sp>
        <p:nvSpPr>
          <p:cNvPr id="168" name="TextBox 57">
            <a:extLst>
              <a:ext uri="{FF2B5EF4-FFF2-40B4-BE49-F238E27FC236}">
                <a16:creationId xmlns:a16="http://schemas.microsoft.com/office/drawing/2014/main" id="{2D809304-CABE-4CB2-A1C1-F45E4DF80028}"/>
              </a:ext>
            </a:extLst>
          </p:cNvPr>
          <p:cNvSpPr txBox="1"/>
          <p:nvPr/>
        </p:nvSpPr>
        <p:spPr>
          <a:xfrm>
            <a:off x="3174497" y="6238672"/>
            <a:ext cx="306494"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0</a:t>
            </a:r>
            <a:endParaRPr lang="zh-CN" altLang="en-US"/>
          </a:p>
        </p:txBody>
      </p:sp>
      <p:sp>
        <p:nvSpPr>
          <p:cNvPr id="169" name="TextBox 58">
            <a:extLst>
              <a:ext uri="{FF2B5EF4-FFF2-40B4-BE49-F238E27FC236}">
                <a16:creationId xmlns:a16="http://schemas.microsoft.com/office/drawing/2014/main" id="{252B7EEE-7B24-48A1-B83E-2FEC3639A2E3}"/>
              </a:ext>
            </a:extLst>
          </p:cNvPr>
          <p:cNvSpPr txBox="1"/>
          <p:nvPr/>
        </p:nvSpPr>
        <p:spPr>
          <a:xfrm>
            <a:off x="4036013" y="6423338"/>
            <a:ext cx="42832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20</a:t>
            </a:r>
            <a:endParaRPr lang="zh-CN" altLang="en-US"/>
          </a:p>
        </p:txBody>
      </p:sp>
      <p:sp>
        <p:nvSpPr>
          <p:cNvPr id="170" name="TextBox 59">
            <a:extLst>
              <a:ext uri="{FF2B5EF4-FFF2-40B4-BE49-F238E27FC236}">
                <a16:creationId xmlns:a16="http://schemas.microsoft.com/office/drawing/2014/main" id="{1E36B78B-A943-47A5-AB4F-42BCF569C793}"/>
              </a:ext>
            </a:extLst>
          </p:cNvPr>
          <p:cNvSpPr txBox="1"/>
          <p:nvPr/>
        </p:nvSpPr>
        <p:spPr>
          <a:xfrm>
            <a:off x="4709033" y="6443554"/>
            <a:ext cx="42832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40</a:t>
            </a:r>
            <a:endParaRPr lang="zh-CN" altLang="en-US"/>
          </a:p>
        </p:txBody>
      </p:sp>
      <p:sp>
        <p:nvSpPr>
          <p:cNvPr id="171" name="TextBox 55">
            <a:extLst>
              <a:ext uri="{FF2B5EF4-FFF2-40B4-BE49-F238E27FC236}">
                <a16:creationId xmlns:a16="http://schemas.microsoft.com/office/drawing/2014/main" id="{9856296C-C66E-4A66-94AE-5CAFE8FDF4AA}"/>
              </a:ext>
            </a:extLst>
          </p:cNvPr>
          <p:cNvSpPr txBox="1"/>
          <p:nvPr/>
        </p:nvSpPr>
        <p:spPr>
          <a:xfrm>
            <a:off x="5188409" y="5635024"/>
            <a:ext cx="42832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20</a:t>
            </a:r>
            <a:endParaRPr lang="zh-CN" altLang="en-US"/>
          </a:p>
        </p:txBody>
      </p:sp>
      <p:sp>
        <p:nvSpPr>
          <p:cNvPr id="172" name="TextBox 56">
            <a:extLst>
              <a:ext uri="{FF2B5EF4-FFF2-40B4-BE49-F238E27FC236}">
                <a16:creationId xmlns:a16="http://schemas.microsoft.com/office/drawing/2014/main" id="{DB95CA5E-0EBC-42FC-BB37-F031EED236C3}"/>
              </a:ext>
            </a:extLst>
          </p:cNvPr>
          <p:cNvSpPr txBox="1"/>
          <p:nvPr/>
        </p:nvSpPr>
        <p:spPr>
          <a:xfrm>
            <a:off x="5176439" y="5007401"/>
            <a:ext cx="42832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40</a:t>
            </a:r>
            <a:endParaRPr lang="zh-CN" altLang="en-US"/>
          </a:p>
        </p:txBody>
      </p:sp>
      <p:sp>
        <p:nvSpPr>
          <p:cNvPr id="173" name="TextBox 57">
            <a:extLst>
              <a:ext uri="{FF2B5EF4-FFF2-40B4-BE49-F238E27FC236}">
                <a16:creationId xmlns:a16="http://schemas.microsoft.com/office/drawing/2014/main" id="{4B92EA76-23BD-459D-8D82-CEB01DCF672F}"/>
              </a:ext>
            </a:extLst>
          </p:cNvPr>
          <p:cNvSpPr txBox="1"/>
          <p:nvPr/>
        </p:nvSpPr>
        <p:spPr>
          <a:xfrm>
            <a:off x="5260177" y="6236616"/>
            <a:ext cx="306494"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0</a:t>
            </a:r>
            <a:endParaRPr lang="zh-CN" altLang="en-US"/>
          </a:p>
        </p:txBody>
      </p:sp>
      <p:sp>
        <p:nvSpPr>
          <p:cNvPr id="174" name="TextBox 58">
            <a:extLst>
              <a:ext uri="{FF2B5EF4-FFF2-40B4-BE49-F238E27FC236}">
                <a16:creationId xmlns:a16="http://schemas.microsoft.com/office/drawing/2014/main" id="{9D68331B-428D-46A1-ABD0-B1AEC72CC44F}"/>
              </a:ext>
            </a:extLst>
          </p:cNvPr>
          <p:cNvSpPr txBox="1"/>
          <p:nvPr/>
        </p:nvSpPr>
        <p:spPr>
          <a:xfrm>
            <a:off x="6121693" y="6421282"/>
            <a:ext cx="42832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20</a:t>
            </a:r>
            <a:endParaRPr lang="zh-CN" altLang="en-US"/>
          </a:p>
        </p:txBody>
      </p:sp>
      <p:sp>
        <p:nvSpPr>
          <p:cNvPr id="175" name="TextBox 59">
            <a:extLst>
              <a:ext uri="{FF2B5EF4-FFF2-40B4-BE49-F238E27FC236}">
                <a16:creationId xmlns:a16="http://schemas.microsoft.com/office/drawing/2014/main" id="{2777935D-65DC-4D8D-B247-BF6F4C2FB129}"/>
              </a:ext>
            </a:extLst>
          </p:cNvPr>
          <p:cNvSpPr txBox="1"/>
          <p:nvPr/>
        </p:nvSpPr>
        <p:spPr>
          <a:xfrm>
            <a:off x="6794713" y="6441498"/>
            <a:ext cx="42832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40</a:t>
            </a:r>
            <a:endParaRPr lang="zh-CN" altLang="en-US"/>
          </a:p>
        </p:txBody>
      </p:sp>
      <p:sp>
        <p:nvSpPr>
          <p:cNvPr id="176" name="TextBox 55">
            <a:extLst>
              <a:ext uri="{FF2B5EF4-FFF2-40B4-BE49-F238E27FC236}">
                <a16:creationId xmlns:a16="http://schemas.microsoft.com/office/drawing/2014/main" id="{678DDA12-3A91-4526-A23A-23CF2FE55960}"/>
              </a:ext>
            </a:extLst>
          </p:cNvPr>
          <p:cNvSpPr txBox="1"/>
          <p:nvPr/>
        </p:nvSpPr>
        <p:spPr>
          <a:xfrm>
            <a:off x="7266615" y="5657851"/>
            <a:ext cx="42832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20</a:t>
            </a:r>
            <a:endParaRPr lang="zh-CN" altLang="en-US"/>
          </a:p>
        </p:txBody>
      </p:sp>
      <p:sp>
        <p:nvSpPr>
          <p:cNvPr id="177" name="TextBox 56">
            <a:extLst>
              <a:ext uri="{FF2B5EF4-FFF2-40B4-BE49-F238E27FC236}">
                <a16:creationId xmlns:a16="http://schemas.microsoft.com/office/drawing/2014/main" id="{91599FF1-2D78-4595-AF3D-64200B829178}"/>
              </a:ext>
            </a:extLst>
          </p:cNvPr>
          <p:cNvSpPr txBox="1"/>
          <p:nvPr/>
        </p:nvSpPr>
        <p:spPr>
          <a:xfrm>
            <a:off x="7254645" y="5030228"/>
            <a:ext cx="42832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40</a:t>
            </a:r>
            <a:endParaRPr lang="zh-CN" altLang="en-US"/>
          </a:p>
        </p:txBody>
      </p:sp>
      <p:sp>
        <p:nvSpPr>
          <p:cNvPr id="178" name="TextBox 57">
            <a:extLst>
              <a:ext uri="{FF2B5EF4-FFF2-40B4-BE49-F238E27FC236}">
                <a16:creationId xmlns:a16="http://schemas.microsoft.com/office/drawing/2014/main" id="{775E0261-4EF2-4D1B-A7A4-67F0CD53C614}"/>
              </a:ext>
            </a:extLst>
          </p:cNvPr>
          <p:cNvSpPr txBox="1"/>
          <p:nvPr/>
        </p:nvSpPr>
        <p:spPr>
          <a:xfrm>
            <a:off x="7338383" y="6259443"/>
            <a:ext cx="306494"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0</a:t>
            </a:r>
            <a:endParaRPr lang="zh-CN" altLang="en-US"/>
          </a:p>
        </p:txBody>
      </p:sp>
      <p:sp>
        <p:nvSpPr>
          <p:cNvPr id="179" name="TextBox 58">
            <a:extLst>
              <a:ext uri="{FF2B5EF4-FFF2-40B4-BE49-F238E27FC236}">
                <a16:creationId xmlns:a16="http://schemas.microsoft.com/office/drawing/2014/main" id="{D71499DE-0749-44C9-AFEE-C1659D44658B}"/>
              </a:ext>
            </a:extLst>
          </p:cNvPr>
          <p:cNvSpPr txBox="1"/>
          <p:nvPr/>
        </p:nvSpPr>
        <p:spPr>
          <a:xfrm>
            <a:off x="8199899" y="6444109"/>
            <a:ext cx="42832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20</a:t>
            </a:r>
            <a:endParaRPr lang="zh-CN" altLang="en-US"/>
          </a:p>
        </p:txBody>
      </p:sp>
      <p:sp>
        <p:nvSpPr>
          <p:cNvPr id="180" name="TextBox 59">
            <a:extLst>
              <a:ext uri="{FF2B5EF4-FFF2-40B4-BE49-F238E27FC236}">
                <a16:creationId xmlns:a16="http://schemas.microsoft.com/office/drawing/2014/main" id="{0997B7B1-B8E4-475F-B6DB-1BE5EB5F3ED7}"/>
              </a:ext>
            </a:extLst>
          </p:cNvPr>
          <p:cNvSpPr txBox="1"/>
          <p:nvPr/>
        </p:nvSpPr>
        <p:spPr>
          <a:xfrm>
            <a:off x="8872919" y="6464325"/>
            <a:ext cx="42832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40</a:t>
            </a:r>
            <a:endParaRPr lang="zh-CN" altLang="en-US"/>
          </a:p>
        </p:txBody>
      </p:sp>
      <p:sp>
        <p:nvSpPr>
          <p:cNvPr id="181" name="TextBox 55">
            <a:extLst>
              <a:ext uri="{FF2B5EF4-FFF2-40B4-BE49-F238E27FC236}">
                <a16:creationId xmlns:a16="http://schemas.microsoft.com/office/drawing/2014/main" id="{1BF87107-ADE5-4B5A-B0D4-56CF81153240}"/>
              </a:ext>
            </a:extLst>
          </p:cNvPr>
          <p:cNvSpPr txBox="1"/>
          <p:nvPr/>
        </p:nvSpPr>
        <p:spPr>
          <a:xfrm>
            <a:off x="9299892" y="5628816"/>
            <a:ext cx="42832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20</a:t>
            </a:r>
            <a:endParaRPr lang="zh-CN" altLang="en-US"/>
          </a:p>
        </p:txBody>
      </p:sp>
      <p:sp>
        <p:nvSpPr>
          <p:cNvPr id="182" name="TextBox 56">
            <a:extLst>
              <a:ext uri="{FF2B5EF4-FFF2-40B4-BE49-F238E27FC236}">
                <a16:creationId xmlns:a16="http://schemas.microsoft.com/office/drawing/2014/main" id="{6F09D047-FF4F-4AFD-B1DB-166ACAAA958A}"/>
              </a:ext>
            </a:extLst>
          </p:cNvPr>
          <p:cNvSpPr txBox="1"/>
          <p:nvPr/>
        </p:nvSpPr>
        <p:spPr>
          <a:xfrm>
            <a:off x="9287922" y="5001193"/>
            <a:ext cx="42832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40</a:t>
            </a:r>
            <a:endParaRPr lang="zh-CN" altLang="en-US"/>
          </a:p>
        </p:txBody>
      </p:sp>
      <p:sp>
        <p:nvSpPr>
          <p:cNvPr id="183" name="TextBox 57">
            <a:extLst>
              <a:ext uri="{FF2B5EF4-FFF2-40B4-BE49-F238E27FC236}">
                <a16:creationId xmlns:a16="http://schemas.microsoft.com/office/drawing/2014/main" id="{E7CF77E2-2512-401B-9A08-C747DBD0F916}"/>
              </a:ext>
            </a:extLst>
          </p:cNvPr>
          <p:cNvSpPr txBox="1"/>
          <p:nvPr/>
        </p:nvSpPr>
        <p:spPr>
          <a:xfrm>
            <a:off x="9371660" y="6230408"/>
            <a:ext cx="306494"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0</a:t>
            </a:r>
            <a:endParaRPr lang="zh-CN" altLang="en-US"/>
          </a:p>
        </p:txBody>
      </p:sp>
      <p:sp>
        <p:nvSpPr>
          <p:cNvPr id="184" name="TextBox 58">
            <a:extLst>
              <a:ext uri="{FF2B5EF4-FFF2-40B4-BE49-F238E27FC236}">
                <a16:creationId xmlns:a16="http://schemas.microsoft.com/office/drawing/2014/main" id="{CEE76DDD-9C55-4C85-860B-BB0602FA66DF}"/>
              </a:ext>
            </a:extLst>
          </p:cNvPr>
          <p:cNvSpPr txBox="1"/>
          <p:nvPr/>
        </p:nvSpPr>
        <p:spPr>
          <a:xfrm>
            <a:off x="10233176" y="6415074"/>
            <a:ext cx="42832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20</a:t>
            </a:r>
            <a:endParaRPr lang="zh-CN" altLang="en-US"/>
          </a:p>
        </p:txBody>
      </p:sp>
      <p:sp>
        <p:nvSpPr>
          <p:cNvPr id="185" name="TextBox 59">
            <a:extLst>
              <a:ext uri="{FF2B5EF4-FFF2-40B4-BE49-F238E27FC236}">
                <a16:creationId xmlns:a16="http://schemas.microsoft.com/office/drawing/2014/main" id="{4F2C872D-C192-4DAD-924E-8AE9C1626B01}"/>
              </a:ext>
            </a:extLst>
          </p:cNvPr>
          <p:cNvSpPr txBox="1"/>
          <p:nvPr/>
        </p:nvSpPr>
        <p:spPr>
          <a:xfrm>
            <a:off x="10906196" y="6435290"/>
            <a:ext cx="42832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40</a:t>
            </a:r>
            <a:endParaRPr lang="zh-CN" altLang="en-US"/>
          </a:p>
        </p:txBody>
      </p:sp>
    </p:spTree>
    <p:extLst>
      <p:ext uri="{BB962C8B-B14F-4D97-AF65-F5344CB8AC3E}">
        <p14:creationId xmlns:p14="http://schemas.microsoft.com/office/powerpoint/2010/main" val="3757705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5" y="203200"/>
            <a:ext cx="5620701" cy="707886"/>
          </a:xfrm>
          <a:prstGeom prst="rect">
            <a:avLst/>
          </a:prstGeom>
          <a:noFill/>
        </p:spPr>
        <p:txBody>
          <a:bodyPr wrap="square" rtlCol="0">
            <a:spAutoFit/>
          </a:bodyPr>
          <a:lstStyle/>
          <a:p>
            <a:r>
              <a:rPr lang="en-US" altLang="zh-CN" sz="4000">
                <a:solidFill>
                  <a:schemeClr val="bg1"/>
                </a:solidFill>
              </a:rPr>
              <a:t>Result</a:t>
            </a:r>
            <a:endParaRPr lang="zh-CN" altLang="en-US" sz="4000" dirty="0">
              <a:solidFill>
                <a:schemeClr val="bg1"/>
              </a:solidFill>
            </a:endParaRPr>
          </a:p>
        </p:txBody>
      </p:sp>
      <p:pic>
        <p:nvPicPr>
          <p:cNvPr id="5" name="Picture 4">
            <a:extLst>
              <a:ext uri="{FF2B5EF4-FFF2-40B4-BE49-F238E27FC236}">
                <a16:creationId xmlns:a16="http://schemas.microsoft.com/office/drawing/2014/main" id="{50E21CBD-9BF2-4461-94E7-C05789A1B963}"/>
              </a:ext>
            </a:extLst>
          </p:cNvPr>
          <p:cNvPicPr>
            <a:picLocks noChangeAspect="1"/>
          </p:cNvPicPr>
          <p:nvPr/>
        </p:nvPicPr>
        <p:blipFill>
          <a:blip r:embed="rId5"/>
          <a:stretch>
            <a:fillRect/>
          </a:stretch>
        </p:blipFill>
        <p:spPr>
          <a:xfrm>
            <a:off x="314544" y="1610809"/>
            <a:ext cx="3071367" cy="2303525"/>
          </a:xfrm>
          <a:prstGeom prst="rect">
            <a:avLst/>
          </a:prstGeom>
        </p:spPr>
      </p:pic>
      <p:sp>
        <p:nvSpPr>
          <p:cNvPr id="6" name="TextBox 5">
            <a:extLst>
              <a:ext uri="{FF2B5EF4-FFF2-40B4-BE49-F238E27FC236}">
                <a16:creationId xmlns:a16="http://schemas.microsoft.com/office/drawing/2014/main" id="{71714516-983D-4A17-986C-33D641FE0A4D}"/>
              </a:ext>
            </a:extLst>
          </p:cNvPr>
          <p:cNvSpPr txBox="1"/>
          <p:nvPr/>
        </p:nvSpPr>
        <p:spPr>
          <a:xfrm>
            <a:off x="1287234" y="1323546"/>
            <a:ext cx="1243738" cy="369332"/>
          </a:xfrm>
          <a:prstGeom prst="rect">
            <a:avLst/>
          </a:prstGeom>
          <a:noFill/>
        </p:spPr>
        <p:txBody>
          <a:bodyPr wrap="none" rtlCol="0">
            <a:spAutoFit/>
          </a:bodyPr>
          <a:lstStyle/>
          <a:p>
            <a:r>
              <a:rPr lang="en-US" altLang="zh-CN"/>
              <a:t>mean error</a:t>
            </a:r>
            <a:endParaRPr lang="zh-CN" alt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B347C47-8741-440C-A63A-EB618F9F2F69}"/>
                  </a:ext>
                </a:extLst>
              </p:cNvPr>
              <p:cNvSpPr txBox="1"/>
              <p:nvPr/>
            </p:nvSpPr>
            <p:spPr>
              <a:xfrm>
                <a:off x="1969312" y="2049346"/>
                <a:ext cx="112332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0.365</m:t>
                      </m:r>
                      <m:r>
                        <a:rPr lang="en-US" altLang="zh-CN" sz="1400" b="0" i="1" smtClean="0">
                          <a:latin typeface="Cambria Math" panose="02040503050406030204" pitchFamily="18" charset="0"/>
                          <a:ea typeface="Cambria Math" panose="02040503050406030204" pitchFamily="18" charset="0"/>
                        </a:rPr>
                        <m:t>±0.227</m:t>
                      </m:r>
                    </m:oMath>
                  </m:oMathPara>
                </a14:m>
                <a:endParaRPr lang="zh-CN" altLang="en-US" sz="1400"/>
              </a:p>
            </p:txBody>
          </p:sp>
        </mc:Choice>
        <mc:Fallback xmlns="">
          <p:sp>
            <p:nvSpPr>
              <p:cNvPr id="11" name="TextBox 10">
                <a:extLst>
                  <a:ext uri="{FF2B5EF4-FFF2-40B4-BE49-F238E27FC236}">
                    <a16:creationId xmlns:a16="http://schemas.microsoft.com/office/drawing/2014/main" id="{FB347C47-8741-440C-A63A-EB618F9F2F69}"/>
                  </a:ext>
                </a:extLst>
              </p:cNvPr>
              <p:cNvSpPr txBox="1">
                <a:spLocks noRot="1" noChangeAspect="1" noMove="1" noResize="1" noEditPoints="1" noAdjustHandles="1" noChangeArrowheads="1" noChangeShapeType="1" noTextEdit="1"/>
              </p:cNvSpPr>
              <p:nvPr/>
            </p:nvSpPr>
            <p:spPr>
              <a:xfrm>
                <a:off x="1969312" y="2049346"/>
                <a:ext cx="1123320" cy="215444"/>
              </a:xfrm>
              <a:prstGeom prst="rect">
                <a:avLst/>
              </a:prstGeom>
              <a:blipFill>
                <a:blip r:embed="rId6"/>
                <a:stretch>
                  <a:fillRect l="-3261" r="-3261" b="-16667"/>
                </a:stretch>
              </a:blipFill>
            </p:spPr>
            <p:txBody>
              <a:bodyPr/>
              <a:lstStyle/>
              <a:p>
                <a:r>
                  <a:rPr lang="zh-CN" altLang="en-US">
                    <a:noFill/>
                  </a:rPr>
                  <a:t> </a:t>
                </a:r>
              </a:p>
            </p:txBody>
          </p:sp>
        </mc:Fallback>
      </mc:AlternateContent>
      <p:pic>
        <p:nvPicPr>
          <p:cNvPr id="13" name="Picture 12">
            <a:extLst>
              <a:ext uri="{FF2B5EF4-FFF2-40B4-BE49-F238E27FC236}">
                <a16:creationId xmlns:a16="http://schemas.microsoft.com/office/drawing/2014/main" id="{260D6BF0-B417-4C2A-A2C2-FCA20172129E}"/>
              </a:ext>
            </a:extLst>
          </p:cNvPr>
          <p:cNvPicPr>
            <a:picLocks noChangeAspect="1"/>
          </p:cNvPicPr>
          <p:nvPr/>
        </p:nvPicPr>
        <p:blipFill>
          <a:blip r:embed="rId7"/>
          <a:stretch>
            <a:fillRect/>
          </a:stretch>
        </p:blipFill>
        <p:spPr>
          <a:xfrm>
            <a:off x="4675122" y="1610809"/>
            <a:ext cx="3071366" cy="2303525"/>
          </a:xfrm>
          <a:prstGeom prst="rect">
            <a:avLst/>
          </a:prstGeom>
        </p:spPr>
      </p:pic>
      <p:sp>
        <p:nvSpPr>
          <p:cNvPr id="49" name="TextBox 48">
            <a:extLst>
              <a:ext uri="{FF2B5EF4-FFF2-40B4-BE49-F238E27FC236}">
                <a16:creationId xmlns:a16="http://schemas.microsoft.com/office/drawing/2014/main" id="{F1458B58-7BBC-4E37-95F3-4AEEC1C22A17}"/>
              </a:ext>
            </a:extLst>
          </p:cNvPr>
          <p:cNvSpPr txBox="1"/>
          <p:nvPr/>
        </p:nvSpPr>
        <p:spPr>
          <a:xfrm>
            <a:off x="5641918" y="1298424"/>
            <a:ext cx="1103764" cy="369332"/>
          </a:xfrm>
          <a:prstGeom prst="rect">
            <a:avLst/>
          </a:prstGeom>
          <a:noFill/>
        </p:spPr>
        <p:txBody>
          <a:bodyPr wrap="none" rtlCol="0">
            <a:spAutoFit/>
          </a:bodyPr>
          <a:lstStyle/>
          <a:p>
            <a:r>
              <a:rPr lang="en-US" altLang="zh-CN"/>
              <a:t>max error</a:t>
            </a:r>
            <a:endParaRPr lang="zh-CN" altLang="en-US"/>
          </a:p>
        </p:txBody>
      </p:sp>
      <p:pic>
        <p:nvPicPr>
          <p:cNvPr id="16" name="Picture 15">
            <a:extLst>
              <a:ext uri="{FF2B5EF4-FFF2-40B4-BE49-F238E27FC236}">
                <a16:creationId xmlns:a16="http://schemas.microsoft.com/office/drawing/2014/main" id="{B8C2C1AF-231B-4FBB-A813-3B9C1122BC31}"/>
              </a:ext>
            </a:extLst>
          </p:cNvPr>
          <p:cNvPicPr>
            <a:picLocks noChangeAspect="1"/>
          </p:cNvPicPr>
          <p:nvPr/>
        </p:nvPicPr>
        <p:blipFill>
          <a:blip r:embed="rId8"/>
          <a:stretch>
            <a:fillRect/>
          </a:stretch>
        </p:blipFill>
        <p:spPr>
          <a:xfrm>
            <a:off x="4619192" y="4132168"/>
            <a:ext cx="3183225" cy="2387419"/>
          </a:xfrm>
          <a:prstGeom prst="rect">
            <a:avLst/>
          </a:prstGeom>
        </p:spPr>
      </p:pic>
      <p:sp>
        <p:nvSpPr>
          <p:cNvPr id="14" name="TextBox 13">
            <a:extLst>
              <a:ext uri="{FF2B5EF4-FFF2-40B4-BE49-F238E27FC236}">
                <a16:creationId xmlns:a16="http://schemas.microsoft.com/office/drawing/2014/main" id="{4CEC5CC2-36F2-4A19-B6E5-9810A7753B40}"/>
              </a:ext>
            </a:extLst>
          </p:cNvPr>
          <p:cNvSpPr txBox="1"/>
          <p:nvPr/>
        </p:nvSpPr>
        <p:spPr>
          <a:xfrm>
            <a:off x="3318060" y="3832265"/>
            <a:ext cx="1536767" cy="369332"/>
          </a:xfrm>
          <a:prstGeom prst="rect">
            <a:avLst/>
          </a:prstGeom>
          <a:noFill/>
        </p:spPr>
        <p:txBody>
          <a:bodyPr wrap="none" rtlCol="0">
            <a:spAutoFit/>
          </a:bodyPr>
          <a:lstStyle/>
          <a:p>
            <a:r>
              <a:rPr lang="en-US" altLang="zh-CN"/>
              <a:t>Coronal image</a:t>
            </a:r>
            <a:endParaRPr lang="zh-CN" altLang="en-US"/>
          </a:p>
        </p:txBody>
      </p:sp>
      <p:pic>
        <p:nvPicPr>
          <p:cNvPr id="18" name="Picture 17">
            <a:extLst>
              <a:ext uri="{FF2B5EF4-FFF2-40B4-BE49-F238E27FC236}">
                <a16:creationId xmlns:a16="http://schemas.microsoft.com/office/drawing/2014/main" id="{34826978-C439-40D7-91BF-62517AEA3701}"/>
              </a:ext>
            </a:extLst>
          </p:cNvPr>
          <p:cNvPicPr>
            <a:picLocks noChangeAspect="1"/>
          </p:cNvPicPr>
          <p:nvPr/>
        </p:nvPicPr>
        <p:blipFill>
          <a:blip r:embed="rId9"/>
          <a:stretch>
            <a:fillRect/>
          </a:stretch>
        </p:blipFill>
        <p:spPr>
          <a:xfrm>
            <a:off x="320906" y="4234426"/>
            <a:ext cx="3071366" cy="2303525"/>
          </a:xfrm>
          <a:prstGeom prst="rect">
            <a:avLst/>
          </a:prstGeom>
        </p:spPr>
      </p:pic>
      <p:sp>
        <p:nvSpPr>
          <p:cNvPr id="58" name="TextBox 57">
            <a:extLst>
              <a:ext uri="{FF2B5EF4-FFF2-40B4-BE49-F238E27FC236}">
                <a16:creationId xmlns:a16="http://schemas.microsoft.com/office/drawing/2014/main" id="{23D13B8C-7C6B-4CEC-BFCD-BED9746D1C17}"/>
              </a:ext>
            </a:extLst>
          </p:cNvPr>
          <p:cNvSpPr txBox="1"/>
          <p:nvPr/>
        </p:nvSpPr>
        <p:spPr>
          <a:xfrm>
            <a:off x="3362438" y="6367750"/>
            <a:ext cx="1256754" cy="369332"/>
          </a:xfrm>
          <a:prstGeom prst="rect">
            <a:avLst/>
          </a:prstGeom>
          <a:noFill/>
        </p:spPr>
        <p:txBody>
          <a:bodyPr wrap="none" rtlCol="0">
            <a:spAutoFit/>
          </a:bodyPr>
          <a:lstStyle/>
          <a:p>
            <a:r>
              <a:rPr lang="en-US" altLang="zh-CN"/>
              <a:t>Axial image</a:t>
            </a:r>
            <a:endParaRPr lang="zh-CN" altLang="en-US"/>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7A2E67FF-C93D-41DE-B6FE-0DD5637BD37B}"/>
                  </a:ext>
                </a:extLst>
              </p:cNvPr>
              <p:cNvSpPr txBox="1"/>
              <p:nvPr/>
            </p:nvSpPr>
            <p:spPr>
              <a:xfrm>
                <a:off x="6381632" y="4549149"/>
                <a:ext cx="112332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1.291</m:t>
                      </m:r>
                      <m:r>
                        <a:rPr lang="en-US" altLang="zh-CN" sz="1400" b="0" i="1" smtClean="0">
                          <a:latin typeface="Cambria Math" panose="02040503050406030204" pitchFamily="18" charset="0"/>
                          <a:ea typeface="Cambria Math" panose="02040503050406030204" pitchFamily="18" charset="0"/>
                        </a:rPr>
                        <m:t>±0.582</m:t>
                      </m:r>
                    </m:oMath>
                  </m:oMathPara>
                </a14:m>
                <a:endParaRPr lang="zh-CN" altLang="en-US" sz="1400"/>
              </a:p>
            </p:txBody>
          </p:sp>
        </mc:Choice>
        <mc:Fallback xmlns="">
          <p:sp>
            <p:nvSpPr>
              <p:cNvPr id="52" name="TextBox 51">
                <a:extLst>
                  <a:ext uri="{FF2B5EF4-FFF2-40B4-BE49-F238E27FC236}">
                    <a16:creationId xmlns:a16="http://schemas.microsoft.com/office/drawing/2014/main" id="{7A2E67FF-C93D-41DE-B6FE-0DD5637BD37B}"/>
                  </a:ext>
                </a:extLst>
              </p:cNvPr>
              <p:cNvSpPr txBox="1">
                <a:spLocks noRot="1" noChangeAspect="1" noMove="1" noResize="1" noEditPoints="1" noAdjustHandles="1" noChangeArrowheads="1" noChangeShapeType="1" noTextEdit="1"/>
              </p:cNvSpPr>
              <p:nvPr/>
            </p:nvSpPr>
            <p:spPr>
              <a:xfrm>
                <a:off x="6381632" y="4549149"/>
                <a:ext cx="1123320" cy="215444"/>
              </a:xfrm>
              <a:prstGeom prst="rect">
                <a:avLst/>
              </a:prstGeom>
              <a:blipFill>
                <a:blip r:embed="rId10"/>
                <a:stretch>
                  <a:fillRect l="-3261" r="-3261"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B823C5F-2ACC-4951-8DE5-E2A6AD79BC7A}"/>
                  </a:ext>
                </a:extLst>
              </p:cNvPr>
              <p:cNvSpPr txBox="1"/>
              <p:nvPr/>
            </p:nvSpPr>
            <p:spPr>
              <a:xfrm>
                <a:off x="6381632" y="2021879"/>
                <a:ext cx="112332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1.086</m:t>
                      </m:r>
                      <m:r>
                        <a:rPr lang="en-US" altLang="zh-CN" sz="1400" b="0" i="1" smtClean="0">
                          <a:latin typeface="Cambria Math" panose="02040503050406030204" pitchFamily="18" charset="0"/>
                          <a:ea typeface="Cambria Math" panose="02040503050406030204" pitchFamily="18" charset="0"/>
                        </a:rPr>
                        <m:t>±0.662</m:t>
                      </m:r>
                    </m:oMath>
                  </m:oMathPara>
                </a14:m>
                <a:endParaRPr lang="zh-CN" altLang="en-US" sz="1400"/>
              </a:p>
            </p:txBody>
          </p:sp>
        </mc:Choice>
        <mc:Fallback xmlns="">
          <p:sp>
            <p:nvSpPr>
              <p:cNvPr id="51" name="TextBox 50">
                <a:extLst>
                  <a:ext uri="{FF2B5EF4-FFF2-40B4-BE49-F238E27FC236}">
                    <a16:creationId xmlns:a16="http://schemas.microsoft.com/office/drawing/2014/main" id="{7B823C5F-2ACC-4951-8DE5-E2A6AD79BC7A}"/>
                  </a:ext>
                </a:extLst>
              </p:cNvPr>
              <p:cNvSpPr txBox="1">
                <a:spLocks noRot="1" noChangeAspect="1" noMove="1" noResize="1" noEditPoints="1" noAdjustHandles="1" noChangeArrowheads="1" noChangeShapeType="1" noTextEdit="1"/>
              </p:cNvSpPr>
              <p:nvPr/>
            </p:nvSpPr>
            <p:spPr>
              <a:xfrm>
                <a:off x="6381632" y="2021879"/>
                <a:ext cx="1123320" cy="215444"/>
              </a:xfrm>
              <a:prstGeom prst="rect">
                <a:avLst/>
              </a:prstGeom>
              <a:blipFill>
                <a:blip r:embed="rId11"/>
                <a:stretch>
                  <a:fillRect l="-3261" r="-3261" b="-1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6D83DFCC-EFD1-46B8-8788-FB0CCD3612A2}"/>
                  </a:ext>
                </a:extLst>
              </p:cNvPr>
              <p:cNvSpPr txBox="1"/>
              <p:nvPr/>
            </p:nvSpPr>
            <p:spPr>
              <a:xfrm>
                <a:off x="1909103" y="4656352"/>
                <a:ext cx="11633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400" i="1" smtClean="0">
                          <a:latin typeface="Cambria Math" panose="02040503050406030204" pitchFamily="18" charset="0"/>
                        </a:rPr>
                        <m:t>0</m:t>
                      </m:r>
                      <m:r>
                        <a:rPr lang="en-US" altLang="zh-CN" sz="1400" b="0" i="1" smtClean="0">
                          <a:latin typeface="Cambria Math" panose="02040503050406030204" pitchFamily="18" charset="0"/>
                        </a:rPr>
                        <m:t>.529 </m:t>
                      </m:r>
                      <m:r>
                        <a:rPr lang="en-US" altLang="zh-CN" sz="1400" b="0" i="1" smtClean="0">
                          <a:latin typeface="Cambria Math" panose="02040503050406030204" pitchFamily="18" charset="0"/>
                          <a:ea typeface="Cambria Math" panose="02040503050406030204" pitchFamily="18" charset="0"/>
                        </a:rPr>
                        <m:t>±0.324</m:t>
                      </m:r>
                    </m:oMath>
                  </m:oMathPara>
                </a14:m>
                <a:endParaRPr lang="zh-CN" altLang="en-US" sz="1400"/>
              </a:p>
            </p:txBody>
          </p:sp>
        </mc:Choice>
        <mc:Fallback xmlns="">
          <p:sp>
            <p:nvSpPr>
              <p:cNvPr id="53" name="TextBox 52">
                <a:extLst>
                  <a:ext uri="{FF2B5EF4-FFF2-40B4-BE49-F238E27FC236}">
                    <a16:creationId xmlns:a16="http://schemas.microsoft.com/office/drawing/2014/main" id="{6D83DFCC-EFD1-46B8-8788-FB0CCD3612A2}"/>
                  </a:ext>
                </a:extLst>
              </p:cNvPr>
              <p:cNvSpPr txBox="1">
                <a:spLocks noRot="1" noChangeAspect="1" noMove="1" noResize="1" noEditPoints="1" noAdjustHandles="1" noChangeArrowheads="1" noChangeShapeType="1" noTextEdit="1"/>
              </p:cNvSpPr>
              <p:nvPr/>
            </p:nvSpPr>
            <p:spPr>
              <a:xfrm>
                <a:off x="1909103" y="4656352"/>
                <a:ext cx="1163395" cy="215444"/>
              </a:xfrm>
              <a:prstGeom prst="rect">
                <a:avLst/>
              </a:prstGeom>
              <a:blipFill>
                <a:blip r:embed="rId12"/>
                <a:stretch>
                  <a:fillRect l="-3141" r="-2618" b="-17143"/>
                </a:stretch>
              </a:blipFill>
            </p:spPr>
            <p:txBody>
              <a:bodyPr/>
              <a:lstStyle/>
              <a:p>
                <a:r>
                  <a:rPr lang="zh-CN" altLang="en-US">
                    <a:noFill/>
                  </a:rPr>
                  <a:t> </a:t>
                </a:r>
              </a:p>
            </p:txBody>
          </p:sp>
        </mc:Fallback>
      </mc:AlternateContent>
      <p:sp>
        <p:nvSpPr>
          <p:cNvPr id="19" name="TextBox 18">
            <a:extLst>
              <a:ext uri="{FF2B5EF4-FFF2-40B4-BE49-F238E27FC236}">
                <a16:creationId xmlns:a16="http://schemas.microsoft.com/office/drawing/2014/main" id="{A655A36B-5899-4308-8EA9-F9FE3F7C02A6}"/>
              </a:ext>
            </a:extLst>
          </p:cNvPr>
          <p:cNvSpPr txBox="1"/>
          <p:nvPr/>
        </p:nvSpPr>
        <p:spPr>
          <a:xfrm>
            <a:off x="8420100" y="2083980"/>
            <a:ext cx="2996293" cy="3970318"/>
          </a:xfrm>
          <a:prstGeom prst="rect">
            <a:avLst/>
          </a:prstGeom>
          <a:noFill/>
        </p:spPr>
        <p:txBody>
          <a:bodyPr wrap="square" rtlCol="0">
            <a:spAutoFit/>
          </a:bodyPr>
          <a:lstStyle/>
          <a:p>
            <a:r>
              <a:rPr lang="en-US" altLang="zh-CN"/>
              <a:t>Larger error in axial due to more non zero pixels to predice and irregular shape</a:t>
            </a:r>
          </a:p>
          <a:p>
            <a:endParaRPr lang="en-US" altLang="zh-CN"/>
          </a:p>
          <a:p>
            <a:r>
              <a:rPr lang="en-US" altLang="zh-CN"/>
              <a:t>Large range shows the difficulty of predicting all images. Many outliers.</a:t>
            </a:r>
          </a:p>
          <a:p>
            <a:endParaRPr lang="en-US" altLang="zh-CN"/>
          </a:p>
          <a:p>
            <a:r>
              <a:rPr lang="en-US" altLang="zh-CN"/>
              <a:t>The higher the temperature is, the larger the error is.</a:t>
            </a:r>
          </a:p>
          <a:p>
            <a:endParaRPr lang="en-US" altLang="zh-CN"/>
          </a:p>
          <a:p>
            <a:r>
              <a:rPr lang="en-US" altLang="zh-CN"/>
              <a:t>If use MAE, the mean error is very small but extremely high max error.</a:t>
            </a:r>
            <a:endParaRPr lang="zh-CN" altLang="en-US"/>
          </a:p>
        </p:txBody>
      </p:sp>
    </p:spTree>
    <p:extLst>
      <p:ext uri="{BB962C8B-B14F-4D97-AF65-F5344CB8AC3E}">
        <p14:creationId xmlns:p14="http://schemas.microsoft.com/office/powerpoint/2010/main" val="3459975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2422</Words>
  <Application>Microsoft Office PowerPoint</Application>
  <PresentationFormat>Widescreen</PresentationFormat>
  <Paragraphs>602</Paragraphs>
  <Slides>26</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Gentona Book</vt:lpstr>
      <vt:lpstr>Quadon</vt:lpstr>
      <vt:lpstr>Arial</vt:lpstr>
      <vt:lpstr>Calibri</vt:lpstr>
      <vt:lpstr>Calibri Light</vt:lpstr>
      <vt:lpstr>Cambria Math</vt:lpstr>
      <vt:lpstr>Garamond</vt:lpstr>
      <vt:lpstr>Office Theme</vt:lpstr>
      <vt:lpstr>Thermal Imaging Checkpoint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Microsoft Office User</dc:creator>
  <cp:lastModifiedBy>Changfan Chen</cp:lastModifiedBy>
  <cp:revision>318</cp:revision>
  <dcterms:created xsi:type="dcterms:W3CDTF">2016-05-24T18:12:17Z</dcterms:created>
  <dcterms:modified xsi:type="dcterms:W3CDTF">2019-04-09T17:31:51Z</dcterms:modified>
</cp:coreProperties>
</file>