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  <p:sldMasterId id="2147483661" r:id="rId2"/>
  </p:sldMasterIdLst>
  <p:notesMasterIdLst>
    <p:notesMasterId r:id="rId22"/>
  </p:notesMasterIdLst>
  <p:sldIdLst>
    <p:sldId id="256" r:id="rId3"/>
    <p:sldId id="257" r:id="rId4"/>
    <p:sldId id="259" r:id="rId5"/>
    <p:sldId id="260" r:id="rId6"/>
    <p:sldId id="261" r:id="rId7"/>
    <p:sldId id="262" r:id="rId8"/>
    <p:sldId id="258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BD6AE93-378C-412F-86B0-03AEB8E76008}">
  <a:tblStyle styleId="{6BD6AE93-378C-412F-86B0-03AEB8E76008}" styleName="Table_0">
    <a:wholeTbl>
      <a:tcStyle>
        <a:tcBdr>
          <a:lef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4A0C272A-917C-47A8-B792-E056F07C7D91}" styleName="Table_1">
    <a:wholeTbl>
      <a:tcStyle>
        <a:tcBdr>
          <a:lef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79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7E8E05-BC28-4610-9FFB-D71B964DEBF3}" type="doc">
      <dgm:prSet loTypeId="urn:microsoft.com/office/officeart/2005/8/layout/process1" loCatId="process" qsTypeId="urn:microsoft.com/office/officeart/2005/8/quickstyle/simple2" qsCatId="simple" csTypeId="urn:microsoft.com/office/officeart/2005/8/colors/accent0_2" csCatId="mainScheme" phldr="1"/>
      <dgm:spPr/>
    </dgm:pt>
    <dgm:pt modelId="{BAD3DBD2-4FC2-4EB7-9103-2D45E7134E9D}">
      <dgm:prSet phldrT="[Text]"/>
      <dgm:spPr/>
      <dgm:t>
        <a:bodyPr/>
        <a:lstStyle/>
        <a:p>
          <a:r>
            <a:rPr lang="en-US" dirty="0" smtClean="0"/>
            <a:t>Brainstorming</a:t>
          </a:r>
          <a:endParaRPr lang="en-US" dirty="0"/>
        </a:p>
      </dgm:t>
    </dgm:pt>
    <dgm:pt modelId="{44B37015-2932-4E22-BA27-13E9501DED8E}" type="parTrans" cxnId="{0E1BD354-D87E-457F-9D0B-BD9A4D51AF5E}">
      <dgm:prSet/>
      <dgm:spPr/>
      <dgm:t>
        <a:bodyPr/>
        <a:lstStyle/>
        <a:p>
          <a:endParaRPr lang="en-US"/>
        </a:p>
      </dgm:t>
    </dgm:pt>
    <dgm:pt modelId="{3BCB7874-467A-45DF-9E2C-F1DAB797C90E}" type="sibTrans" cxnId="{0E1BD354-D87E-457F-9D0B-BD9A4D51AF5E}">
      <dgm:prSet/>
      <dgm:spPr/>
      <dgm:t>
        <a:bodyPr/>
        <a:lstStyle/>
        <a:p>
          <a:endParaRPr lang="en-US" dirty="0"/>
        </a:p>
      </dgm:t>
    </dgm:pt>
    <dgm:pt modelId="{EADA90F7-26EA-421F-AF5E-30DB9534A7E6}">
      <dgm:prSet phldrT="[Text]"/>
      <dgm:spPr/>
      <dgm:t>
        <a:bodyPr/>
        <a:lstStyle/>
        <a:p>
          <a:r>
            <a:rPr lang="en-US" dirty="0" smtClean="0"/>
            <a:t>CAD Models</a:t>
          </a:r>
          <a:endParaRPr lang="en-US" dirty="0"/>
        </a:p>
      </dgm:t>
    </dgm:pt>
    <dgm:pt modelId="{8A26E0B8-E4D3-4068-B1A0-F058CD87B4B0}" type="parTrans" cxnId="{63C57907-7D41-48EC-84BF-9B76E8C4EDEC}">
      <dgm:prSet/>
      <dgm:spPr/>
      <dgm:t>
        <a:bodyPr/>
        <a:lstStyle/>
        <a:p>
          <a:endParaRPr lang="en-US"/>
        </a:p>
      </dgm:t>
    </dgm:pt>
    <dgm:pt modelId="{BBC06816-B3BC-4A2C-9B5A-48C87A58BA2F}" type="sibTrans" cxnId="{63C57907-7D41-48EC-84BF-9B76E8C4EDEC}">
      <dgm:prSet/>
      <dgm:spPr/>
      <dgm:t>
        <a:bodyPr/>
        <a:lstStyle/>
        <a:p>
          <a:endParaRPr lang="en-US"/>
        </a:p>
      </dgm:t>
    </dgm:pt>
    <dgm:pt modelId="{20A73282-610A-407A-A3F6-675288A0EC46}" type="pres">
      <dgm:prSet presAssocID="{6C7E8E05-BC28-4610-9FFB-D71B964DEBF3}" presName="Name0" presStyleCnt="0">
        <dgm:presLayoutVars>
          <dgm:dir/>
          <dgm:resizeHandles val="exact"/>
        </dgm:presLayoutVars>
      </dgm:prSet>
      <dgm:spPr/>
    </dgm:pt>
    <dgm:pt modelId="{932171FD-7EBA-470C-ACEC-19F141CFEA87}" type="pres">
      <dgm:prSet presAssocID="{BAD3DBD2-4FC2-4EB7-9103-2D45E7134E9D}" presName="node" presStyleLbl="node1" presStyleIdx="0" presStyleCnt="2" custLinFactNeighborX="33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7C02A9-9047-41E1-9345-FBFB8BA34F47}" type="pres">
      <dgm:prSet presAssocID="{3BCB7874-467A-45DF-9E2C-F1DAB797C90E}" presName="sibTrans" presStyleLbl="sibTrans2D1" presStyleIdx="0" presStyleCnt="1" custScaleX="156129" custScaleY="67278"/>
      <dgm:spPr/>
      <dgm:t>
        <a:bodyPr/>
        <a:lstStyle/>
        <a:p>
          <a:endParaRPr lang="en-US"/>
        </a:p>
      </dgm:t>
    </dgm:pt>
    <dgm:pt modelId="{FEE5643C-A75D-4C88-9EF2-DA8054E7A5C7}" type="pres">
      <dgm:prSet presAssocID="{3BCB7874-467A-45DF-9E2C-F1DAB797C90E}" presName="connectorText" presStyleLbl="sibTrans2D1" presStyleIdx="0" presStyleCnt="1"/>
      <dgm:spPr/>
      <dgm:t>
        <a:bodyPr/>
        <a:lstStyle/>
        <a:p>
          <a:endParaRPr lang="en-US"/>
        </a:p>
      </dgm:t>
    </dgm:pt>
    <dgm:pt modelId="{07CD3AFC-2B1F-4CD1-968C-B260864786F7}" type="pres">
      <dgm:prSet presAssocID="{EADA90F7-26EA-421F-AF5E-30DB9534A7E6}" presName="node" presStyleLbl="node1" presStyleIdx="1" presStyleCnt="2" custLinFactNeighborX="-33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946D0CF-773C-428D-A721-4528CC5E00F4}" type="presOf" srcId="{6C7E8E05-BC28-4610-9FFB-D71B964DEBF3}" destId="{20A73282-610A-407A-A3F6-675288A0EC46}" srcOrd="0" destOrd="0" presId="urn:microsoft.com/office/officeart/2005/8/layout/process1"/>
    <dgm:cxn modelId="{E2596D8C-6494-4304-AF3C-0E83DE1458EF}" type="presOf" srcId="{3BCB7874-467A-45DF-9E2C-F1DAB797C90E}" destId="{FEE5643C-A75D-4C88-9EF2-DA8054E7A5C7}" srcOrd="1" destOrd="0" presId="urn:microsoft.com/office/officeart/2005/8/layout/process1"/>
    <dgm:cxn modelId="{5EEDAC1A-14AC-4FEF-8910-073B77867742}" type="presOf" srcId="{EADA90F7-26EA-421F-AF5E-30DB9534A7E6}" destId="{07CD3AFC-2B1F-4CD1-968C-B260864786F7}" srcOrd="0" destOrd="0" presId="urn:microsoft.com/office/officeart/2005/8/layout/process1"/>
    <dgm:cxn modelId="{0E1BD354-D87E-457F-9D0B-BD9A4D51AF5E}" srcId="{6C7E8E05-BC28-4610-9FFB-D71B964DEBF3}" destId="{BAD3DBD2-4FC2-4EB7-9103-2D45E7134E9D}" srcOrd="0" destOrd="0" parTransId="{44B37015-2932-4E22-BA27-13E9501DED8E}" sibTransId="{3BCB7874-467A-45DF-9E2C-F1DAB797C90E}"/>
    <dgm:cxn modelId="{D2B3E73B-001A-4E94-A407-419E81DAECEA}" type="presOf" srcId="{3BCB7874-467A-45DF-9E2C-F1DAB797C90E}" destId="{3E7C02A9-9047-41E1-9345-FBFB8BA34F47}" srcOrd="0" destOrd="0" presId="urn:microsoft.com/office/officeart/2005/8/layout/process1"/>
    <dgm:cxn modelId="{63C57907-7D41-48EC-84BF-9B76E8C4EDEC}" srcId="{6C7E8E05-BC28-4610-9FFB-D71B964DEBF3}" destId="{EADA90F7-26EA-421F-AF5E-30DB9534A7E6}" srcOrd="1" destOrd="0" parTransId="{8A26E0B8-E4D3-4068-B1A0-F058CD87B4B0}" sibTransId="{BBC06816-B3BC-4A2C-9B5A-48C87A58BA2F}"/>
    <dgm:cxn modelId="{F6086629-B125-4D5D-87E2-7ACD76638F15}" type="presOf" srcId="{BAD3DBD2-4FC2-4EB7-9103-2D45E7134E9D}" destId="{932171FD-7EBA-470C-ACEC-19F141CFEA87}" srcOrd="0" destOrd="0" presId="urn:microsoft.com/office/officeart/2005/8/layout/process1"/>
    <dgm:cxn modelId="{BB74A440-137F-423D-85EF-9B476AE90EB0}" type="presParOf" srcId="{20A73282-610A-407A-A3F6-675288A0EC46}" destId="{932171FD-7EBA-470C-ACEC-19F141CFEA87}" srcOrd="0" destOrd="0" presId="urn:microsoft.com/office/officeart/2005/8/layout/process1"/>
    <dgm:cxn modelId="{7D6D60AF-D818-4671-921F-213A28769E4F}" type="presParOf" srcId="{20A73282-610A-407A-A3F6-675288A0EC46}" destId="{3E7C02A9-9047-41E1-9345-FBFB8BA34F47}" srcOrd="1" destOrd="0" presId="urn:microsoft.com/office/officeart/2005/8/layout/process1"/>
    <dgm:cxn modelId="{838B373F-EAFE-4582-8023-D197A670257C}" type="presParOf" srcId="{3E7C02A9-9047-41E1-9345-FBFB8BA34F47}" destId="{FEE5643C-A75D-4C88-9EF2-DA8054E7A5C7}" srcOrd="0" destOrd="0" presId="urn:microsoft.com/office/officeart/2005/8/layout/process1"/>
    <dgm:cxn modelId="{387AFB4D-BCAF-41FC-9A8C-BD9AEC097891}" type="presParOf" srcId="{20A73282-610A-407A-A3F6-675288A0EC46}" destId="{07CD3AFC-2B1F-4CD1-968C-B260864786F7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FD9E84F-E635-4BB0-8FDC-63B4DAFF5EA9}" type="doc">
      <dgm:prSet loTypeId="urn:microsoft.com/office/officeart/2005/8/layout/cycle3" loCatId="cycle" qsTypeId="urn:microsoft.com/office/officeart/2005/8/quickstyle/simple2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5A6298E9-7105-4B4C-AE1F-36AA610BFEF4}">
      <dgm:prSet phldrT="[Text]"/>
      <dgm:spPr/>
      <dgm:t>
        <a:bodyPr/>
        <a:lstStyle/>
        <a:p>
          <a:r>
            <a:rPr lang="en-US" dirty="0" smtClean="0"/>
            <a:t>Implement with REMS</a:t>
          </a:r>
          <a:endParaRPr lang="en-US" dirty="0"/>
        </a:p>
      </dgm:t>
    </dgm:pt>
    <dgm:pt modelId="{C860CD0A-E1D9-4853-9512-8D3EC3ADB331}" type="parTrans" cxnId="{82621F17-E6CB-46AA-BD59-F9FCE3727ACE}">
      <dgm:prSet/>
      <dgm:spPr/>
      <dgm:t>
        <a:bodyPr/>
        <a:lstStyle/>
        <a:p>
          <a:endParaRPr lang="en-US"/>
        </a:p>
      </dgm:t>
    </dgm:pt>
    <dgm:pt modelId="{FCF9325C-7198-47F0-BEA6-07C35B219A9F}" type="sibTrans" cxnId="{82621F17-E6CB-46AA-BD59-F9FCE3727ACE}">
      <dgm:prSet/>
      <dgm:spPr/>
      <dgm:t>
        <a:bodyPr/>
        <a:lstStyle/>
        <a:p>
          <a:endParaRPr lang="en-US"/>
        </a:p>
      </dgm:t>
    </dgm:pt>
    <dgm:pt modelId="{5E7DE739-39A4-4A04-B46F-E1262E1C9718}">
      <dgm:prSet phldrT="[Text]"/>
      <dgm:spPr/>
      <dgm:t>
        <a:bodyPr/>
        <a:lstStyle/>
        <a:p>
          <a:r>
            <a:rPr lang="en-US" dirty="0" smtClean="0"/>
            <a:t>Testing</a:t>
          </a:r>
          <a:endParaRPr lang="en-US" dirty="0"/>
        </a:p>
      </dgm:t>
    </dgm:pt>
    <dgm:pt modelId="{4920EAA2-45C5-4F97-BC0A-075C85F6B2F0}" type="parTrans" cxnId="{5391A024-8B1C-47D7-96F9-2BB3D9060C5D}">
      <dgm:prSet/>
      <dgm:spPr/>
      <dgm:t>
        <a:bodyPr/>
        <a:lstStyle/>
        <a:p>
          <a:endParaRPr lang="en-US"/>
        </a:p>
      </dgm:t>
    </dgm:pt>
    <dgm:pt modelId="{A4DA193B-7C2E-432D-9F77-A9B523CBA788}" type="sibTrans" cxnId="{5391A024-8B1C-47D7-96F9-2BB3D9060C5D}">
      <dgm:prSet/>
      <dgm:spPr/>
      <dgm:t>
        <a:bodyPr/>
        <a:lstStyle/>
        <a:p>
          <a:endParaRPr lang="en-US"/>
        </a:p>
      </dgm:t>
    </dgm:pt>
    <dgm:pt modelId="{41F09362-D96B-4A34-A406-17745A3C55A6}">
      <dgm:prSet phldrT="[Text]"/>
      <dgm:spPr/>
      <dgm:t>
        <a:bodyPr/>
        <a:lstStyle/>
        <a:p>
          <a:r>
            <a:rPr lang="en-US" dirty="0" smtClean="0"/>
            <a:t>Refine/Redesign</a:t>
          </a:r>
          <a:endParaRPr lang="en-US" dirty="0"/>
        </a:p>
      </dgm:t>
    </dgm:pt>
    <dgm:pt modelId="{D1C60FC6-8964-41DD-8102-495AB5A0C72D}" type="parTrans" cxnId="{B8FD439C-C989-4084-8E85-384549F539BA}">
      <dgm:prSet/>
      <dgm:spPr/>
      <dgm:t>
        <a:bodyPr/>
        <a:lstStyle/>
        <a:p>
          <a:endParaRPr lang="en-US"/>
        </a:p>
      </dgm:t>
    </dgm:pt>
    <dgm:pt modelId="{36B46F72-F236-4466-AC83-E8166CD67486}" type="sibTrans" cxnId="{B8FD439C-C989-4084-8E85-384549F539BA}">
      <dgm:prSet/>
      <dgm:spPr/>
      <dgm:t>
        <a:bodyPr/>
        <a:lstStyle/>
        <a:p>
          <a:endParaRPr lang="en-US"/>
        </a:p>
      </dgm:t>
    </dgm:pt>
    <dgm:pt modelId="{392D363D-8007-4CFA-A0F7-12FAE01AE5F2}">
      <dgm:prSet/>
      <dgm:spPr/>
      <dgm:t>
        <a:bodyPr/>
        <a:lstStyle/>
        <a:p>
          <a:r>
            <a:rPr lang="en-US" dirty="0" smtClean="0"/>
            <a:t>Prototyping</a:t>
          </a:r>
          <a:endParaRPr lang="en-US" dirty="0"/>
        </a:p>
      </dgm:t>
    </dgm:pt>
    <dgm:pt modelId="{BABAEDA0-42FF-4D79-B86D-A276663B4620}" type="parTrans" cxnId="{80B94562-06E4-400A-9A06-4E27FE888793}">
      <dgm:prSet/>
      <dgm:spPr/>
      <dgm:t>
        <a:bodyPr/>
        <a:lstStyle/>
        <a:p>
          <a:endParaRPr lang="en-US"/>
        </a:p>
      </dgm:t>
    </dgm:pt>
    <dgm:pt modelId="{51B6105A-A553-475A-A93D-737880E9D958}" type="sibTrans" cxnId="{80B94562-06E4-400A-9A06-4E27FE888793}">
      <dgm:prSet/>
      <dgm:spPr/>
      <dgm:t>
        <a:bodyPr/>
        <a:lstStyle/>
        <a:p>
          <a:endParaRPr lang="en-US"/>
        </a:p>
      </dgm:t>
    </dgm:pt>
    <dgm:pt modelId="{C36C8713-80FF-40DC-B7E8-9DE4C3A10C20}" type="pres">
      <dgm:prSet presAssocID="{BFD9E84F-E635-4BB0-8FDC-63B4DAFF5EA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9B6100D-FEA0-4471-B725-43974ADE8323}" type="pres">
      <dgm:prSet presAssocID="{BFD9E84F-E635-4BB0-8FDC-63B4DAFF5EA9}" presName="cycle" presStyleCnt="0"/>
      <dgm:spPr/>
      <dgm:t>
        <a:bodyPr/>
        <a:lstStyle/>
        <a:p>
          <a:endParaRPr lang="en-US"/>
        </a:p>
      </dgm:t>
    </dgm:pt>
    <dgm:pt modelId="{2E6D3D99-8931-4EB2-B969-2F461CE795D1}" type="pres">
      <dgm:prSet presAssocID="{5A6298E9-7105-4B4C-AE1F-36AA610BFEF4}" presName="nodeFirs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C3C7FC-57F5-44DA-B972-3DCFB237DC87}" type="pres">
      <dgm:prSet presAssocID="{FCF9325C-7198-47F0-BEA6-07C35B219A9F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C4287767-5D02-47B2-B2FD-4D4B4910939F}" type="pres">
      <dgm:prSet presAssocID="{5E7DE739-39A4-4A04-B46F-E1262E1C9718}" presName="nodeFollowingNodes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593E55-4374-4447-BA3E-29447788D7AE}" type="pres">
      <dgm:prSet presAssocID="{41F09362-D96B-4A34-A406-17745A3C55A6}" presName="nodeFollowingNodes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FDA775-2F23-4866-B716-35BF9318D343}" type="pres">
      <dgm:prSet presAssocID="{392D363D-8007-4CFA-A0F7-12FAE01AE5F2}" presName="nodeFollowingNodes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1BF5CFB-537D-4FCD-8FD7-FADE79BBA9E4}" type="presOf" srcId="{FCF9325C-7198-47F0-BEA6-07C35B219A9F}" destId="{00C3C7FC-57F5-44DA-B972-3DCFB237DC87}" srcOrd="0" destOrd="0" presId="urn:microsoft.com/office/officeart/2005/8/layout/cycle3"/>
    <dgm:cxn modelId="{80B94562-06E4-400A-9A06-4E27FE888793}" srcId="{BFD9E84F-E635-4BB0-8FDC-63B4DAFF5EA9}" destId="{392D363D-8007-4CFA-A0F7-12FAE01AE5F2}" srcOrd="3" destOrd="0" parTransId="{BABAEDA0-42FF-4D79-B86D-A276663B4620}" sibTransId="{51B6105A-A553-475A-A93D-737880E9D958}"/>
    <dgm:cxn modelId="{65E53409-F1DF-4B2F-BE27-4BC77C970F95}" type="presOf" srcId="{41F09362-D96B-4A34-A406-17745A3C55A6}" destId="{C6593E55-4374-4447-BA3E-29447788D7AE}" srcOrd="0" destOrd="0" presId="urn:microsoft.com/office/officeart/2005/8/layout/cycle3"/>
    <dgm:cxn modelId="{81A4B2C7-2B2D-4BC8-A15C-323BD678FE1F}" type="presOf" srcId="{5A6298E9-7105-4B4C-AE1F-36AA610BFEF4}" destId="{2E6D3D99-8931-4EB2-B969-2F461CE795D1}" srcOrd="0" destOrd="0" presId="urn:microsoft.com/office/officeart/2005/8/layout/cycle3"/>
    <dgm:cxn modelId="{82621F17-E6CB-46AA-BD59-F9FCE3727ACE}" srcId="{BFD9E84F-E635-4BB0-8FDC-63B4DAFF5EA9}" destId="{5A6298E9-7105-4B4C-AE1F-36AA610BFEF4}" srcOrd="0" destOrd="0" parTransId="{C860CD0A-E1D9-4853-9512-8D3EC3ADB331}" sibTransId="{FCF9325C-7198-47F0-BEA6-07C35B219A9F}"/>
    <dgm:cxn modelId="{A0C451F1-D596-4B48-8437-CDDDE4DDD477}" type="presOf" srcId="{BFD9E84F-E635-4BB0-8FDC-63B4DAFF5EA9}" destId="{C36C8713-80FF-40DC-B7E8-9DE4C3A10C20}" srcOrd="0" destOrd="0" presId="urn:microsoft.com/office/officeart/2005/8/layout/cycle3"/>
    <dgm:cxn modelId="{B8FD439C-C989-4084-8E85-384549F539BA}" srcId="{BFD9E84F-E635-4BB0-8FDC-63B4DAFF5EA9}" destId="{41F09362-D96B-4A34-A406-17745A3C55A6}" srcOrd="2" destOrd="0" parTransId="{D1C60FC6-8964-41DD-8102-495AB5A0C72D}" sibTransId="{36B46F72-F236-4466-AC83-E8166CD67486}"/>
    <dgm:cxn modelId="{2A96ECB6-40AE-421C-A413-0D06A3B739B6}" type="presOf" srcId="{392D363D-8007-4CFA-A0F7-12FAE01AE5F2}" destId="{CCFDA775-2F23-4866-B716-35BF9318D343}" srcOrd="0" destOrd="0" presId="urn:microsoft.com/office/officeart/2005/8/layout/cycle3"/>
    <dgm:cxn modelId="{3DED81C4-F789-4E30-9110-B4E15B5435D9}" type="presOf" srcId="{5E7DE739-39A4-4A04-B46F-E1262E1C9718}" destId="{C4287767-5D02-47B2-B2FD-4D4B4910939F}" srcOrd="0" destOrd="0" presId="urn:microsoft.com/office/officeart/2005/8/layout/cycle3"/>
    <dgm:cxn modelId="{5391A024-8B1C-47D7-96F9-2BB3D9060C5D}" srcId="{BFD9E84F-E635-4BB0-8FDC-63B4DAFF5EA9}" destId="{5E7DE739-39A4-4A04-B46F-E1262E1C9718}" srcOrd="1" destOrd="0" parTransId="{4920EAA2-45C5-4F97-BC0A-075C85F6B2F0}" sibTransId="{A4DA193B-7C2E-432D-9F77-A9B523CBA788}"/>
    <dgm:cxn modelId="{B4E5C629-4157-45D0-BBA8-8216369F06F1}" type="presParOf" srcId="{C36C8713-80FF-40DC-B7E8-9DE4C3A10C20}" destId="{B9B6100D-FEA0-4471-B725-43974ADE8323}" srcOrd="0" destOrd="0" presId="urn:microsoft.com/office/officeart/2005/8/layout/cycle3"/>
    <dgm:cxn modelId="{278FE409-ABE9-44FB-A281-75DDCF84AD1D}" type="presParOf" srcId="{B9B6100D-FEA0-4471-B725-43974ADE8323}" destId="{2E6D3D99-8931-4EB2-B969-2F461CE795D1}" srcOrd="0" destOrd="0" presId="urn:microsoft.com/office/officeart/2005/8/layout/cycle3"/>
    <dgm:cxn modelId="{B138B975-9BDA-400A-9A94-9B86AADDDC0B}" type="presParOf" srcId="{B9B6100D-FEA0-4471-B725-43974ADE8323}" destId="{00C3C7FC-57F5-44DA-B972-3DCFB237DC87}" srcOrd="1" destOrd="0" presId="urn:microsoft.com/office/officeart/2005/8/layout/cycle3"/>
    <dgm:cxn modelId="{B145B8D2-0327-466C-9D4A-04724FD7A819}" type="presParOf" srcId="{B9B6100D-FEA0-4471-B725-43974ADE8323}" destId="{C4287767-5D02-47B2-B2FD-4D4B4910939F}" srcOrd="2" destOrd="0" presId="urn:microsoft.com/office/officeart/2005/8/layout/cycle3"/>
    <dgm:cxn modelId="{48D74A2C-046A-4F1F-978F-254E08396CE9}" type="presParOf" srcId="{B9B6100D-FEA0-4471-B725-43974ADE8323}" destId="{C6593E55-4374-4447-BA3E-29447788D7AE}" srcOrd="3" destOrd="0" presId="urn:microsoft.com/office/officeart/2005/8/layout/cycle3"/>
    <dgm:cxn modelId="{09C6E524-607E-441E-BD4E-B36B05FC61CE}" type="presParOf" srcId="{B9B6100D-FEA0-4471-B725-43974ADE8323}" destId="{CCFDA775-2F23-4866-B716-35BF9318D343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2171FD-7EBA-470C-ACEC-19F141CFEA87}">
      <dsp:nvSpPr>
        <dsp:cNvPr id="0" name=""/>
        <dsp:cNvSpPr/>
      </dsp:nvSpPr>
      <dsp:spPr>
        <a:xfrm>
          <a:off x="11484" y="256530"/>
          <a:ext cx="1277438" cy="7664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Brainstorming</a:t>
          </a:r>
          <a:endParaRPr lang="en-US" sz="1400" kern="1200" dirty="0"/>
        </a:p>
      </dsp:txBody>
      <dsp:txXfrm>
        <a:off x="33933" y="278979"/>
        <a:ext cx="1232540" cy="721565"/>
      </dsp:txXfrm>
    </dsp:sp>
    <dsp:sp modelId="{3E7C02A9-9047-41E1-9345-FBFB8BA34F47}">
      <dsp:nvSpPr>
        <dsp:cNvPr id="0" name=""/>
        <dsp:cNvSpPr/>
      </dsp:nvSpPr>
      <dsp:spPr>
        <a:xfrm>
          <a:off x="1338459" y="533192"/>
          <a:ext cx="404809" cy="213139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 dirty="0"/>
        </a:p>
      </dsp:txBody>
      <dsp:txXfrm>
        <a:off x="1338459" y="575820"/>
        <a:ext cx="340867" cy="127883"/>
      </dsp:txXfrm>
    </dsp:sp>
    <dsp:sp modelId="{07CD3AFC-2B1F-4CD1-968C-B260864786F7}">
      <dsp:nvSpPr>
        <dsp:cNvPr id="0" name=""/>
        <dsp:cNvSpPr/>
      </dsp:nvSpPr>
      <dsp:spPr>
        <a:xfrm>
          <a:off x="1778127" y="256530"/>
          <a:ext cx="1277438" cy="7664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CAD Models</a:t>
          </a:r>
          <a:endParaRPr lang="en-US" sz="1400" kern="1200" dirty="0"/>
        </a:p>
      </dsp:txBody>
      <dsp:txXfrm>
        <a:off x="1800576" y="278979"/>
        <a:ext cx="1232540" cy="7215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C3C7FC-57F5-44DA-B972-3DCFB237DC87}">
      <dsp:nvSpPr>
        <dsp:cNvPr id="0" name=""/>
        <dsp:cNvSpPr/>
      </dsp:nvSpPr>
      <dsp:spPr>
        <a:xfrm>
          <a:off x="575920" y="-29138"/>
          <a:ext cx="2667683" cy="2667683"/>
        </a:xfrm>
        <a:prstGeom prst="circularArrow">
          <a:avLst>
            <a:gd name="adj1" fmla="val 4668"/>
            <a:gd name="adj2" fmla="val 272909"/>
            <a:gd name="adj3" fmla="val 13215470"/>
            <a:gd name="adj4" fmla="val 17774812"/>
            <a:gd name="adj5" fmla="val 4847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6D3D99-8931-4EB2-B969-2F461CE795D1}">
      <dsp:nvSpPr>
        <dsp:cNvPr id="0" name=""/>
        <dsp:cNvSpPr/>
      </dsp:nvSpPr>
      <dsp:spPr>
        <a:xfrm>
          <a:off x="1111541" y="326"/>
          <a:ext cx="1596442" cy="79822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Implement with REMS</a:t>
          </a:r>
          <a:endParaRPr lang="en-US" sz="1400" kern="1200" dirty="0"/>
        </a:p>
      </dsp:txBody>
      <dsp:txXfrm>
        <a:off x="1150507" y="39292"/>
        <a:ext cx="1518510" cy="720289"/>
      </dsp:txXfrm>
    </dsp:sp>
    <dsp:sp modelId="{C4287767-5D02-47B2-B2FD-4D4B4910939F}">
      <dsp:nvSpPr>
        <dsp:cNvPr id="0" name=""/>
        <dsp:cNvSpPr/>
      </dsp:nvSpPr>
      <dsp:spPr>
        <a:xfrm>
          <a:off x="2069417" y="958202"/>
          <a:ext cx="1596442" cy="79822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Testing</a:t>
          </a:r>
          <a:endParaRPr lang="en-US" sz="1400" kern="1200" dirty="0"/>
        </a:p>
      </dsp:txBody>
      <dsp:txXfrm>
        <a:off x="2108383" y="997168"/>
        <a:ext cx="1518510" cy="720289"/>
      </dsp:txXfrm>
    </dsp:sp>
    <dsp:sp modelId="{C6593E55-4374-4447-BA3E-29447788D7AE}">
      <dsp:nvSpPr>
        <dsp:cNvPr id="0" name=""/>
        <dsp:cNvSpPr/>
      </dsp:nvSpPr>
      <dsp:spPr>
        <a:xfrm>
          <a:off x="1111541" y="1916078"/>
          <a:ext cx="1596442" cy="79822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Refine/Redesign</a:t>
          </a:r>
          <a:endParaRPr lang="en-US" sz="1400" kern="1200" dirty="0"/>
        </a:p>
      </dsp:txBody>
      <dsp:txXfrm>
        <a:off x="1150507" y="1955044"/>
        <a:ext cx="1518510" cy="720289"/>
      </dsp:txXfrm>
    </dsp:sp>
    <dsp:sp modelId="{CCFDA775-2F23-4866-B716-35BF9318D343}">
      <dsp:nvSpPr>
        <dsp:cNvPr id="0" name=""/>
        <dsp:cNvSpPr/>
      </dsp:nvSpPr>
      <dsp:spPr>
        <a:xfrm>
          <a:off x="153665" y="958202"/>
          <a:ext cx="1596442" cy="79822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Prototyping</a:t>
          </a:r>
          <a:endParaRPr lang="en-US" sz="1400" kern="1200" dirty="0"/>
        </a:p>
      </dsp:txBody>
      <dsp:txXfrm>
        <a:off x="192631" y="997168"/>
        <a:ext cx="1518510" cy="7202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5626203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425706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79581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755873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72942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328786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930865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837309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689726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805119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661666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05" name="Shape 2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7635353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939723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572935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45218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94543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63621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770102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27668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3773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0" y="0"/>
            <a:ext cx="9144000" cy="35183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10" name="Shape 10"/>
          <p:cNvCxnSpPr/>
          <p:nvPr/>
        </p:nvCxnSpPr>
        <p:spPr>
          <a:xfrm>
            <a:off x="0" y="3496604"/>
            <a:ext cx="9144000" cy="0"/>
          </a:xfrm>
          <a:prstGeom prst="straightConnector1">
            <a:avLst/>
          </a:prstGeom>
          <a:noFill/>
          <a:ln w="57150" cap="flat">
            <a:solidFill>
              <a:srgbClr val="000000">
                <a:alpha val="14901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685800" y="1867781"/>
            <a:ext cx="7772400" cy="1648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SzPct val="100000"/>
              <a:defRPr sz="7200"/>
            </a:lvl1pPr>
            <a:lvl2pPr>
              <a:spcBef>
                <a:spcPts val="0"/>
              </a:spcBef>
              <a:buSzPct val="100000"/>
              <a:defRPr sz="7200"/>
            </a:lvl2pPr>
            <a:lvl3pPr>
              <a:spcBef>
                <a:spcPts val="0"/>
              </a:spcBef>
              <a:buSzPct val="100000"/>
              <a:defRPr sz="7200"/>
            </a:lvl3pPr>
            <a:lvl4pPr>
              <a:spcBef>
                <a:spcPts val="0"/>
              </a:spcBef>
              <a:buSzPct val="100000"/>
              <a:defRPr sz="7200"/>
            </a:lvl4pPr>
            <a:lvl5pPr>
              <a:spcBef>
                <a:spcPts val="0"/>
              </a:spcBef>
              <a:buSzPct val="100000"/>
              <a:defRPr sz="7200"/>
            </a:lvl5pPr>
            <a:lvl6pPr>
              <a:spcBef>
                <a:spcPts val="0"/>
              </a:spcBef>
              <a:buSzPct val="100000"/>
              <a:defRPr sz="7200"/>
            </a:lvl6pPr>
            <a:lvl7pPr>
              <a:spcBef>
                <a:spcPts val="0"/>
              </a:spcBef>
              <a:buSzPct val="100000"/>
              <a:defRPr sz="7200"/>
            </a:lvl7pPr>
            <a:lvl8pPr>
              <a:spcBef>
                <a:spcPts val="0"/>
              </a:spcBef>
              <a:buSzPct val="100000"/>
              <a:defRPr sz="7200"/>
            </a:lvl8pPr>
            <a:lvl9pPr>
              <a:spcBef>
                <a:spcPts val="0"/>
              </a:spcBef>
              <a:buSzPct val="100000"/>
              <a:defRPr sz="72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685800" y="3627026"/>
            <a:ext cx="7772400" cy="774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/>
        </p:nvSpPr>
        <p:spPr>
          <a:xfrm>
            <a:off x="0" y="0"/>
            <a:ext cx="9144000" cy="1149900"/>
          </a:xfrm>
          <a:prstGeom prst="rect">
            <a:avLst/>
          </a:prstGeom>
          <a:solidFill>
            <a:srgbClr val="2388DB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cxnSp>
        <p:nvCxnSpPr>
          <p:cNvPr id="64" name="Shape 64"/>
          <p:cNvCxnSpPr/>
          <p:nvPr/>
        </p:nvCxnSpPr>
        <p:spPr>
          <a:xfrm>
            <a:off x="0" y="1127875"/>
            <a:ext cx="9144000" cy="0"/>
          </a:xfrm>
          <a:prstGeom prst="straightConnector1">
            <a:avLst/>
          </a:prstGeom>
          <a:noFill/>
          <a:ln w="57150" cap="flat">
            <a:solidFill>
              <a:srgbClr val="000000">
                <a:alpha val="14509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8556790" y="474985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</a:lstStyle>
          <a:p>
            <a:pPr marL="0" lvl="0" indent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457200" y="4406308"/>
            <a:ext cx="8229600" cy="519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buClr>
                <a:schemeClr val="dk2"/>
              </a:buClr>
              <a:buFont typeface="A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9" name="Shape 69"/>
          <p:cNvSpPr/>
          <p:nvPr/>
        </p:nvSpPr>
        <p:spPr>
          <a:xfrm>
            <a:off x="4274" y="0"/>
            <a:ext cx="9144000" cy="4406399"/>
          </a:xfrm>
          <a:prstGeom prst="rect">
            <a:avLst/>
          </a:prstGeom>
          <a:solidFill>
            <a:srgbClr val="2388DB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cxnSp>
        <p:nvCxnSpPr>
          <p:cNvPr id="70" name="Shape 70"/>
          <p:cNvCxnSpPr/>
          <p:nvPr/>
        </p:nvCxnSpPr>
        <p:spPr>
          <a:xfrm>
            <a:off x="0" y="4384371"/>
            <a:ext cx="9144000" cy="0"/>
          </a:xfrm>
          <a:prstGeom prst="straightConnector1">
            <a:avLst/>
          </a:prstGeom>
          <a:noFill/>
          <a:ln w="57150" cap="flat">
            <a:solidFill>
              <a:srgbClr val="000000">
                <a:alpha val="14509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8556790" y="474985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</a:lstStyle>
          <a:p>
            <a:pPr marL="0" lvl="0" indent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solidFill>
          <a:schemeClr val="dk2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8556790" y="474985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</a:lstStyle>
          <a:p>
            <a:pPr marL="0" lvl="0" indent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/>
          <p:nvPr/>
        </p:nvSpPr>
        <p:spPr>
          <a:xfrm>
            <a:off x="0" y="0"/>
            <a:ext cx="9144000" cy="1149900"/>
          </a:xfrm>
          <a:prstGeom prst="rect">
            <a:avLst/>
          </a:prstGeom>
          <a:solidFill>
            <a:srgbClr val="2388DB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16" name="Shape 16"/>
          <p:cNvCxnSpPr/>
          <p:nvPr/>
        </p:nvCxnSpPr>
        <p:spPr>
          <a:xfrm>
            <a:off x="0" y="1127875"/>
            <a:ext cx="9144000" cy="0"/>
          </a:xfrm>
          <a:prstGeom prst="straightConnector1">
            <a:avLst/>
          </a:prstGeom>
          <a:noFill/>
          <a:ln w="57150" cap="flat">
            <a:solidFill>
              <a:srgbClr val="000000">
                <a:alpha val="14901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/>
        </p:nvSpPr>
        <p:spPr>
          <a:xfrm>
            <a:off x="0" y="0"/>
            <a:ext cx="9144000" cy="1149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22" name="Shape 22"/>
          <p:cNvCxnSpPr/>
          <p:nvPr/>
        </p:nvCxnSpPr>
        <p:spPr>
          <a:xfrm>
            <a:off x="0" y="1127875"/>
            <a:ext cx="9144000" cy="0"/>
          </a:xfrm>
          <a:prstGeom prst="straightConnector1">
            <a:avLst/>
          </a:prstGeom>
          <a:noFill/>
          <a:ln w="57150" cap="flat">
            <a:solidFill>
              <a:srgbClr val="000000">
                <a:alpha val="14901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/>
          <p:nvPr/>
        </p:nvSpPr>
        <p:spPr>
          <a:xfrm>
            <a:off x="0" y="0"/>
            <a:ext cx="9144000" cy="1149900"/>
          </a:xfrm>
          <a:prstGeom prst="rect">
            <a:avLst/>
          </a:prstGeom>
          <a:solidFill>
            <a:srgbClr val="2388DB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29" name="Shape 29"/>
          <p:cNvCxnSpPr/>
          <p:nvPr/>
        </p:nvCxnSpPr>
        <p:spPr>
          <a:xfrm>
            <a:off x="0" y="1127875"/>
            <a:ext cx="9144000" cy="0"/>
          </a:xfrm>
          <a:prstGeom prst="straightConnector1">
            <a:avLst/>
          </a:prstGeom>
          <a:noFill/>
          <a:ln w="57150" cap="flat">
            <a:solidFill>
              <a:srgbClr val="000000">
                <a:alpha val="14901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Clr>
                <a:schemeClr val="dk2"/>
              </a:buClr>
              <a:buSzPct val="100000"/>
              <a:buNone/>
              <a:defRPr sz="1800">
                <a:solidFill>
                  <a:schemeClr val="dk2"/>
                </a:solidFill>
              </a:defRPr>
            </a:lvl1pPr>
          </a:lstStyle>
          <a:p>
            <a:endParaRPr/>
          </a:p>
        </p:txBody>
      </p:sp>
      <p:sp>
        <p:nvSpPr>
          <p:cNvPr id="34" name="Shape 34"/>
          <p:cNvSpPr/>
          <p:nvPr/>
        </p:nvSpPr>
        <p:spPr>
          <a:xfrm>
            <a:off x="4274" y="0"/>
            <a:ext cx="9144000" cy="4406399"/>
          </a:xfrm>
          <a:prstGeom prst="rect">
            <a:avLst/>
          </a:prstGeom>
          <a:solidFill>
            <a:srgbClr val="2388DB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35" name="Shape 35"/>
          <p:cNvCxnSpPr/>
          <p:nvPr/>
        </p:nvCxnSpPr>
        <p:spPr>
          <a:xfrm>
            <a:off x="0" y="4384371"/>
            <a:ext cx="9144000" cy="0"/>
          </a:xfrm>
          <a:prstGeom prst="straightConnector1">
            <a:avLst/>
          </a:prstGeom>
          <a:noFill/>
          <a:ln w="57150" cap="flat">
            <a:solidFill>
              <a:srgbClr val="000000">
                <a:alpha val="14901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solidFill>
          <a:schemeClr val="dk2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/>
          <p:nvPr/>
        </p:nvSpPr>
        <p:spPr>
          <a:xfrm>
            <a:off x="0" y="0"/>
            <a:ext cx="9144000" cy="35183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cxnSp>
        <p:nvCxnSpPr>
          <p:cNvPr id="45" name="Shape 45"/>
          <p:cNvCxnSpPr/>
          <p:nvPr/>
        </p:nvCxnSpPr>
        <p:spPr>
          <a:xfrm>
            <a:off x="0" y="3496603"/>
            <a:ext cx="9144000" cy="0"/>
          </a:xfrm>
          <a:prstGeom prst="straightConnector1">
            <a:avLst/>
          </a:prstGeom>
          <a:noFill/>
          <a:ln w="57150" cap="flat">
            <a:solidFill>
              <a:srgbClr val="000000">
                <a:alpha val="14509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6" name="Shape 46"/>
          <p:cNvSpPr txBox="1">
            <a:spLocks noGrp="1"/>
          </p:cNvSpPr>
          <p:nvPr>
            <p:ph type="ctrTitle"/>
          </p:nvPr>
        </p:nvSpPr>
        <p:spPr>
          <a:xfrm>
            <a:off x="685800" y="1867781"/>
            <a:ext cx="7772400" cy="164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/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/>
            </a:lvl2pPr>
            <a:lvl3pPr marL="0" marR="0" indent="0" algn="l" rtl="0">
              <a:spcBef>
                <a:spcPts val="0"/>
              </a:spcBef>
              <a:buClr>
                <a:schemeClr val="lt1"/>
              </a:buClr>
              <a:buFont typeface="Arial"/>
              <a:buNone/>
              <a:defRPr/>
            </a:lvl3pPr>
            <a:lvl4pPr marL="0" marR="0" indent="0" algn="l" rtl="0">
              <a:spcBef>
                <a:spcPts val="0"/>
              </a:spcBef>
              <a:buClr>
                <a:schemeClr val="lt1"/>
              </a:buClr>
              <a:buFont typeface="Arial"/>
              <a:buNone/>
              <a:defRPr/>
            </a:lvl4pPr>
            <a:lvl5pPr marL="0" marR="0" indent="0" algn="l" rtl="0">
              <a:spcBef>
                <a:spcPts val="0"/>
              </a:spcBef>
              <a:buClr>
                <a:schemeClr val="lt1"/>
              </a:buClr>
              <a:buFont typeface="Arial"/>
              <a:buNone/>
              <a:defRPr/>
            </a:lvl5pPr>
            <a:lvl6pPr marL="0" marR="0" indent="0" algn="l" rtl="0">
              <a:spcBef>
                <a:spcPts val="0"/>
              </a:spcBef>
              <a:buClr>
                <a:schemeClr val="lt1"/>
              </a:buClr>
              <a:buFont typeface="Arial"/>
              <a:buNone/>
              <a:defRPr/>
            </a:lvl6pPr>
            <a:lvl7pPr marL="0" marR="0" indent="0" algn="l" rtl="0">
              <a:spcBef>
                <a:spcPts val="0"/>
              </a:spcBef>
              <a:buClr>
                <a:schemeClr val="lt1"/>
              </a:buClr>
              <a:buFont typeface="Arial"/>
              <a:buNone/>
              <a:defRPr/>
            </a:lvl7pPr>
            <a:lvl8pPr marL="0" marR="0" indent="0" algn="l" rtl="0">
              <a:spcBef>
                <a:spcPts val="0"/>
              </a:spcBef>
              <a:buClr>
                <a:schemeClr val="lt1"/>
              </a:buClr>
              <a:buFont typeface="Arial"/>
              <a:buNone/>
              <a:defRPr/>
            </a:lvl8pPr>
            <a:lvl9pPr marL="0" marR="0" indent="0" algn="l" rtl="0">
              <a:spcBef>
                <a:spcPts val="0"/>
              </a:spcBef>
              <a:buClr>
                <a:schemeClr val="lt1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ubTitle" idx="1"/>
          </p:nvPr>
        </p:nvSpPr>
        <p:spPr>
          <a:xfrm>
            <a:off x="685800" y="3627026"/>
            <a:ext cx="7772400" cy="774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/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/>
            </a:lvl2pPr>
            <a:lvl3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/>
            </a:lvl3pPr>
            <a:lvl4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/>
            </a:lvl4pPr>
            <a:lvl5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/>
            </a:lvl5pPr>
            <a:lvl6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/>
            </a:lvl6pPr>
            <a:lvl7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/>
            </a:lvl7pPr>
            <a:lvl8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/>
            </a:lvl8pPr>
            <a:lvl9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556790" y="474985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</a:lstStyle>
          <a:p>
            <a:pPr marL="0" lvl="0" indent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/>
          <p:nvPr/>
        </p:nvSpPr>
        <p:spPr>
          <a:xfrm>
            <a:off x="0" y="0"/>
            <a:ext cx="9144000" cy="1149900"/>
          </a:xfrm>
          <a:prstGeom prst="rect">
            <a:avLst/>
          </a:prstGeom>
          <a:solidFill>
            <a:srgbClr val="2388DB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cxnSp>
        <p:nvCxnSpPr>
          <p:cNvPr id="51" name="Shape 51"/>
          <p:cNvCxnSpPr/>
          <p:nvPr/>
        </p:nvCxnSpPr>
        <p:spPr>
          <a:xfrm>
            <a:off x="0" y="1127875"/>
            <a:ext cx="9144000" cy="0"/>
          </a:xfrm>
          <a:prstGeom prst="straightConnector1">
            <a:avLst/>
          </a:prstGeom>
          <a:noFill/>
          <a:ln w="57150" cap="flat">
            <a:solidFill>
              <a:srgbClr val="000000">
                <a:alpha val="14509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556790" y="474985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</a:lstStyle>
          <a:p>
            <a:pPr marL="0" lvl="0" indent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/>
        </p:nvSpPr>
        <p:spPr>
          <a:xfrm>
            <a:off x="0" y="0"/>
            <a:ext cx="9144000" cy="1149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cxnSp>
        <p:nvCxnSpPr>
          <p:cNvPr id="57" name="Shape 57"/>
          <p:cNvCxnSpPr/>
          <p:nvPr/>
        </p:nvCxnSpPr>
        <p:spPr>
          <a:xfrm>
            <a:off x="0" y="1127875"/>
            <a:ext cx="9144000" cy="0"/>
          </a:xfrm>
          <a:prstGeom prst="straightConnector1">
            <a:avLst/>
          </a:prstGeom>
          <a:noFill/>
          <a:ln w="57150" cap="flat">
            <a:solidFill>
              <a:srgbClr val="000000">
                <a:alpha val="14509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6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8556790" y="474985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</a:lstStyle>
          <a:p>
            <a:pPr marL="0" lvl="0" indent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lvl1pPr algn="r">
              <a:spcBef>
                <a:spcPts val="0"/>
              </a:spcBef>
              <a:buNone/>
              <a:defRPr sz="1300">
                <a:solidFill>
                  <a:schemeClr val="dk2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/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/>
            </a:lvl2pPr>
            <a:lvl3pPr marL="0" marR="0" indent="0" algn="l" rtl="0">
              <a:spcBef>
                <a:spcPts val="0"/>
              </a:spcBef>
              <a:buClr>
                <a:schemeClr val="lt1"/>
              </a:buClr>
              <a:buFont typeface="Arial"/>
              <a:buNone/>
              <a:defRPr/>
            </a:lvl3pPr>
            <a:lvl4pPr marL="0" marR="0" indent="0" algn="l" rtl="0">
              <a:spcBef>
                <a:spcPts val="0"/>
              </a:spcBef>
              <a:buClr>
                <a:schemeClr val="lt1"/>
              </a:buClr>
              <a:buFont typeface="Arial"/>
              <a:buNone/>
              <a:defRPr/>
            </a:lvl4pPr>
            <a:lvl5pPr marL="0" marR="0" indent="0" algn="l" rtl="0">
              <a:spcBef>
                <a:spcPts val="0"/>
              </a:spcBef>
              <a:buClr>
                <a:schemeClr val="lt1"/>
              </a:buClr>
              <a:buFont typeface="Arial"/>
              <a:buNone/>
              <a:defRPr/>
            </a:lvl5pPr>
            <a:lvl6pPr marL="0" marR="0" indent="0" algn="l" rtl="0">
              <a:spcBef>
                <a:spcPts val="0"/>
              </a:spcBef>
              <a:buClr>
                <a:schemeClr val="lt1"/>
              </a:buClr>
              <a:buFont typeface="Arial"/>
              <a:buNone/>
              <a:defRPr/>
            </a:lvl6pPr>
            <a:lvl7pPr marL="0" marR="0" indent="0" algn="l" rtl="0">
              <a:spcBef>
                <a:spcPts val="0"/>
              </a:spcBef>
              <a:buClr>
                <a:schemeClr val="lt1"/>
              </a:buClr>
              <a:buFont typeface="Arial"/>
              <a:buNone/>
              <a:defRPr/>
            </a:lvl7pPr>
            <a:lvl8pPr marL="0" marR="0" indent="0" algn="l" rtl="0">
              <a:spcBef>
                <a:spcPts val="0"/>
              </a:spcBef>
              <a:buClr>
                <a:schemeClr val="lt1"/>
              </a:buClr>
              <a:buFont typeface="Arial"/>
              <a:buNone/>
              <a:defRPr/>
            </a:lvl8pPr>
            <a:lvl9pPr marL="0" marR="0" indent="0" algn="l" rtl="0">
              <a:spcBef>
                <a:spcPts val="0"/>
              </a:spcBef>
              <a:buClr>
                <a:schemeClr val="lt1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1pPr>
            <a:lvl2pPr marL="0" marR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2pPr>
            <a:lvl3pPr marL="0" marR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3pPr>
            <a:lvl4pPr marL="0" marR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4pPr>
            <a:lvl5pPr marL="0" marR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5pPr>
            <a:lvl6pPr marL="0" marR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6pPr>
            <a:lvl7pPr marL="0" marR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7pPr>
            <a:lvl8pPr marL="0" marR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8pPr>
            <a:lvl9pPr marL="0" marR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8556790" y="474985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</a:lstStyle>
          <a:p>
            <a:pPr marL="0" lvl="0" indent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ctrTitle"/>
          </p:nvPr>
        </p:nvSpPr>
        <p:spPr>
          <a:xfrm>
            <a:off x="685800" y="877172"/>
            <a:ext cx="7772400" cy="23843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3600"/>
              <a:t>Surgical Instruments for Robotic Microsurgery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2400" b="0">
              <a:solidFill>
                <a:schemeClr val="dk2"/>
              </a:solidFill>
            </a:endParaRPr>
          </a:p>
          <a:p>
            <a:pPr lv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 b="0">
                <a:solidFill>
                  <a:srgbClr val="FFFFFF"/>
                </a:solidFill>
              </a:rPr>
              <a:t>Computer Integrated Surgery II - Spring 2015</a:t>
            </a:r>
          </a:p>
        </p:txBody>
      </p:sp>
      <p:sp>
        <p:nvSpPr>
          <p:cNvPr id="76" name="Shape 76"/>
          <p:cNvSpPr txBox="1">
            <a:spLocks noGrp="1"/>
          </p:cNvSpPr>
          <p:nvPr>
            <p:ph type="subTitle" idx="1"/>
          </p:nvPr>
        </p:nvSpPr>
        <p:spPr>
          <a:xfrm>
            <a:off x="685800" y="3627023"/>
            <a:ext cx="7772400" cy="1313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2400"/>
              <a:t>Zaid Ashai</a:t>
            </a:r>
          </a:p>
          <a:p>
            <a:pPr>
              <a:spcBef>
                <a:spcPts val="0"/>
              </a:spcBef>
              <a:buNone/>
            </a:pPr>
            <a:r>
              <a:rPr lang="en" sz="2400"/>
              <a:t>Pranav Lakshminarayanan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Criteria</a:t>
            </a:r>
          </a:p>
        </p:txBody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dirty="0"/>
              <a:t>Specifications</a:t>
            </a:r>
          </a:p>
          <a:p>
            <a:pPr marL="419100" lvl="0" indent="-342900" rtl="0">
              <a:spcBef>
                <a:spcPts val="0"/>
              </a:spcBef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2400" dirty="0"/>
              <a:t>Quick-release tool </a:t>
            </a:r>
            <a:r>
              <a:rPr lang="en" sz="2400" dirty="0" smtClean="0"/>
              <a:t>holder</a:t>
            </a:r>
          </a:p>
          <a:p>
            <a:pPr marL="419100" lvl="0" indent="-342900" rtl="0">
              <a:spcBef>
                <a:spcPts val="0"/>
              </a:spcBef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2400" dirty="0" smtClean="0"/>
              <a:t>Tweezer-like </a:t>
            </a:r>
            <a:r>
              <a:rPr lang="en" sz="2400" dirty="0"/>
              <a:t>suture needle </a:t>
            </a:r>
            <a:r>
              <a:rPr lang="en" sz="2400" dirty="0" smtClean="0"/>
              <a:t>holder</a:t>
            </a:r>
          </a:p>
          <a:p>
            <a:pPr marL="419100" lvl="0" indent="-342900" rtl="0">
              <a:spcBef>
                <a:spcPts val="0"/>
              </a:spcBef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2400" dirty="0" smtClean="0"/>
              <a:t>Minimal </a:t>
            </a:r>
            <a:r>
              <a:rPr lang="en" sz="2400" dirty="0"/>
              <a:t>obstruction of surgeon’s </a:t>
            </a:r>
            <a:r>
              <a:rPr lang="en" sz="2400" dirty="0" smtClean="0"/>
              <a:t>hand</a:t>
            </a:r>
            <a:endParaRPr lang="en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4514" y="3021190"/>
            <a:ext cx="2500312" cy="19046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4311" y="3021190"/>
            <a:ext cx="4071258" cy="14149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/>
              <a:t>Design Approach</a:t>
            </a:r>
            <a:endParaRPr lang="en" dirty="0"/>
          </a:p>
        </p:txBody>
      </p:sp>
      <p:grpSp>
        <p:nvGrpSpPr>
          <p:cNvPr id="9" name="Group 8"/>
          <p:cNvGrpSpPr/>
          <p:nvPr/>
        </p:nvGrpSpPr>
        <p:grpSpPr>
          <a:xfrm>
            <a:off x="992640" y="1636940"/>
            <a:ext cx="7224033" cy="2714626"/>
            <a:chOff x="91166" y="1419224"/>
            <a:chExt cx="7224033" cy="2714626"/>
          </a:xfrm>
        </p:grpSpPr>
        <p:graphicFrame>
          <p:nvGraphicFramePr>
            <p:cNvPr id="13" name="Diagram 12"/>
            <p:cNvGraphicFramePr/>
            <p:nvPr>
              <p:extLst>
                <p:ext uri="{D42A27DB-BD31-4B8C-83A1-F6EECF244321}">
                  <p14:modId xmlns:p14="http://schemas.microsoft.com/office/powerpoint/2010/main" val="2271031487"/>
                </p:ext>
              </p:extLst>
            </p:nvPr>
          </p:nvGraphicFramePr>
          <p:xfrm>
            <a:off x="91166" y="2133600"/>
            <a:ext cx="3067051" cy="127952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graphicFrame>
          <p:nvGraphicFramePr>
            <p:cNvPr id="14" name="Diagram 13"/>
            <p:cNvGraphicFramePr/>
            <p:nvPr>
              <p:extLst>
                <p:ext uri="{D42A27DB-BD31-4B8C-83A1-F6EECF244321}">
                  <p14:modId xmlns:p14="http://schemas.microsoft.com/office/powerpoint/2010/main" val="1198868641"/>
                </p:ext>
              </p:extLst>
            </p:nvPr>
          </p:nvGraphicFramePr>
          <p:xfrm>
            <a:off x="3495674" y="1419224"/>
            <a:ext cx="3819525" cy="271462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8" r:lo="rId9" r:qs="rId10" r:cs="rId11"/>
            </a:graphicData>
          </a:graphic>
        </p:graphicFrame>
      </p:grpSp>
      <p:sp>
        <p:nvSpPr>
          <p:cNvPr id="12" name="Right Arrow 4"/>
          <p:cNvSpPr/>
          <p:nvPr/>
        </p:nvSpPr>
        <p:spPr>
          <a:xfrm>
            <a:off x="4060551" y="2925548"/>
            <a:ext cx="358881" cy="12788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900" kern="12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4088442" y="2882919"/>
            <a:ext cx="422823" cy="213139"/>
            <a:chOff x="1329778" y="533192"/>
            <a:chExt cx="422823" cy="213139"/>
          </a:xfrm>
        </p:grpSpPr>
        <p:sp>
          <p:nvSpPr>
            <p:cNvPr id="17" name="Right Arrow 16"/>
            <p:cNvSpPr/>
            <p:nvPr/>
          </p:nvSpPr>
          <p:spPr>
            <a:xfrm>
              <a:off x="1329778" y="533192"/>
              <a:ext cx="422823" cy="213139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dk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tint val="60000"/>
                <a:hueOff val="0"/>
                <a:satOff val="0"/>
                <a:lumOff val="0"/>
                <a:alphaOff val="0"/>
              </a:schemeClr>
            </a:fillRef>
            <a:effectRef idx="1">
              <a:schemeClr val="dk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Right Arrow 4"/>
            <p:cNvSpPr/>
            <p:nvPr/>
          </p:nvSpPr>
          <p:spPr>
            <a:xfrm>
              <a:off x="1329778" y="575820"/>
              <a:ext cx="358881" cy="1278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900" kern="1200" dirty="0"/>
            </a:p>
          </p:txBody>
        </p:sp>
      </p:grp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Design of Instruments</a:t>
            </a:r>
          </a:p>
        </p:txBody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5755137" y="1959737"/>
            <a:ext cx="2744099" cy="66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Eye Robot Tool</a:t>
            </a:r>
          </a:p>
        </p:txBody>
      </p:sp>
      <p:pic>
        <p:nvPicPr>
          <p:cNvPr id="153" name="Shape 1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4762" y="1910961"/>
            <a:ext cx="4768200" cy="757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Shape 1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00492" y="3183241"/>
            <a:ext cx="3546750" cy="1607425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Shape 155"/>
          <p:cNvSpPr txBox="1"/>
          <p:nvPr/>
        </p:nvSpPr>
        <p:spPr>
          <a:xfrm>
            <a:off x="996762" y="3516387"/>
            <a:ext cx="3546899" cy="941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chemeClr val="dk1"/>
                </a:solidFill>
              </a:rPr>
              <a:t>Kalt Eye Needle Holder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Design of Instruments</a:t>
            </a:r>
          </a:p>
        </p:txBody>
      </p:sp>
      <p:pic>
        <p:nvPicPr>
          <p:cNvPr id="161" name="Shape 1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64771"/>
            <a:ext cx="9154698" cy="3967842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Shape 162"/>
          <p:cNvSpPr txBox="1"/>
          <p:nvPr/>
        </p:nvSpPr>
        <p:spPr>
          <a:xfrm>
            <a:off x="5574600" y="4505175"/>
            <a:ext cx="3112200" cy="35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1600"/>
              <a:t>Possible design by Allen Feng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" sz="36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  <a:t>Deliverables</a:t>
            </a:r>
          </a:p>
        </p:txBody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457200" y="1880171"/>
            <a:ext cx="8229600" cy="304567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Computer-aided design of: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suture needle holder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tool attachment </a:t>
            </a:r>
            <a:r>
              <a:rPr lang="en" sz="24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unit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endParaRPr lang="en" sz="2400" dirty="0">
              <a:solidFill>
                <a:schemeClr val="dk1"/>
              </a:solidFill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" sz="24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Pilot study with</a:t>
            </a:r>
            <a:r>
              <a:rPr lang="en" sz="24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 simple tool</a:t>
            </a:r>
            <a:endParaRPr lang="en" sz="24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342900" marR="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400" dirty="0">
                <a:solidFill>
                  <a:schemeClr val="dk1"/>
                </a:solidFill>
                <a:rtl val="0"/>
              </a:rPr>
              <a:t>Final report</a:t>
            </a:r>
            <a:r>
              <a:rPr lang="en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 </a:t>
            </a:r>
            <a:r>
              <a:rPr lang="en" sz="2400" dirty="0">
                <a:solidFill>
                  <a:schemeClr val="dk1"/>
                </a:solidFill>
                <a:rtl val="0"/>
              </a:rPr>
              <a:t>analyzing </a:t>
            </a:r>
            <a:r>
              <a:rPr lang="en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viability of designs</a:t>
            </a:r>
          </a:p>
        </p:txBody>
      </p:sp>
      <p:sp>
        <p:nvSpPr>
          <p:cNvPr id="169" name="Shape 169"/>
          <p:cNvSpPr/>
          <p:nvPr/>
        </p:nvSpPr>
        <p:spPr>
          <a:xfrm>
            <a:off x="-41097" y="1243173"/>
            <a:ext cx="2816954" cy="421239"/>
          </a:xfrm>
          <a:prstGeom prst="homePlate">
            <a:avLst>
              <a:gd name="adj" fmla="val 50000"/>
            </a:avLst>
          </a:prstGeom>
          <a:solidFill>
            <a:srgbClr val="78B7EA"/>
          </a:solidFill>
          <a:ln w="25400" cap="flat">
            <a:solidFill>
              <a:srgbClr val="1A65A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511175" marR="0" lvl="0" indent="-3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" sz="2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  <a:t>Minimum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" sz="36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  <a:t>Deliverables</a:t>
            </a:r>
          </a:p>
        </p:txBody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457200" y="1880171"/>
            <a:ext cx="8229600" cy="304567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Building of designed suture needle holder and tool attachment unit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en-US" sz="2400" b="0" i="0" u="none" strike="noStrike" cap="none" baseline="0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 dirty="0" smtClean="0">
                <a:solidFill>
                  <a:schemeClr val="dk1"/>
                </a:solidFill>
              </a:rPr>
              <a:t>Needle holder tips with improved precision and durability</a:t>
            </a:r>
            <a:endParaRPr lang="en-US" sz="2400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Implementation of tools with REMS robot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Surgical testing in mock OR by Dr. Richmon</a:t>
            </a:r>
          </a:p>
        </p:txBody>
      </p:sp>
      <p:sp>
        <p:nvSpPr>
          <p:cNvPr id="176" name="Shape 176"/>
          <p:cNvSpPr/>
          <p:nvPr/>
        </p:nvSpPr>
        <p:spPr>
          <a:xfrm>
            <a:off x="-41097" y="1243173"/>
            <a:ext cx="2816954" cy="421239"/>
          </a:xfrm>
          <a:prstGeom prst="homePlate">
            <a:avLst>
              <a:gd name="adj" fmla="val 50000"/>
            </a:avLst>
          </a:prstGeom>
          <a:solidFill>
            <a:srgbClr val="92D050"/>
          </a:solidFill>
          <a:ln w="25400" cap="flat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511175" marR="0" lvl="0" indent="-3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" sz="2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  <a:t>Expected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" sz="36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  <a:t>Deliverables</a:t>
            </a:r>
          </a:p>
        </p:txBody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457200" y="1880171"/>
            <a:ext cx="8229600" cy="304567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Conduct clinical study on viability of new tools with medical students, under the supervision of Allen Feng and Dr. Rich</a:t>
            </a:r>
            <a:r>
              <a:rPr lang="en" sz="2400">
                <a:solidFill>
                  <a:schemeClr val="dk1"/>
                </a:solidFill>
                <a:rtl val="0"/>
              </a:rPr>
              <a:t>mon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Re-designing and optimizing the REMS movement algorithm and/or mechanisms</a:t>
            </a:r>
          </a:p>
        </p:txBody>
      </p:sp>
      <p:sp>
        <p:nvSpPr>
          <p:cNvPr id="183" name="Shape 183"/>
          <p:cNvSpPr/>
          <p:nvPr/>
        </p:nvSpPr>
        <p:spPr>
          <a:xfrm>
            <a:off x="-41097" y="1243173"/>
            <a:ext cx="2816954" cy="421239"/>
          </a:xfrm>
          <a:prstGeom prst="homePlate">
            <a:avLst>
              <a:gd name="adj" fmla="val 50000"/>
            </a:avLst>
          </a:prstGeom>
          <a:solidFill>
            <a:srgbClr val="FF9900"/>
          </a:solidFill>
          <a:ln w="25400" cap="flat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511175" marR="0" lvl="0" indent="-3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" sz="2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  <a:t>Maximum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" sz="36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  <a:t>Projected Timeline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711" y="1171886"/>
            <a:ext cx="6988631" cy="3949842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" sz="36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  <a:t>Dependencies</a:t>
            </a:r>
          </a:p>
        </p:txBody>
      </p:sp>
      <p:graphicFrame>
        <p:nvGraphicFramePr>
          <p:cNvPr id="195" name="Shape 195"/>
          <p:cNvGraphicFramePr/>
          <p:nvPr>
            <p:extLst>
              <p:ext uri="{D42A27DB-BD31-4B8C-83A1-F6EECF244321}">
                <p14:modId xmlns:p14="http://schemas.microsoft.com/office/powerpoint/2010/main" val="1832874465"/>
              </p:ext>
            </p:extLst>
          </p:nvPr>
        </p:nvGraphicFramePr>
        <p:xfrm>
          <a:off x="0" y="1467515"/>
          <a:ext cx="9144000" cy="3108780"/>
        </p:xfrm>
        <a:graphic>
          <a:graphicData uri="http://schemas.openxmlformats.org/drawingml/2006/table">
            <a:tbl>
              <a:tblPr>
                <a:noFill/>
                <a:tableStyleId>{6BD6AE93-378C-412F-86B0-03AEB8E76008}</a:tableStyleId>
              </a:tblPr>
              <a:tblGrid>
                <a:gridCol w="4332525"/>
                <a:gridCol w="4811475"/>
              </a:tblGrid>
              <a:tr h="381000">
                <a:tc>
                  <a:txBody>
                    <a:bodyPr/>
                    <a:lstStyle/>
                    <a:p>
                      <a:pPr marL="2286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2000" u="none" strike="noStrike" cap="none" baseline="0" dirty="0">
                          <a:solidFill>
                            <a:schemeClr val="lt1"/>
                          </a:solidFill>
                          <a:rtl val="0"/>
                        </a:rPr>
                        <a:t>Dependency</a:t>
                      </a:r>
                    </a:p>
                  </a:txBody>
                  <a:tcPr marL="91425" marR="91425" marT="91425" marB="91425">
                    <a:lnL w="9525" cap="flat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D0E7F8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2000" u="none" strike="noStrike" cap="none" baseline="0">
                          <a:solidFill>
                            <a:schemeClr val="lt1"/>
                          </a:solidFill>
                          <a:rtl val="0"/>
                        </a:rPr>
                        <a:t>Resolution</a:t>
                      </a:r>
                    </a:p>
                  </a:txBody>
                  <a:tcPr marL="91425" marR="91425" marT="91425" marB="91425">
                    <a:lnL w="12700" cap="flat">
                      <a:solidFill>
                        <a:srgbClr val="D0E7F8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dk2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2286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600" b="0" i="0" u="none" strike="noStrike" cap="none" baseline="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  <a:rtl val="0"/>
                        </a:rPr>
                        <a:t>Machine shop certification</a:t>
                      </a:r>
                    </a:p>
                  </a:txBody>
                  <a:tcPr marL="91425" marR="91425" marT="91425" marB="91425">
                    <a:lnL w="9525" cap="flat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D0E7F8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600" u="none" strike="noStrike" cap="none" baseline="0">
                          <a:rtl val="0"/>
                        </a:rPr>
                        <a:t>Register by end of February </a:t>
                      </a:r>
                    </a:p>
                  </a:txBody>
                  <a:tcPr marL="91425" marR="91425" marT="91425" marB="91425">
                    <a:lnL w="12700" cap="flat">
                      <a:solidFill>
                        <a:srgbClr val="D0E7F8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2286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600" b="0" i="0" u="none" strike="noStrike" cap="none" baseline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  <a:rtl val="0"/>
                        </a:rPr>
                        <a:t>Access to steady-hand robot</a:t>
                      </a:r>
                    </a:p>
                  </a:txBody>
                  <a:tcPr marL="91425" marR="91425" marT="91425" marB="91425">
                    <a:lnL w="9525" cap="flat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D0E7F8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7F8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600" u="none" strike="noStrike" cap="none" baseline="0">
                          <a:rtl val="0"/>
                        </a:rPr>
                        <a:t>Schedule time to work with robot</a:t>
                      </a:r>
                    </a:p>
                  </a:txBody>
                  <a:tcPr marL="91425" marR="91425" marT="91425" marB="91425">
                    <a:lnL w="12700" cap="flat">
                      <a:solidFill>
                        <a:srgbClr val="D0E7F8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7F8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2286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600" b="0" i="0" u="none" strike="noStrike" cap="none" baseline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  <a:rtl val="0"/>
                        </a:rPr>
                        <a:t>Materials to design prototypes</a:t>
                      </a:r>
                    </a:p>
                  </a:txBody>
                  <a:tcPr marL="91425" marR="91425" marT="91425" marB="91425">
                    <a:lnL w="9525" cap="flat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D0E7F8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600" u="none" strike="noStrike" cap="none" baseline="0">
                          <a:rtl val="0"/>
                        </a:rPr>
                        <a:t>Check availability of materials in machine shop</a:t>
                      </a:r>
                    </a:p>
                    <a:p>
                      <a:pPr marL="2286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600" u="none" strike="noStrike" cap="none" baseline="0">
                          <a:rtl val="0"/>
                        </a:rPr>
                        <a:t>Purchase remaining materials</a:t>
                      </a:r>
                    </a:p>
                  </a:txBody>
                  <a:tcPr marL="91425" marR="91425" marT="91425" marB="91425">
                    <a:lnL w="12700" cap="flat">
                      <a:solidFill>
                        <a:srgbClr val="D0E7F8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2286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600" b="0" i="0" u="none" strike="noStrike" cap="none" baseline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  <a:rtl val="0"/>
                        </a:rPr>
                        <a:t>Funding for materials and prefab</a:t>
                      </a:r>
                      <a:r>
                        <a:rPr lang="en" sz="1600">
                          <a:solidFill>
                            <a:schemeClr val="dk1"/>
                          </a:solidFill>
                          <a:rtl val="0"/>
                        </a:rPr>
                        <a:t>ri</a:t>
                      </a:r>
                      <a:r>
                        <a:rPr lang="en" sz="1600" b="0" i="0" u="none" strike="noStrike" cap="none" baseline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  <a:rtl val="0"/>
                        </a:rPr>
                        <a:t>cated components</a:t>
                      </a:r>
                    </a:p>
                  </a:txBody>
                  <a:tcPr marL="91425" marR="91425" marT="91425" marB="91425">
                    <a:lnL w="9525" cap="flat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D0E7F8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7F8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600" u="none" strike="noStrike" cap="none" baseline="0" dirty="0">
                          <a:rtl val="0"/>
                        </a:rPr>
                        <a:t>Request funding from Dr. </a:t>
                      </a:r>
                      <a:r>
                        <a:rPr lang="en" sz="1600" u="none" strike="noStrike" cap="none" baseline="0" dirty="0" smtClean="0">
                          <a:rtl val="0"/>
                        </a:rPr>
                        <a:t>Taylor</a:t>
                      </a:r>
                    </a:p>
                    <a:p>
                      <a:pPr marL="2286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600" u="none" strike="noStrike" cap="none" baseline="0" smtClean="0">
                          <a:rtl val="0"/>
                        </a:rPr>
                        <a:t>Estimated to $200</a:t>
                      </a:r>
                      <a:endParaRPr lang="en" sz="1600" u="none" strike="noStrike" cap="none" baseline="0">
                        <a:rtl val="0"/>
                      </a:endParaRPr>
                    </a:p>
                  </a:txBody>
                  <a:tcPr marL="91425" marR="91425" marT="91425" marB="91425">
                    <a:lnL w="12700" cap="flat">
                      <a:solidFill>
                        <a:srgbClr val="D0E7F8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7F8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2286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600" b="0" i="0" u="none" strike="noStrike" cap="none" baseline="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  <a:rtl val="0"/>
                        </a:rPr>
                        <a:t>Scheduling of mock operations and study</a:t>
                      </a:r>
                    </a:p>
                  </a:txBody>
                  <a:tcPr marL="91425" marR="91425" marT="91425" marB="91425">
                    <a:lnL w="9525" cap="flat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D0E7F8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600" u="none" strike="noStrike" cap="none" baseline="0" dirty="0">
                          <a:rtl val="0"/>
                        </a:rPr>
                        <a:t>Schedule with Dr. Richmon and Allen Feng</a:t>
                      </a:r>
                    </a:p>
                  </a:txBody>
                  <a:tcPr marL="91425" marR="91425" marT="91425" marB="91425">
                    <a:lnL w="12700" cap="flat">
                      <a:solidFill>
                        <a:srgbClr val="D0E7F8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" sz="36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  <a:t>Management Plan</a:t>
            </a:r>
          </a:p>
        </p:txBody>
      </p:sp>
      <p:graphicFrame>
        <p:nvGraphicFramePr>
          <p:cNvPr id="201" name="Shape 201"/>
          <p:cNvGraphicFramePr/>
          <p:nvPr>
            <p:extLst>
              <p:ext uri="{D42A27DB-BD31-4B8C-83A1-F6EECF244321}">
                <p14:modId xmlns:p14="http://schemas.microsoft.com/office/powerpoint/2010/main" val="3772431752"/>
              </p:ext>
            </p:extLst>
          </p:nvPr>
        </p:nvGraphicFramePr>
        <p:xfrm>
          <a:off x="0" y="1467515"/>
          <a:ext cx="9144000" cy="2194410"/>
        </p:xfrm>
        <a:graphic>
          <a:graphicData uri="http://schemas.openxmlformats.org/drawingml/2006/table">
            <a:tbl>
              <a:tblPr>
                <a:noFill/>
                <a:tableStyleId>{4A0C272A-917C-47A8-B792-E056F07C7D91}</a:tableStyleId>
              </a:tblPr>
              <a:tblGrid>
                <a:gridCol w="4332525"/>
                <a:gridCol w="4811475"/>
              </a:tblGrid>
              <a:tr h="381000">
                <a:tc>
                  <a:txBody>
                    <a:bodyPr/>
                    <a:lstStyle/>
                    <a:p>
                      <a:pPr marL="22860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2000" u="none" strike="noStrike" cap="none" baseline="0" dirty="0">
                          <a:solidFill>
                            <a:schemeClr val="lt1"/>
                          </a:solidFill>
                          <a:rtl val="0"/>
                        </a:rPr>
                        <a:t>Zaid</a:t>
                      </a:r>
                    </a:p>
                  </a:txBody>
                  <a:tcPr marL="91425" marR="91425" marT="91425" marB="91425">
                    <a:lnL w="9525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2000" u="none" strike="noStrike" cap="none" baseline="0">
                          <a:solidFill>
                            <a:schemeClr val="lt1"/>
                          </a:solidFill>
                          <a:rtl val="0"/>
                        </a:rPr>
                        <a:t>Pranav</a:t>
                      </a:r>
                    </a:p>
                  </a:txBody>
                  <a:tcPr marL="91425" marR="91425" marT="91425" marB="91425">
                    <a:lnL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dk2"/>
                    </a:solidFill>
                  </a:tcPr>
                </a:tc>
              </a:tr>
              <a:tr h="381000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600" b="0" i="0" u="none" strike="noStrike" cap="none" baseline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  <a:rtl val="0"/>
                        </a:rPr>
                        <a:t>Brainstorming and design of needle holder and locking mechanism</a:t>
                      </a:r>
                    </a:p>
                  </a:txBody>
                  <a:tcPr marL="91425" marR="91425" marT="91425" marB="91425">
                    <a:lnL w="9525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600" b="0" i="0" u="none" strike="noStrike" cap="none" baseline="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  <a:rtl val="0"/>
                        </a:rPr>
                        <a:t>CAD models</a:t>
                      </a:r>
                    </a:p>
                  </a:txBody>
                  <a:tcPr marL="91425" marR="91425" marT="91425" marB="91425">
                    <a:lnL w="9525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600" u="none" strike="noStrike" cap="none" baseline="0">
                          <a:rtl val="0"/>
                        </a:rPr>
                        <a:t>Calibration algorithm</a:t>
                      </a:r>
                    </a:p>
                  </a:txBody>
                  <a:tcPr marL="91425" marR="91425" marT="91425" marB="91425">
                    <a:lnL w="12700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7F8"/>
                    </a:solidFill>
                  </a:tcPr>
                </a:tc>
              </a:tr>
              <a:tr h="381000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600" b="0" i="0" u="none" strike="noStrike" cap="none" baseline="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  <a:rtl val="0"/>
                        </a:rPr>
                        <a:t>Prototyping of needle holder and locking mechanism</a:t>
                      </a:r>
                    </a:p>
                  </a:txBody>
                  <a:tcPr marL="91425" marR="91425" marT="91425" marB="91425">
                    <a:lnL w="9525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1000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600" dirty="0">
                          <a:solidFill>
                            <a:schemeClr val="dk1"/>
                          </a:solidFill>
                        </a:rPr>
                        <a:t>Implementation of tools with REMS and phantom testing</a:t>
                      </a:r>
                    </a:p>
                  </a:txBody>
                  <a:tcPr marL="91425" marR="91425" marT="91425" marB="91425">
                    <a:lnL w="9525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7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2" name="Shape 202"/>
          <p:cNvSpPr txBox="1"/>
          <p:nvPr/>
        </p:nvSpPr>
        <p:spPr>
          <a:xfrm>
            <a:off x="457200" y="3892375"/>
            <a:ext cx="8229600" cy="919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 rtl="0">
              <a:spcBef>
                <a:spcPts val="0"/>
              </a:spcBef>
              <a:buNone/>
            </a:pPr>
            <a:r>
              <a:rPr lang="en" sz="1600"/>
              <a:t>Weekly meetings with mentor (Kevin)</a:t>
            </a:r>
          </a:p>
          <a:p>
            <a:pPr algn="ctr" rtl="0">
              <a:spcBef>
                <a:spcPts val="0"/>
              </a:spcBef>
              <a:buNone/>
            </a:pPr>
            <a:endParaRPr sz="1600"/>
          </a:p>
          <a:p>
            <a:pPr algn="ctr">
              <a:spcBef>
                <a:spcPts val="0"/>
              </a:spcBef>
              <a:buNone/>
            </a:pPr>
            <a:r>
              <a:rPr lang="en" sz="1600"/>
              <a:t>Bi-weekly updates to Dr. Richmon and Allen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Team Members and Mentors</a:t>
            </a:r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2400" dirty="0"/>
              <a:t>Zaid Ashai</a:t>
            </a:r>
          </a:p>
          <a:p>
            <a:pPr rtl="0">
              <a:spcBef>
                <a:spcPts val="0"/>
              </a:spcBef>
              <a:buNone/>
            </a:pPr>
            <a:r>
              <a:rPr lang="en" sz="2400" dirty="0"/>
              <a:t>Pranav Lakshminarayanan</a:t>
            </a:r>
          </a:p>
          <a:p>
            <a:pPr rtl="0">
              <a:spcBef>
                <a:spcPts val="0"/>
              </a:spcBef>
              <a:buNone/>
            </a:pPr>
            <a:endParaRPr sz="2400" dirty="0"/>
          </a:p>
          <a:p>
            <a:pPr rtl="0">
              <a:spcBef>
                <a:spcPts val="0"/>
              </a:spcBef>
              <a:buNone/>
            </a:pPr>
            <a:endParaRPr lang="en" sz="2400" dirty="0" smtClean="0"/>
          </a:p>
          <a:p>
            <a:pPr rtl="0">
              <a:spcBef>
                <a:spcPts val="0"/>
              </a:spcBef>
              <a:buNone/>
            </a:pPr>
            <a:r>
              <a:rPr lang="en" sz="2400" dirty="0" smtClean="0"/>
              <a:t>Dr</a:t>
            </a:r>
            <a:r>
              <a:rPr lang="en" sz="2400" dirty="0"/>
              <a:t>. R. Taylor				Kevin Olds</a:t>
            </a:r>
          </a:p>
          <a:p>
            <a:pPr rtl="0">
              <a:spcBef>
                <a:spcPts val="0"/>
              </a:spcBef>
              <a:buNone/>
            </a:pPr>
            <a:r>
              <a:rPr lang="en" sz="2400" dirty="0"/>
              <a:t>Dr. J. Richmon			Allen Feng</a:t>
            </a:r>
          </a:p>
          <a:p>
            <a:pPr>
              <a:spcBef>
                <a:spcPts val="0"/>
              </a:spcBef>
              <a:buNone/>
            </a:pPr>
            <a:endParaRPr sz="2400" dirty="0"/>
          </a:p>
        </p:txBody>
      </p:sp>
      <p:pic>
        <p:nvPicPr>
          <p:cNvPr id="83" name="Shape 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42287" y="4034787"/>
            <a:ext cx="1438275" cy="60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Shape 8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2" y="4034775"/>
            <a:ext cx="2446459" cy="600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Shape 8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81825" y="3980362"/>
            <a:ext cx="2182300" cy="70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Background and Motivation</a:t>
            </a:r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dirty="0"/>
              <a:t>Endolaryngeal </a:t>
            </a:r>
            <a:r>
              <a:rPr lang="en" sz="2400" dirty="0" smtClean="0"/>
              <a:t>microsurgery is </a:t>
            </a:r>
            <a:r>
              <a:rPr lang="en" sz="2400" dirty="0"/>
              <a:t>the treatment of choice for a variety of disorders </a:t>
            </a:r>
            <a:r>
              <a:rPr lang="en" sz="2400" dirty="0" smtClean="0"/>
              <a:t>including</a:t>
            </a:r>
          </a:p>
          <a:p>
            <a:pPr marL="342900" lvl="0" indent="-34290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sz="2400" dirty="0" smtClean="0"/>
              <a:t>phonotraumatic nodules</a:t>
            </a:r>
          </a:p>
          <a:p>
            <a:pPr marL="342900" lvl="0" indent="-34290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sz="2400" dirty="0" smtClean="0"/>
              <a:t>polyps </a:t>
            </a:r>
            <a:r>
              <a:rPr lang="en" sz="2400" dirty="0"/>
              <a:t>and </a:t>
            </a:r>
            <a:r>
              <a:rPr lang="en" sz="2400" dirty="0" smtClean="0"/>
              <a:t>cysts</a:t>
            </a:r>
          </a:p>
          <a:p>
            <a:pPr marL="342900" lvl="0" indent="-34290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sz="2400" dirty="0" smtClean="0"/>
              <a:t>vocal </a:t>
            </a:r>
            <a:r>
              <a:rPr lang="en" sz="2400" dirty="0"/>
              <a:t>cord dysplasia and </a:t>
            </a:r>
            <a:r>
              <a:rPr lang="en" sz="2400" dirty="0" smtClean="0"/>
              <a:t>cancer</a:t>
            </a:r>
          </a:p>
          <a:p>
            <a:pPr marL="342900" lvl="0" indent="-34290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sz="2400" dirty="0" smtClean="0"/>
              <a:t>benign </a:t>
            </a:r>
            <a:r>
              <a:rPr lang="en" sz="2400" dirty="0"/>
              <a:t>laryngeal neoplasms such as papilloma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Background and Motivation</a:t>
            </a:r>
          </a:p>
        </p:txBody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381000" y="1200150"/>
            <a:ext cx="8229600" cy="620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Robotic ENT Microsurgery System (REMS)</a:t>
            </a:r>
          </a:p>
        </p:txBody>
      </p:sp>
      <p:sp>
        <p:nvSpPr>
          <p:cNvPr id="106" name="Shape 106"/>
          <p:cNvSpPr txBox="1"/>
          <p:nvPr/>
        </p:nvSpPr>
        <p:spPr>
          <a:xfrm>
            <a:off x="4088850" y="1954200"/>
            <a:ext cx="4597800" cy="2819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>
                <a:solidFill>
                  <a:schemeClr val="dk1"/>
                </a:solidFill>
              </a:rPr>
              <a:t>General purpose “steady-hand” robot</a:t>
            </a:r>
          </a:p>
          <a:p>
            <a:pPr lvl="0" rtl="0">
              <a:spcBef>
                <a:spcPts val="0"/>
              </a:spcBef>
              <a:buNone/>
            </a:pPr>
            <a:endParaRPr sz="20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2000">
                <a:solidFill>
                  <a:schemeClr val="dk1"/>
                </a:solidFill>
              </a:rPr>
              <a:t>5 DOF:</a:t>
            </a:r>
          </a:p>
          <a:p>
            <a:pPr marL="457200" lvl="0" indent="-3556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2000"/>
              <a:t>3 translational at delta stage</a:t>
            </a:r>
          </a:p>
          <a:p>
            <a:pPr marL="457200" lvl="0" indent="-3556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2000"/>
              <a:t>1 roll at arm</a:t>
            </a:r>
          </a:p>
          <a:p>
            <a:pPr marL="457200" lvl="0" indent="-3556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2000"/>
              <a:t>1 tilt at tool holder</a:t>
            </a:r>
          </a:p>
          <a:p>
            <a:pPr marL="457200" lvl="0" indent="0" rtl="0">
              <a:spcBef>
                <a:spcPts val="0"/>
              </a:spcBef>
              <a:buNone/>
            </a:pPr>
            <a:endParaRPr sz="2000"/>
          </a:p>
          <a:p>
            <a:pPr lvl="0" rtl="0">
              <a:spcBef>
                <a:spcPts val="0"/>
              </a:spcBef>
              <a:buNone/>
            </a:pPr>
            <a:r>
              <a:rPr lang="en" sz="2000"/>
              <a:t>A 6 DOF force/torque sensor</a:t>
            </a:r>
          </a:p>
        </p:txBody>
      </p:sp>
      <p:pic>
        <p:nvPicPr>
          <p:cNvPr id="107" name="Shape 1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1765739"/>
            <a:ext cx="3497849" cy="32273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Background and Motivation</a:t>
            </a:r>
          </a:p>
        </p:txBody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3048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2000" dirty="0"/>
              <a:t>Feasibility </a:t>
            </a:r>
            <a:r>
              <a:rPr lang="en" sz="2000" dirty="0" smtClean="0"/>
              <a:t>Testing:</a:t>
            </a:r>
          </a:p>
          <a:p>
            <a:pPr marL="342900" indent="-34290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sz="2000" dirty="0" smtClean="0"/>
              <a:t>Subjects </a:t>
            </a:r>
            <a:r>
              <a:rPr lang="en" sz="2000" dirty="0"/>
              <a:t>= 3 surgeons (surgeon, fellow, </a:t>
            </a:r>
            <a:r>
              <a:rPr lang="en" sz="2000" dirty="0" smtClean="0"/>
              <a:t>novice)</a:t>
            </a:r>
          </a:p>
          <a:p>
            <a:pPr marL="342900" indent="-34290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sz="2000" dirty="0" smtClean="0"/>
              <a:t>Testing </a:t>
            </a:r>
            <a:r>
              <a:rPr lang="en" sz="2000" dirty="0"/>
              <a:t>phantom = aluminum plate with clusters of </a:t>
            </a:r>
            <a:r>
              <a:rPr lang="en" sz="2000" dirty="0" smtClean="0"/>
              <a:t>holes</a:t>
            </a:r>
          </a:p>
          <a:p>
            <a:pPr marL="342900" indent="-34290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sz="2000" dirty="0" smtClean="0"/>
              <a:t>Hole </a:t>
            </a:r>
            <a:r>
              <a:rPr lang="en" sz="2000" dirty="0"/>
              <a:t>diameters = 1.6mm, 1.1mm, and 0.8mm</a:t>
            </a:r>
          </a:p>
          <a:p>
            <a:pPr lvl="0" rtl="0">
              <a:spcBef>
                <a:spcPts val="0"/>
              </a:spcBef>
              <a:buNone/>
            </a:pPr>
            <a:endParaRPr sz="1400" dirty="0"/>
          </a:p>
          <a:p>
            <a:pPr lvl="0" rtl="0">
              <a:spcBef>
                <a:spcPts val="0"/>
              </a:spcBef>
              <a:buNone/>
            </a:pPr>
            <a:r>
              <a:rPr lang="en" sz="2000" dirty="0"/>
              <a:t>“Operation”-like </a:t>
            </a:r>
            <a:r>
              <a:rPr lang="en" sz="2000" dirty="0" smtClean="0"/>
              <a:t>procedure:</a:t>
            </a:r>
          </a:p>
          <a:p>
            <a:pPr marL="342900" lvl="0" indent="-34290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sz="2000" dirty="0" smtClean="0"/>
              <a:t>Touch </a:t>
            </a:r>
            <a:r>
              <a:rPr lang="en" sz="2000" dirty="0"/>
              <a:t>plate → bad buzzer → </a:t>
            </a:r>
            <a:r>
              <a:rPr lang="en" sz="2000" dirty="0" smtClean="0"/>
              <a:t>failure</a:t>
            </a:r>
          </a:p>
          <a:p>
            <a:pPr marL="342900" lvl="0" indent="-34290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sz="2000" dirty="0" smtClean="0"/>
              <a:t>Avoid </a:t>
            </a:r>
            <a:r>
              <a:rPr lang="en" sz="2000" dirty="0"/>
              <a:t>plate → good buzzer → success</a:t>
            </a:r>
          </a:p>
          <a:p>
            <a:pPr rtl="0">
              <a:spcBef>
                <a:spcPts val="0"/>
              </a:spcBef>
              <a:buNone/>
            </a:pPr>
            <a:endParaRPr sz="1400" dirty="0"/>
          </a:p>
          <a:p>
            <a:pPr lvl="0" rtl="0">
              <a:spcBef>
                <a:spcPts val="0"/>
              </a:spcBef>
              <a:buNone/>
            </a:pPr>
            <a:r>
              <a:rPr lang="en" sz="2000" dirty="0"/>
              <a:t>Results: 28% success manually, 91% robotically</a:t>
            </a:r>
          </a:p>
        </p:txBody>
      </p:sp>
      <p:pic>
        <p:nvPicPr>
          <p:cNvPr id="114" name="Shape 1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14925" y="2748050"/>
            <a:ext cx="2903723" cy="217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Background and Motivation</a:t>
            </a:r>
          </a:p>
        </p:txBody>
      </p:sp>
      <p:pic>
        <p:nvPicPr>
          <p:cNvPr id="120" name="Shape 1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6150" y="1248425"/>
            <a:ext cx="5649625" cy="16963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Shape 1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76162" y="3071823"/>
            <a:ext cx="5649601" cy="1534726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Shape 122"/>
          <p:cNvSpPr txBox="1"/>
          <p:nvPr/>
        </p:nvSpPr>
        <p:spPr>
          <a:xfrm>
            <a:off x="1135457" y="4733645"/>
            <a:ext cx="6873086" cy="348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1000" dirty="0"/>
              <a:t>Olds, Kevin, et al. “Preliminary Evaluation of a New Microsurgical Robotic System for Head and Neck Surgery”. 2004.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Goal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400"/>
              <a:t>Develop novel surgical instruments for robot assisted vein suturing</a:t>
            </a:r>
          </a:p>
        </p:txBody>
      </p:sp>
      <p:pic>
        <p:nvPicPr>
          <p:cNvPr id="92" name="Shape 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30774" y="2436250"/>
            <a:ext cx="2412530" cy="2231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Shape 9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00325" y="2436254"/>
            <a:ext cx="2885689" cy="2231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Relevance</a:t>
            </a:r>
          </a:p>
        </p:txBody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2400" dirty="0"/>
              <a:t>Two categories of existing </a:t>
            </a:r>
            <a:r>
              <a:rPr lang="en" sz="2400" dirty="0" smtClean="0"/>
              <a:t>robots:</a:t>
            </a:r>
          </a:p>
          <a:p>
            <a:pPr marL="342900" indent="-34290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sz="2400" dirty="0" smtClean="0"/>
              <a:t>Broad </a:t>
            </a:r>
            <a:r>
              <a:rPr lang="en" sz="2400" dirty="0"/>
              <a:t>proficiency (ie. Da Vinci </a:t>
            </a:r>
            <a:r>
              <a:rPr lang="en" sz="2400" dirty="0" smtClean="0"/>
              <a:t>machine)</a:t>
            </a:r>
          </a:p>
          <a:p>
            <a:pPr marL="342900" indent="-34290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sz="2400" dirty="0" smtClean="0"/>
              <a:t>Special-purpose </a:t>
            </a:r>
            <a:r>
              <a:rPr lang="en" sz="2400" dirty="0"/>
              <a:t>(sub branch of head and neck)</a:t>
            </a:r>
          </a:p>
          <a:p>
            <a:pPr lvl="0" rtl="0">
              <a:spcBef>
                <a:spcPts val="0"/>
              </a:spcBef>
              <a:buNone/>
            </a:pPr>
            <a:endParaRPr sz="2400" dirty="0"/>
          </a:p>
          <a:p>
            <a:pPr rtl="0">
              <a:spcBef>
                <a:spcPts val="0"/>
              </a:spcBef>
              <a:buNone/>
            </a:pPr>
            <a:r>
              <a:rPr lang="en" sz="2400" dirty="0"/>
              <a:t>New system (REMS) needed </a:t>
            </a:r>
            <a:r>
              <a:rPr lang="en" sz="2400" dirty="0" smtClean="0"/>
              <a:t>for greater proficiency </a:t>
            </a:r>
            <a:r>
              <a:rPr lang="en" sz="2400" dirty="0"/>
              <a:t>at head and neck level</a:t>
            </a:r>
          </a:p>
          <a:p>
            <a:pPr rtl="0">
              <a:spcBef>
                <a:spcPts val="0"/>
              </a:spcBef>
              <a:buNone/>
            </a:pPr>
            <a:endParaRPr sz="2400" dirty="0"/>
          </a:p>
          <a:p>
            <a:pPr lvl="0" rtl="0">
              <a:spcBef>
                <a:spcPts val="0"/>
              </a:spcBef>
              <a:buNone/>
            </a:pPr>
            <a:r>
              <a:rPr lang="en" sz="2400" dirty="0"/>
              <a:t>Admittance-style, not master-slave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Areas for Improvement</a:t>
            </a:r>
          </a:p>
        </p:txBody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2000" dirty="0"/>
              <a:t>Tool changing is tedious</a:t>
            </a:r>
          </a:p>
          <a:p>
            <a:pPr rtl="0">
              <a:spcBef>
                <a:spcPts val="0"/>
              </a:spcBef>
              <a:buNone/>
            </a:pPr>
            <a:endParaRPr sz="2000" dirty="0"/>
          </a:p>
          <a:p>
            <a:pPr rtl="0">
              <a:spcBef>
                <a:spcPts val="0"/>
              </a:spcBef>
              <a:buNone/>
            </a:pPr>
            <a:r>
              <a:rPr lang="en" sz="2000" dirty="0"/>
              <a:t>Error from tip deflection (1.167mm overall)</a:t>
            </a:r>
          </a:p>
          <a:p>
            <a:pPr rtl="0">
              <a:spcBef>
                <a:spcPts val="0"/>
              </a:spcBef>
              <a:buNone/>
            </a:pPr>
            <a:endParaRPr sz="2000" dirty="0"/>
          </a:p>
          <a:p>
            <a:pPr rtl="0">
              <a:spcBef>
                <a:spcPts val="0"/>
              </a:spcBef>
              <a:buNone/>
            </a:pPr>
            <a:r>
              <a:rPr lang="en" sz="2000" dirty="0"/>
              <a:t>Integrated needle holder is flimsy</a:t>
            </a:r>
          </a:p>
          <a:p>
            <a:pPr rtl="0">
              <a:spcBef>
                <a:spcPts val="0"/>
              </a:spcBef>
              <a:buNone/>
            </a:pPr>
            <a:endParaRPr sz="2000" dirty="0"/>
          </a:p>
          <a:p>
            <a:pPr lvl="0" rtl="0">
              <a:spcBef>
                <a:spcPts val="0"/>
              </a:spcBef>
              <a:buNone/>
            </a:pPr>
            <a:r>
              <a:rPr lang="en" sz="2000" dirty="0"/>
              <a:t>Inner components are not </a:t>
            </a:r>
            <a:r>
              <a:rPr lang="en" sz="2000" dirty="0" smtClean="0"/>
              <a:t>efficient</a:t>
            </a:r>
          </a:p>
          <a:p>
            <a:pPr lvl="0" rtl="0">
              <a:spcBef>
                <a:spcPts val="0"/>
              </a:spcBef>
              <a:buNone/>
            </a:pPr>
            <a:endParaRPr lang="en" sz="2000" dirty="0"/>
          </a:p>
          <a:p>
            <a:pPr lvl="0" rtl="0">
              <a:spcBef>
                <a:spcPts val="0"/>
              </a:spcBef>
              <a:buNone/>
            </a:pPr>
            <a:r>
              <a:rPr lang="en" sz="2000" dirty="0" smtClean="0"/>
              <a:t>Movement </a:t>
            </a:r>
            <a:r>
              <a:rPr lang="en" sz="2000" dirty="0" smtClean="0"/>
              <a:t>algorithm</a:t>
            </a:r>
          </a:p>
          <a:p>
            <a:pPr lvl="0" rtl="0">
              <a:spcBef>
                <a:spcPts val="0"/>
              </a:spcBef>
              <a:buNone/>
            </a:pPr>
            <a:endParaRPr lang="en" sz="2000" dirty="0"/>
          </a:p>
          <a:p>
            <a:pPr lvl="0" rtl="0">
              <a:spcBef>
                <a:spcPts val="0"/>
              </a:spcBef>
              <a:buNone/>
            </a:pPr>
            <a:r>
              <a:rPr lang="en" sz="2000" dirty="0" smtClean="0"/>
              <a:t>Ineffective needle holder tips, easily worn down</a:t>
            </a:r>
            <a:endParaRPr lang="en" sz="2000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iz">
  <a:themeElements>
    <a:clrScheme name="Custom 233">
      <a:dk1>
        <a:srgbClr val="000000"/>
      </a:dk1>
      <a:lt1>
        <a:srgbClr val="FFFFFF"/>
      </a:lt1>
      <a:dk2>
        <a:srgbClr val="2388DB"/>
      </a:dk2>
      <a:lt2>
        <a:srgbClr val="BBD7F8"/>
      </a:lt2>
      <a:accent1>
        <a:srgbClr val="80B606"/>
      </a:accent1>
      <a:accent2>
        <a:srgbClr val="E29F1D"/>
      </a:accent2>
      <a:accent3>
        <a:srgbClr val="1D6FB2"/>
      </a:accent3>
      <a:accent4>
        <a:srgbClr val="3FAC98"/>
      </a:accent4>
      <a:accent5>
        <a:srgbClr val="5B57BB"/>
      </a:accent5>
      <a:accent6>
        <a:srgbClr val="D1505E"/>
      </a:accent6>
      <a:hlink>
        <a:srgbClr val="185DA2"/>
      </a:hlink>
      <a:folHlink>
        <a:srgbClr val="00487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iz">
  <a:themeElements>
    <a:clrScheme name="Custom 233">
      <a:dk1>
        <a:srgbClr val="000000"/>
      </a:dk1>
      <a:lt1>
        <a:srgbClr val="FFFFFF"/>
      </a:lt1>
      <a:dk2>
        <a:srgbClr val="2388DB"/>
      </a:dk2>
      <a:lt2>
        <a:srgbClr val="BBD7F8"/>
      </a:lt2>
      <a:accent1>
        <a:srgbClr val="80B606"/>
      </a:accent1>
      <a:accent2>
        <a:srgbClr val="E29F1D"/>
      </a:accent2>
      <a:accent3>
        <a:srgbClr val="1D6FB2"/>
      </a:accent3>
      <a:accent4>
        <a:srgbClr val="3FAC98"/>
      </a:accent4>
      <a:accent5>
        <a:srgbClr val="5B57BB"/>
      </a:accent5>
      <a:accent6>
        <a:srgbClr val="D1505E"/>
      </a:accent6>
      <a:hlink>
        <a:srgbClr val="185DA2"/>
      </a:hlink>
      <a:folHlink>
        <a:srgbClr val="00487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</TotalTime>
  <Words>527</Words>
  <Application>Microsoft Office PowerPoint</Application>
  <PresentationFormat>On-screen Show (16:9)</PresentationFormat>
  <Paragraphs>130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biz</vt:lpstr>
      <vt:lpstr>biz</vt:lpstr>
      <vt:lpstr>Surgical Instruments for Robotic Microsurgery  Computer Integrated Surgery II - Spring 2015</vt:lpstr>
      <vt:lpstr>Team Members and Mentors</vt:lpstr>
      <vt:lpstr>Background and Motivation</vt:lpstr>
      <vt:lpstr>Background and Motivation</vt:lpstr>
      <vt:lpstr>Background and Motivation</vt:lpstr>
      <vt:lpstr>Background and Motivation</vt:lpstr>
      <vt:lpstr>Goal</vt:lpstr>
      <vt:lpstr>Relevance</vt:lpstr>
      <vt:lpstr>Areas for Improvement</vt:lpstr>
      <vt:lpstr>Criteria</vt:lpstr>
      <vt:lpstr>Design Approach</vt:lpstr>
      <vt:lpstr>Design of Instruments</vt:lpstr>
      <vt:lpstr>Design of Instruments</vt:lpstr>
      <vt:lpstr>Deliverables</vt:lpstr>
      <vt:lpstr>Deliverables</vt:lpstr>
      <vt:lpstr>Deliverables</vt:lpstr>
      <vt:lpstr>Projected Timeline</vt:lpstr>
      <vt:lpstr>Dependencies</vt:lpstr>
      <vt:lpstr>Management Plan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Surgical Instruments for Robotic Microsurgery  Computer Integrated Surgery II - Spring 2015</dc:title>
  <dc:creator>Pranav Lakshminarayanan</dc:creator>
  <cp:lastModifiedBy>Pranav Lakshminarayanan</cp:lastModifiedBy>
  <cp:revision>23</cp:revision>
  <dcterms:modified xsi:type="dcterms:W3CDTF">2015-02-19T04:26:22Z</dcterms:modified>
</cp:coreProperties>
</file>