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78700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322" name="Shape 32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78718" y="686404"/>
            <a:ext cx="45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399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rIns="86175" tIns="861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jpg"/><Relationship Id="rId3" Type="http://schemas.openxmlformats.org/officeDocument/2006/relationships/image" Target="../media/image02.jpg"/><Relationship Id="rId4" Type="http://schemas.openxmlformats.org/officeDocument/2006/relationships/image" Target="../media/image0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jpg"/><Relationship Id="rId3" Type="http://schemas.openxmlformats.org/officeDocument/2006/relationships/image" Target="../media/image02.jpg"/><Relationship Id="rId4" Type="http://schemas.openxmlformats.org/officeDocument/2006/relationships/image" Target="../media/image0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 b="11533" l="5935" r="0" t="3850"/>
          <a:stretch/>
        </p:blipFill>
        <p:spPr>
          <a:xfrm>
            <a:off x="6858000" y="6134100"/>
            <a:ext cx="17301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b="23703" l="10713" r="8913" t="17037"/>
          <a:stretch/>
        </p:blipFill>
        <p:spPr>
          <a:xfrm>
            <a:off x="0" y="6096000"/>
            <a:ext cx="2286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0" name="Shape 60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1400" y="6136398"/>
            <a:ext cx="1447800" cy="72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 b="11533" l="5935" r="0" t="3850"/>
          <a:stretch/>
        </p:blipFill>
        <p:spPr>
          <a:xfrm>
            <a:off x="6629400" y="6172200"/>
            <a:ext cx="17301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23703" l="10713" r="8913" t="17037"/>
          <a:stretch/>
        </p:blipFill>
        <p:spPr>
          <a:xfrm>
            <a:off x="0" y="6096000"/>
            <a:ext cx="2286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6" name="Shape 66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Shape 67"/>
          <p:cNvCxnSpPr/>
          <p:nvPr/>
        </p:nvCxnSpPr>
        <p:spPr>
          <a:xfrm>
            <a:off x="0" y="838200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8" name="Shape 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800" y="6136398"/>
            <a:ext cx="1447800" cy="72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png"/><Relationship Id="rId4" Type="http://schemas.openxmlformats.org/officeDocument/2006/relationships/image" Target="../media/image0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gif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Relationship Id="rId4" Type="http://schemas.openxmlformats.org/officeDocument/2006/relationships/image" Target="../media/image0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6822" y="685800"/>
            <a:ext cx="5314800" cy="42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887976" y="4888498"/>
            <a:ext cx="70725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18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members: </a:t>
            </a:r>
            <a:r>
              <a:rPr b="1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Joshua Liu,  Jerry Fang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Mentors: Dr. Mehran Armand, Dr. Ryan Murphy, Dr. Chad Gordon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499997" y="283922"/>
            <a:ext cx="7848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TimesNewRoman"/>
                <a:ea typeface="TimesNewRoman"/>
                <a:cs typeface="TimesNewRoman"/>
                <a:sym typeface="TimesNewRoman"/>
              </a:rPr>
              <a:t>Control Architecture of Cranial Implant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TimesNewRoman"/>
                <a:ea typeface="TimesNewRoman"/>
                <a:cs typeface="TimesNewRoman"/>
                <a:sym typeface="TimesNewRoman"/>
              </a:rPr>
              <a:t>Laser Cutting System</a:t>
            </a: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47" name="Shape 247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Forward Kinematics 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286850" y="1482525"/>
            <a:ext cx="830580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Process of finding the relationship between the configuration of the output end and the three input angles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The pose of the output can be expressed as a function of the three input angles {</a:t>
            </a:r>
            <a:r>
              <a:rPr lang="en" sz="2000">
                <a:solidFill>
                  <a:schemeClr val="dk1"/>
                </a:solidFill>
              </a:rPr>
              <a:t>θ</a:t>
            </a:r>
            <a:r>
              <a:rPr baseline="-25000" lang="en" sz="2000">
                <a:solidFill>
                  <a:schemeClr val="dk1"/>
                </a:solidFill>
              </a:rPr>
              <a:t>1</a:t>
            </a:r>
            <a:r>
              <a:rPr lang="en" sz="2000">
                <a:solidFill>
                  <a:schemeClr val="dk1"/>
                </a:solidFill>
              </a:rPr>
              <a:t>,θ</a:t>
            </a:r>
            <a:r>
              <a:rPr baseline="-25000" lang="en" sz="2000">
                <a:solidFill>
                  <a:schemeClr val="dk1"/>
                </a:solidFill>
              </a:rPr>
              <a:t>2</a:t>
            </a:r>
            <a:r>
              <a:rPr lang="en" sz="2000">
                <a:solidFill>
                  <a:schemeClr val="dk1"/>
                </a:solidFill>
              </a:rPr>
              <a:t>,θ</a:t>
            </a:r>
            <a:r>
              <a:rPr baseline="-25000" lang="en" sz="2000">
                <a:solidFill>
                  <a:schemeClr val="dk1"/>
                </a:solidFill>
              </a:rPr>
              <a:t>3</a:t>
            </a:r>
            <a:r>
              <a:rPr lang="en" sz="2000">
                <a:solidFill>
                  <a:schemeClr val="dk1"/>
                </a:solidFill>
              </a:rPr>
              <a:t>}</a:t>
            </a:r>
            <a:r>
              <a:rPr lang="en" sz="20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55" name="Shape 255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Forward Kinematics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188525" y="951550"/>
            <a:ext cx="86949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Step 1: Solve for unit vector                         as the result of </a:t>
            </a:r>
            <a:r>
              <a:rPr lang="en" sz="2000">
                <a:solidFill>
                  <a:schemeClr val="dk1"/>
                </a:solidFill>
              </a:rPr>
              <a:t>θ</a:t>
            </a:r>
            <a:r>
              <a:rPr baseline="-25000" lang="en" sz="2000">
                <a:solidFill>
                  <a:schemeClr val="dk1"/>
                </a:solidFill>
              </a:rPr>
              <a:t>in1</a:t>
            </a:r>
            <a:r>
              <a:rPr lang="en" sz="2000">
                <a:solidFill>
                  <a:schemeClr val="dk1"/>
                </a:solidFill>
              </a:rPr>
              <a:t> and θ</a:t>
            </a:r>
            <a:r>
              <a:rPr baseline="-25000" lang="en" sz="2000">
                <a:solidFill>
                  <a:schemeClr val="dk1"/>
                </a:solidFill>
              </a:rPr>
              <a:t>in2</a:t>
            </a:r>
            <a:r>
              <a:rPr lang="en" sz="20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" sz="2000"/>
              <a:t>Step 2: Solve for final pose of the output end, </a:t>
            </a:r>
            <a:r>
              <a:rPr lang="en" sz="2000">
                <a:solidFill>
                  <a:schemeClr val="dk1"/>
                </a:solidFill>
              </a:rPr>
              <a:t>γ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648" y="951550"/>
            <a:ext cx="1556174" cy="5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675" y="2217450"/>
            <a:ext cx="5786599" cy="361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65" name="Shape 265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Forward Kinematics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188525" y="951550"/>
            <a:ext cx="86949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Step 1: Solve for unit vector                         as the result of </a:t>
            </a:r>
            <a:r>
              <a:rPr lang="en" sz="2000">
                <a:solidFill>
                  <a:schemeClr val="dk1"/>
                </a:solidFill>
              </a:rPr>
              <a:t>θ</a:t>
            </a:r>
            <a:r>
              <a:rPr baseline="-25000" lang="en" sz="2000">
                <a:solidFill>
                  <a:schemeClr val="dk1"/>
                </a:solidFill>
              </a:rPr>
              <a:t>in1</a:t>
            </a:r>
            <a:r>
              <a:rPr lang="en" sz="2000">
                <a:solidFill>
                  <a:schemeClr val="dk1"/>
                </a:solidFill>
              </a:rPr>
              <a:t> and θ</a:t>
            </a:r>
            <a:r>
              <a:rPr baseline="-25000" lang="en" sz="2000">
                <a:solidFill>
                  <a:schemeClr val="dk1"/>
                </a:solidFill>
              </a:rPr>
              <a:t>in2</a:t>
            </a:r>
            <a:r>
              <a:rPr lang="en" sz="20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Step 2: Solve for final pose of the output end, </a:t>
            </a:r>
            <a:r>
              <a:rPr lang="en" sz="2000">
                <a:solidFill>
                  <a:schemeClr val="dk1"/>
                </a:solidFill>
              </a:rPr>
              <a:t>γ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648" y="951550"/>
            <a:ext cx="1556174" cy="5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87" y="2690812"/>
            <a:ext cx="873442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75" name="Shape 275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Inverse Kinematics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259500" y="1077450"/>
            <a:ext cx="86250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Given the final configuration of the output end, determine all three absolute rotation angles: </a:t>
            </a:r>
            <a:r>
              <a:rPr lang="en" sz="2000">
                <a:solidFill>
                  <a:schemeClr val="dk1"/>
                </a:solidFill>
              </a:rPr>
              <a:t>θ</a:t>
            </a:r>
            <a:r>
              <a:rPr baseline="-25000" lang="en" sz="2000">
                <a:solidFill>
                  <a:schemeClr val="dk1"/>
                </a:solidFill>
              </a:rPr>
              <a:t>in1</a:t>
            </a:r>
            <a:r>
              <a:rPr lang="en" sz="2000">
                <a:solidFill>
                  <a:schemeClr val="dk1"/>
                </a:solidFill>
              </a:rPr>
              <a:t>, θ</a:t>
            </a:r>
            <a:r>
              <a:rPr baseline="-25000" lang="en" sz="2000">
                <a:solidFill>
                  <a:schemeClr val="dk1"/>
                </a:solidFill>
              </a:rPr>
              <a:t>in2</a:t>
            </a:r>
            <a:r>
              <a:rPr lang="en" sz="2000">
                <a:solidFill>
                  <a:schemeClr val="dk1"/>
                </a:solidFill>
              </a:rPr>
              <a:t>, θ</a:t>
            </a:r>
            <a:r>
              <a:rPr baseline="-25000" lang="en" sz="2000">
                <a:solidFill>
                  <a:schemeClr val="dk1"/>
                </a:solidFill>
              </a:rPr>
              <a:t>in3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199" y="3316049"/>
            <a:ext cx="3308850" cy="11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2725" y="1960323"/>
            <a:ext cx="5148163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187" y="4478112"/>
            <a:ext cx="42576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b="2033" l="1989" r="0" t="3831"/>
          <a:stretch/>
        </p:blipFill>
        <p:spPr>
          <a:xfrm>
            <a:off x="1027699" y="933975"/>
            <a:ext cx="5497218" cy="51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/>
          <p:nvPr/>
        </p:nvSpPr>
        <p:spPr>
          <a:xfrm>
            <a:off x="5416800" y="1942575"/>
            <a:ext cx="1017300" cy="7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3513900" y="933975"/>
            <a:ext cx="2025300" cy="6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4192150" y="1545050"/>
            <a:ext cx="1403700" cy="5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4729125" y="4041300"/>
            <a:ext cx="762900" cy="4617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3758825" y="3061725"/>
            <a:ext cx="621600" cy="8289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2948675" y="1855900"/>
            <a:ext cx="414600" cy="3957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3" name="Shape 2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0412" y="1655768"/>
            <a:ext cx="1403700" cy="71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0799" y="1051174"/>
            <a:ext cx="1751193" cy="5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6">
            <a:alphaModFix/>
          </a:blip>
          <a:srcRect b="11615" l="2159" r="2692" t="14447"/>
          <a:stretch/>
        </p:blipFill>
        <p:spPr>
          <a:xfrm>
            <a:off x="5760537" y="2539773"/>
            <a:ext cx="3383463" cy="7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6874" y="3465382"/>
            <a:ext cx="2448600" cy="88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64965" y="4992750"/>
            <a:ext cx="4892283" cy="88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04" name="Shape 304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Singularity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286850" y="1152825"/>
            <a:ext cx="87378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Locations at which the manipulator is: 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Fully stretched out or folded back (workspace-boundary)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lined up at two or more joint axes (workspace-interior)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Lose DOF in this state, so want to avoid this condition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12" name="Shape 312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Singularity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175" y="1080500"/>
            <a:ext cx="1327874" cy="50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594" y="1979250"/>
            <a:ext cx="4072349" cy="273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1950" y="1173069"/>
            <a:ext cx="4486173" cy="160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6650" y="2949875"/>
            <a:ext cx="4424075" cy="1761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4582475" y="4955225"/>
            <a:ext cx="417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Singularity occur when φ</a:t>
            </a:r>
            <a:r>
              <a:rPr baseline="-25000" lang="en" sz="2000"/>
              <a:t>2</a:t>
            </a:r>
            <a:r>
              <a:rPr lang="en" sz="2000"/>
              <a:t>= 0 or 2α</a:t>
            </a:r>
          </a:p>
        </p:txBody>
      </p:sp>
      <p:sp>
        <p:nvSpPr>
          <p:cNvPr id="318" name="Shape 318"/>
          <p:cNvSpPr/>
          <p:nvPr/>
        </p:nvSpPr>
        <p:spPr>
          <a:xfrm>
            <a:off x="2053750" y="3127650"/>
            <a:ext cx="339000" cy="365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25" name="Shape 325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Paper Assessment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286850" y="1152825"/>
            <a:ext cx="8398800" cy="4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Pros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>
                <a:solidFill>
                  <a:schemeClr val="dk1"/>
                </a:solidFill>
              </a:rPr>
              <a:t>Thorough kinematic analysis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Detailed description of the model parameters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Detailed derivation of the mathematical model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Cons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Dense: too much math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Complicated diagrams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Confusing example to illustrate singularity avoidance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33" name="Shape 333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Conclusion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286850" y="1152825"/>
            <a:ext cx="8530800" cy="23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Paper describes kinematic models for the interaction of 3 rotation axes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Similar algorithm can potentially be incorporated in our project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335" name="Shape 335"/>
          <p:cNvSpPr txBox="1"/>
          <p:nvPr/>
        </p:nvSpPr>
        <p:spPr>
          <a:xfrm>
            <a:off x="286850" y="4022600"/>
            <a:ext cx="85308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46" name="Shape 146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Project Overview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62125" y="1365950"/>
            <a:ext cx="4207800" cy="3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Existing procedure for implant creation is time consuming and done manually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Goal: to develop a 5 DOF laser cutting system that will help surgeons to quickly and accurately resize custom cranial implants (CCIs) in single-stage cranioplasty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625" y="981800"/>
            <a:ext cx="2076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4980" y="4514907"/>
            <a:ext cx="1497737" cy="123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6950" y="2806849"/>
            <a:ext cx="3449800" cy="2019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57" name="Shape 157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Paper Selection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71675" y="1537650"/>
            <a:ext cx="8088900" cy="3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Li, M., Huang, T., &amp; Li, Z. (2003). “Conceptual design and kinematic analyses of a 3-DOF robot wrist.” Proceedings of the </a:t>
            </a:r>
            <a:r>
              <a:rPr i="1" lang="en" sz="2400">
                <a:solidFill>
                  <a:schemeClr val="dk1"/>
                </a:solidFill>
              </a:rPr>
              <a:t>2003 IEEE International Conference on Robotics and Automation</a:t>
            </a:r>
            <a:r>
              <a:rPr lang="en" sz="2400">
                <a:solidFill>
                  <a:schemeClr val="dk1"/>
                </a:solidFill>
              </a:rPr>
              <a:t>, Taipei, Taiwan - September 2003.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E7A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65" name="Shape 165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Importance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71675" y="1537650"/>
            <a:ext cx="4759800" cy="3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2000"/>
              <a:t>Develop mathematical models for forward and inverse kinematics involving</a:t>
            </a:r>
            <a:r>
              <a:rPr lang="en" sz="2000">
                <a:solidFill>
                  <a:schemeClr val="dk1"/>
                </a:solidFill>
              </a:rPr>
              <a:t> 3 rotational axes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2000"/>
              <a:t>Applicable to controlling the motion of our rotary table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086" y="3493006"/>
            <a:ext cx="1502264" cy="136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225" y="1612073"/>
            <a:ext cx="3460225" cy="2224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Shape 169"/>
          <p:cNvCxnSpPr/>
          <p:nvPr/>
        </p:nvCxnSpPr>
        <p:spPr>
          <a:xfrm>
            <a:off x="5379600" y="4311400"/>
            <a:ext cx="1030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76" name="Shape 176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L="342900" rtl="0">
              <a:spcBef>
                <a:spcPts val="0"/>
              </a:spcBef>
              <a:buSzPct val="25000"/>
              <a:buNone/>
            </a:pPr>
            <a:r>
              <a:rPr b="1" lang="en" sz="2400">
                <a:solidFill>
                  <a:schemeClr val="dk1"/>
                </a:solidFill>
              </a:rPr>
              <a:t>Design: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b="1" lang="en" sz="2400"/>
              <a:t>Robot Wrist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371675" y="1401450"/>
            <a:ext cx="47895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Driving system</a:t>
            </a:r>
          </a:p>
          <a:p>
            <a:pPr indent="-355600" lvl="1" marL="914400" rtl="0">
              <a:spcBef>
                <a:spcPts val="0"/>
              </a:spcBef>
              <a:buSzPct val="100000"/>
              <a:buChar char="○"/>
            </a:pPr>
            <a:r>
              <a:rPr lang="en" sz="2000"/>
              <a:t>3 servo motors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Differential housing</a:t>
            </a:r>
          </a:p>
          <a:p>
            <a:pPr indent="-355600" lvl="1" marL="914400" rtl="0">
              <a:spcBef>
                <a:spcPts val="0"/>
              </a:spcBef>
              <a:buSzPct val="100000"/>
              <a:buChar char="○"/>
            </a:pPr>
            <a:r>
              <a:rPr lang="en" sz="2000"/>
              <a:t>2 parts, upper and lower, separated with certain angle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Output end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250" y="1401452"/>
            <a:ext cx="3808475" cy="39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85" name="Shape 185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Design: Transmission path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286850" y="1482525"/>
            <a:ext cx="4403100" cy="4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3 transmission paths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Motor A: lower rotary object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Motor B: upper rotary object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Motor C: Output end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Differential results produce output motion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999" y="1073475"/>
            <a:ext cx="4205224" cy="471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94" name="Shape 194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Model: Coordinate System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2033" l="1989" r="0" t="3831"/>
          <a:stretch/>
        </p:blipFill>
        <p:spPr>
          <a:xfrm>
            <a:off x="1027699" y="933975"/>
            <a:ext cx="5497218" cy="51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2548850" y="5162450"/>
            <a:ext cx="480300" cy="565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100" y="3976750"/>
            <a:ext cx="2671699" cy="202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Shape 198"/>
          <p:cNvCxnSpPr>
            <a:stCxn id="196" idx="5"/>
          </p:cNvCxnSpPr>
          <p:nvPr/>
        </p:nvCxnSpPr>
        <p:spPr>
          <a:xfrm>
            <a:off x="2958811" y="5644878"/>
            <a:ext cx="4125300" cy="82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9" name="Shape 199"/>
          <p:cNvSpPr/>
          <p:nvPr/>
        </p:nvSpPr>
        <p:spPr>
          <a:xfrm>
            <a:off x="3082275" y="4425950"/>
            <a:ext cx="733200" cy="416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2298675" y="2110250"/>
            <a:ext cx="414600" cy="365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5416800" y="1942575"/>
            <a:ext cx="1017300" cy="7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3513900" y="933975"/>
            <a:ext cx="2025300" cy="6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4192150" y="1545050"/>
            <a:ext cx="1403700" cy="5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5360250" y="1026925"/>
            <a:ext cx="4060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Reference frame</a:t>
            </a:r>
          </a:p>
          <a:p>
            <a:pPr indent="-355600" lvl="1" marL="914400" rtl="0">
              <a:spcBef>
                <a:spcPts val="0"/>
              </a:spcBef>
              <a:buSzPct val="100000"/>
              <a:buChar char="○"/>
            </a:pPr>
            <a:r>
              <a:rPr lang="en" sz="2000"/>
              <a:t>O: bottom surface</a:t>
            </a:r>
          </a:p>
          <a:p>
            <a:pPr indent="-355600" lvl="1" marL="914400" rtl="0">
              <a:spcBef>
                <a:spcPts val="0"/>
              </a:spcBef>
              <a:buSzPct val="100000"/>
              <a:buChar char="○"/>
            </a:pPr>
            <a:r>
              <a:rPr lang="en" sz="2000"/>
              <a:t>O1: contact surface Γ</a:t>
            </a:r>
          </a:p>
          <a:p>
            <a:pPr indent="-355600" lvl="1" marL="914400">
              <a:spcBef>
                <a:spcPts val="0"/>
              </a:spcBef>
              <a:buSzPct val="100000"/>
              <a:buChar char="○"/>
            </a:pPr>
            <a:r>
              <a:rPr lang="en" sz="2000"/>
              <a:t>O2: output end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11" name="Shape 211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Model: Rotation Angle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2033" l="1989" r="0" t="3831"/>
          <a:stretch/>
        </p:blipFill>
        <p:spPr>
          <a:xfrm>
            <a:off x="1027699" y="933975"/>
            <a:ext cx="5497218" cy="51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5416800" y="1942575"/>
            <a:ext cx="1017300" cy="7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3513900" y="933975"/>
            <a:ext cx="2025300" cy="6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4192150" y="1545050"/>
            <a:ext cx="1403700" cy="5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4729125" y="4041300"/>
            <a:ext cx="762900" cy="4617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3758825" y="3061725"/>
            <a:ext cx="621600" cy="8289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2948675" y="1196500"/>
            <a:ext cx="442800" cy="4617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5912700" y="960950"/>
            <a:ext cx="3231300" cy="17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θ</a:t>
            </a:r>
            <a:r>
              <a:rPr baseline="-25000" lang="en" sz="2000">
                <a:solidFill>
                  <a:schemeClr val="dk1"/>
                </a:solidFill>
              </a:rPr>
              <a:t>1</a:t>
            </a:r>
            <a:r>
              <a:rPr lang="en" sz="2000">
                <a:solidFill>
                  <a:schemeClr val="dk1"/>
                </a:solidFill>
              </a:rPr>
              <a:t>: bottom surface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θ</a:t>
            </a:r>
            <a:r>
              <a:rPr baseline="-25000" lang="en" sz="2000">
                <a:solidFill>
                  <a:schemeClr val="dk1"/>
                </a:solidFill>
              </a:rPr>
              <a:t>2</a:t>
            </a:r>
            <a:r>
              <a:rPr lang="en" sz="2000">
                <a:solidFill>
                  <a:schemeClr val="dk1"/>
                </a:solidFill>
              </a:rPr>
              <a:t>: contact surface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            relative to bottom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θ</a:t>
            </a:r>
            <a:r>
              <a:rPr baseline="-25000" lang="en" sz="2000">
                <a:solidFill>
                  <a:schemeClr val="dk1"/>
                </a:solidFill>
              </a:rPr>
              <a:t>3</a:t>
            </a:r>
            <a:r>
              <a:rPr lang="en" sz="2000">
                <a:solidFill>
                  <a:schemeClr val="dk1"/>
                </a:solidFill>
              </a:rPr>
              <a:t>: output end relative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            to upper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912700" y="2757375"/>
            <a:ext cx="32313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α: angle between Γ and bottom plane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11111"/>
              <a:buChar char="●"/>
            </a:pPr>
            <a:r>
              <a:rPr lang="en" sz="1800">
                <a:solidFill>
                  <a:schemeClr val="dk1"/>
                </a:solidFill>
              </a:rPr>
              <a:t>Φ</a:t>
            </a:r>
            <a:r>
              <a:rPr lang="en" sz="2000">
                <a:solidFill>
                  <a:schemeClr val="dk1"/>
                </a:solidFill>
              </a:rPr>
              <a:t>: relative angle of output with respect of two other axes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γ: expected angle of output relative to initial  </a:t>
            </a:r>
          </a:p>
        </p:txBody>
      </p:sp>
      <p:sp>
        <p:nvSpPr>
          <p:cNvPr id="221" name="Shape 221"/>
          <p:cNvSpPr/>
          <p:nvPr/>
        </p:nvSpPr>
        <p:spPr>
          <a:xfrm>
            <a:off x="2958100" y="3721125"/>
            <a:ext cx="367500" cy="461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2958100" y="1639250"/>
            <a:ext cx="555900" cy="565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2" type="sldNum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29" name="Shape 229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b="1" lang="en" sz="2400"/>
              <a:t>Model: Rotation Angle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2033" l="1989" r="0" t="3831"/>
          <a:stretch/>
        </p:blipFill>
        <p:spPr>
          <a:xfrm>
            <a:off x="1027699" y="933975"/>
            <a:ext cx="5497218" cy="51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5416800" y="1942575"/>
            <a:ext cx="1017300" cy="7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3513900" y="933975"/>
            <a:ext cx="2025300" cy="6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4192150" y="1545050"/>
            <a:ext cx="1403700" cy="5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4729125" y="4041300"/>
            <a:ext cx="762900" cy="4617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3758825" y="3061725"/>
            <a:ext cx="621600" cy="8289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2948675" y="1855900"/>
            <a:ext cx="414600" cy="3957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0412" y="1655768"/>
            <a:ext cx="1403700" cy="71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0799" y="1051174"/>
            <a:ext cx="1751193" cy="5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6">
            <a:alphaModFix/>
          </a:blip>
          <a:srcRect b="11615" l="2159" r="2692" t="14447"/>
          <a:stretch/>
        </p:blipFill>
        <p:spPr>
          <a:xfrm>
            <a:off x="5760537" y="2539773"/>
            <a:ext cx="3383463" cy="7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6874" y="3465382"/>
            <a:ext cx="2448600" cy="88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