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2" r:id="rId2"/>
    <p:sldId id="276" r:id="rId3"/>
    <p:sldId id="279" r:id="rId4"/>
    <p:sldId id="280" r:id="rId5"/>
    <p:sldId id="281" r:id="rId6"/>
    <p:sldId id="283" r:id="rId7"/>
    <p:sldId id="277" r:id="rId8"/>
    <p:sldId id="278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6"/>
  </p:normalViewPr>
  <p:slideViewPr>
    <p:cSldViewPr showGuides="1">
      <p:cViewPr varScale="1">
        <p:scale>
          <a:sx n="78" d="100"/>
          <a:sy n="78" d="100"/>
        </p:scale>
        <p:origin x="10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512CACE-AF88-ED49-8F85-D65AFFF2F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F6788FD-083D-3B4A-BCEA-C6203DCA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302000" y="6477000"/>
            <a:ext cx="5842000" cy="381000"/>
            <a:chOff x="2080" y="4080"/>
            <a:chExt cx="3680" cy="240"/>
          </a:xfrm>
        </p:grpSpPr>
        <p:pic>
          <p:nvPicPr>
            <p:cNvPr id="1030" name="Picture 13" descr="ERCLogoSmallColor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589" y="4080"/>
              <a:ext cx="1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2080" y="4118"/>
              <a:ext cx="3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2"/>
                  </a:solidFill>
                  <a:latin typeface="Arial" pitchFamily="-107" charset="0"/>
                </a:rPr>
                <a:t>Engineering Research Center for Computer Integrated Surgical Systems and Technology</a:t>
              </a:r>
            </a:p>
          </p:txBody>
        </p:sp>
      </p:grp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430963"/>
            <a:ext cx="3733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fld id="{AC6DEC11-5E03-2848-BAEE-A26AD718E783}" type="slidenum">
              <a:rPr lang="en-US" sz="1200" b="1">
                <a:latin typeface="Arial" pitchFamily="-107" charset="0"/>
              </a:rPr>
              <a:pPr marL="341313" indent="-341313">
                <a:defRPr/>
              </a:pPr>
              <a:t>‹#›</a:t>
            </a:fld>
            <a:r>
              <a:rPr lang="en-US" sz="1200" b="1" dirty="0">
                <a:latin typeface="Arial" pitchFamily="-107" charset="0"/>
              </a:rPr>
              <a:t>	</a:t>
            </a:r>
            <a:r>
              <a:rPr lang="en-US" sz="1000" dirty="0">
                <a:latin typeface="Times New Roman" pitchFamily="-107" charset="0"/>
              </a:rPr>
              <a:t>600.456/656 CIS2 Spring 2019</a:t>
            </a:r>
          </a:p>
          <a:p>
            <a:pPr marL="341313" indent="-341313">
              <a:defRPr/>
            </a:pPr>
            <a:r>
              <a:rPr lang="en-US" sz="1000" dirty="0">
                <a:latin typeface="Times New Roman" pitchFamily="-107" charset="0"/>
              </a:rPr>
              <a:t>	Copyright © R. H. Taylor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730" y="990600"/>
            <a:ext cx="7772400" cy="609600"/>
          </a:xfrm>
        </p:spPr>
        <p:txBody>
          <a:bodyPr/>
          <a:lstStyle/>
          <a:p>
            <a:r>
              <a:rPr lang="en-US" dirty="0" smtClean="0"/>
              <a:t>Statistical </a:t>
            </a:r>
            <a:r>
              <a:rPr lang="en-US" dirty="0"/>
              <a:t>Shape Analysis in Congenital Heart Disease (CHD)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348" y="3276600"/>
            <a:ext cx="2628900" cy="4162168"/>
          </a:xfrm>
        </p:spPr>
        <p:txBody>
          <a:bodyPr/>
          <a:lstStyle/>
          <a:p>
            <a:endParaRPr lang="en-US" b="1" dirty="0" smtClean="0"/>
          </a:p>
          <a:p>
            <a:pPr marL="0" indent="0" algn="ctr">
              <a:buNone/>
            </a:pPr>
            <a:r>
              <a:rPr lang="en-US" sz="2000" b="1" dirty="0" smtClean="0"/>
              <a:t>Lasya Gaur, MD</a:t>
            </a:r>
          </a:p>
          <a:p>
            <a:pPr marL="0" indent="0" algn="ctr">
              <a:buNone/>
            </a:pPr>
            <a:endParaRPr lang="en-US" sz="2000" b="1" dirty="0" smtClean="0"/>
          </a:p>
          <a:p>
            <a:pPr marL="0" indent="0" algn="ctr">
              <a:buNone/>
            </a:pPr>
            <a:endParaRPr lang="en-US" sz="2000" b="1" dirty="0"/>
          </a:p>
          <a:p>
            <a:r>
              <a:rPr lang="en-US" sz="1800" dirty="0" smtClean="0"/>
              <a:t>Assistant Professor, Pediatric Cardiology, Johns Hopkins Hospital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214075" y="3218935"/>
            <a:ext cx="2628900" cy="416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7" charset="-128"/>
            </a:endParaRPr>
          </a:p>
          <a:p>
            <a:pPr marL="0" indent="0" algn="ctr">
              <a:buNone/>
            </a:pPr>
            <a:r>
              <a:rPr lang="en-US" sz="2000" b="1" dirty="0" smtClean="0"/>
              <a:t>Shelby </a:t>
            </a:r>
            <a:r>
              <a:rPr lang="en-US" sz="2000" b="1" dirty="0" err="1"/>
              <a:t>Kutty</a:t>
            </a:r>
            <a:r>
              <a:rPr lang="en-US" sz="2000" b="1" dirty="0"/>
              <a:t>, </a:t>
            </a:r>
            <a:r>
              <a:rPr lang="en-US" sz="2000" b="1" dirty="0" smtClean="0"/>
              <a:t>MD</a:t>
            </a:r>
          </a:p>
          <a:p>
            <a:pPr marL="0" indent="0" algn="ctr">
              <a:buNone/>
            </a:pPr>
            <a:endParaRPr lang="en-US" sz="2000" b="1" dirty="0" smtClean="0"/>
          </a:p>
          <a:p>
            <a:pPr marL="0" indent="0" algn="ctr">
              <a:buNone/>
            </a:pPr>
            <a:endParaRPr lang="en-US" sz="2000" b="1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7" charset="-128"/>
              </a:rPr>
              <a:t>Professor and Chief of Pediatric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7" charset="-128"/>
              </a:rPr>
              <a:t>Cardiology, Johns Hopkins Hospital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7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64182" y="3276600"/>
            <a:ext cx="2628900" cy="416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7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000" b="1" dirty="0" err="1"/>
              <a:t>Bharath</a:t>
            </a:r>
            <a:r>
              <a:rPr lang="en-US" sz="2000" b="1" dirty="0"/>
              <a:t> </a:t>
            </a:r>
            <a:r>
              <a:rPr lang="en-US" sz="2000" b="1" dirty="0" err="1"/>
              <a:t>Ambale-Venkatesh</a:t>
            </a:r>
            <a:r>
              <a:rPr lang="en-US" sz="2000" b="1" dirty="0"/>
              <a:t>, </a:t>
            </a:r>
            <a:r>
              <a:rPr lang="en-US" sz="2000" b="1" dirty="0" err="1" smtClean="0"/>
              <a:t>Phd</a:t>
            </a:r>
            <a:endParaRPr lang="en-US" sz="2000" b="1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000" b="1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7" charset="-128"/>
              </a:rPr>
              <a:t>Instructor of Radiology and Radiological Science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07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81" y="1981200"/>
            <a:ext cx="1318397" cy="1647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1200"/>
            <a:ext cx="1318397" cy="1647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51" y="1981200"/>
            <a:ext cx="1318397" cy="164799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9"/>
    </mc:Choice>
    <mc:Fallback xmlns="">
      <p:transition spd="slow" advTm="54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91065"/>
            <a:ext cx="7772400" cy="609600"/>
          </a:xfrm>
        </p:spPr>
        <p:txBody>
          <a:bodyPr/>
          <a:lstStyle/>
          <a:p>
            <a:r>
              <a:rPr lang="en-US" sz="2400" dirty="0" smtClean="0"/>
              <a:t>Feasibility of Statistical Shape Analysis in Congenital Heart </a:t>
            </a:r>
            <a:r>
              <a:rPr lang="en-US" sz="2400" dirty="0"/>
              <a:t>D</a:t>
            </a:r>
            <a:r>
              <a:rPr lang="en-US" sz="2400" dirty="0" smtClean="0"/>
              <a:t>isease (CHD)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5486400"/>
          </a:xfrm>
        </p:spPr>
        <p:txBody>
          <a:bodyPr/>
          <a:lstStyle/>
          <a:p>
            <a:endParaRPr lang="en-US" sz="1800" dirty="0" smtClean="0">
              <a:latin typeface="Verdana" pitchFamily="1" charset="0"/>
              <a:ea typeface="ＭＳ Ｐゴシック" pitchFamily="1" charset="-128"/>
            </a:endParaRPr>
          </a:p>
          <a:p>
            <a:r>
              <a:rPr lang="en-US" sz="2000" dirty="0" smtClean="0">
                <a:latin typeface="Verdana" pitchFamily="1" charset="0"/>
                <a:ea typeface="ＭＳ Ｐゴシック" pitchFamily="1" charset="-128"/>
              </a:rPr>
              <a:t>What is Congenital Heart Disease (CHD)? </a:t>
            </a:r>
          </a:p>
          <a:p>
            <a:pPr marL="0" indent="0">
              <a:buNone/>
            </a:pPr>
            <a:endParaRPr lang="en-US" sz="2000" dirty="0" smtClean="0">
              <a:latin typeface="Verdana" pitchFamily="1" charset="0"/>
              <a:ea typeface="ＭＳ Ｐゴシック" pitchFamily="1" charset="-128"/>
            </a:endParaRPr>
          </a:p>
          <a:p>
            <a:r>
              <a:rPr lang="en-US" sz="2000" dirty="0" smtClean="0">
                <a:latin typeface="Verdana" pitchFamily="1" charset="0"/>
                <a:ea typeface="ＭＳ Ｐゴシック" pitchFamily="1" charset="-128"/>
              </a:rPr>
              <a:t>Patient population</a:t>
            </a:r>
            <a:endParaRPr lang="en-US" sz="2000" dirty="0">
              <a:latin typeface="Verdana" pitchFamily="1" charset="0"/>
              <a:ea typeface="ＭＳ Ｐゴシック" pitchFamily="1" charset="-128"/>
            </a:endParaRPr>
          </a:p>
          <a:p>
            <a:pPr lvl="2"/>
            <a:r>
              <a:rPr lang="en-US" dirty="0" smtClean="0">
                <a:latin typeface="Verdana" pitchFamily="1" charset="0"/>
                <a:ea typeface="ＭＳ Ｐゴシック" pitchFamily="1" charset="-128"/>
              </a:rPr>
              <a:t>Tetralogy of </a:t>
            </a:r>
            <a:r>
              <a:rPr lang="en-US" dirty="0" err="1" smtClean="0">
                <a:latin typeface="Verdana" pitchFamily="1" charset="0"/>
                <a:ea typeface="ＭＳ Ｐゴシック" pitchFamily="1" charset="-128"/>
              </a:rPr>
              <a:t>Fallot</a:t>
            </a:r>
            <a:endParaRPr lang="en-US" dirty="0" smtClean="0">
              <a:latin typeface="Verdana" pitchFamily="1" charset="0"/>
              <a:ea typeface="ＭＳ Ｐゴシック" pitchFamily="1" charset="-128"/>
            </a:endParaRPr>
          </a:p>
          <a:p>
            <a:pPr lvl="2"/>
            <a:r>
              <a:rPr lang="en-US" dirty="0" err="1" smtClean="0">
                <a:latin typeface="Verdana" pitchFamily="1" charset="0"/>
                <a:ea typeface="ＭＳ Ｐゴシック" pitchFamily="1" charset="-128"/>
              </a:rPr>
              <a:t>Bicommissural</a:t>
            </a:r>
            <a:r>
              <a:rPr lang="en-US" dirty="0" smtClean="0">
                <a:latin typeface="Verdana" pitchFamily="1" charset="0"/>
                <a:ea typeface="ＭＳ Ｐゴシック" pitchFamily="1" charset="-128"/>
              </a:rPr>
              <a:t> aortic valve</a:t>
            </a:r>
          </a:p>
          <a:p>
            <a:pPr lvl="2"/>
            <a:endParaRPr lang="en-US" dirty="0">
              <a:latin typeface="Verdana" pitchFamily="1" charset="0"/>
              <a:ea typeface="ＭＳ Ｐゴシック" pitchFamily="1" charset="-128"/>
            </a:endParaRPr>
          </a:p>
          <a:p>
            <a:pPr marL="457200" lvl="1" indent="0">
              <a:buNone/>
            </a:pPr>
            <a:endParaRPr lang="en-US" sz="2000" dirty="0" smtClean="0">
              <a:latin typeface="Verdana" pitchFamily="1" charset="0"/>
              <a:ea typeface="ＭＳ Ｐゴシック" pitchFamily="1" charset="-128"/>
            </a:endParaRPr>
          </a:p>
          <a:p>
            <a:pPr lvl="2"/>
            <a:endParaRPr lang="en-US" dirty="0" smtClean="0">
              <a:latin typeface="Verdana" pitchFamily="1" charset="0"/>
              <a:ea typeface="ＭＳ Ｐゴシック" pitchFamily="1" charset="-12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38"/>
    </mc:Choice>
    <mc:Fallback>
      <p:transition spd="slow" advTm="53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Tetralogy of </a:t>
            </a:r>
            <a:r>
              <a:rPr lang="en-US" dirty="0" err="1" smtClean="0"/>
              <a:t>Fallot</a:t>
            </a:r>
            <a:r>
              <a:rPr lang="en-US" dirty="0" smtClean="0"/>
              <a:t> (background)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099" y="1463926"/>
            <a:ext cx="4114800" cy="5486400"/>
          </a:xfrm>
        </p:spPr>
        <p:txBody>
          <a:bodyPr/>
          <a:lstStyle/>
          <a:p>
            <a:r>
              <a:rPr lang="en-US" sz="2200" dirty="0" smtClean="0"/>
              <a:t>Congenital heart defect</a:t>
            </a:r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sz="2200" dirty="0" smtClean="0"/>
              <a:t>Blood flow to the lungs is obstructed </a:t>
            </a:r>
          </a:p>
          <a:p>
            <a:r>
              <a:rPr lang="en-US" sz="2200" dirty="0" smtClean="0"/>
              <a:t>Correction is surgical repair in infancy</a:t>
            </a:r>
          </a:p>
          <a:p>
            <a:r>
              <a:rPr lang="en-US" sz="2200" dirty="0" smtClean="0"/>
              <a:t>Relief of pulmonary outflow obstruction</a:t>
            </a:r>
          </a:p>
          <a:p>
            <a:r>
              <a:rPr lang="en-US" sz="2200" dirty="0"/>
              <a:t>A </a:t>
            </a:r>
            <a:r>
              <a:rPr lang="en-US" sz="2200" dirty="0" err="1"/>
              <a:t>Transannular</a:t>
            </a:r>
            <a:r>
              <a:rPr lang="en-US" sz="2200" dirty="0"/>
              <a:t> patch relieves obstruction BUT results in pulmonary insufficiency (PI)</a:t>
            </a:r>
          </a:p>
          <a:p>
            <a:endParaRPr lang="en-US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037" r="-1182"/>
          <a:stretch/>
        </p:blipFill>
        <p:spPr>
          <a:xfrm>
            <a:off x="4408274" y="1366119"/>
            <a:ext cx="4460788" cy="2784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9127" t="6734" r="-1105"/>
          <a:stretch/>
        </p:blipFill>
        <p:spPr>
          <a:xfrm>
            <a:off x="6549082" y="4060176"/>
            <a:ext cx="1810264" cy="2551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4871" y="5196389"/>
            <a:ext cx="216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Transannular</a:t>
            </a:r>
            <a:r>
              <a:rPr lang="en-US" sz="1800" dirty="0" smtClean="0"/>
              <a:t> patch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1092421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NORMAL</a:t>
            </a:r>
            <a:endParaRPr lang="en-US" sz="1600" b="1" dirty="0"/>
          </a:p>
        </p:txBody>
      </p:sp>
      <p:sp>
        <p:nvSpPr>
          <p:cNvPr id="9" name="Rectangle 8"/>
          <p:cNvSpPr/>
          <p:nvPr/>
        </p:nvSpPr>
        <p:spPr>
          <a:xfrm>
            <a:off x="6354204" y="1059993"/>
            <a:ext cx="2641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TETRALOGY OF FALLOT</a:t>
            </a:r>
            <a:endParaRPr lang="en-US" sz="16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00"/>
    </mc:Choice>
    <mc:Fallback>
      <p:transition spd="slow" advTm="5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Tetralogy of </a:t>
            </a:r>
            <a:r>
              <a:rPr lang="en-US" dirty="0" err="1" smtClean="0"/>
              <a:t>Fallot</a:t>
            </a:r>
            <a:r>
              <a:rPr lang="en-US" dirty="0" smtClean="0"/>
              <a:t> – surgical repair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267200" cy="5486400"/>
          </a:xfrm>
        </p:spPr>
        <p:txBody>
          <a:bodyPr/>
          <a:lstStyle/>
          <a:p>
            <a:endParaRPr lang="en-US" sz="1600" dirty="0"/>
          </a:p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ulmonary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valve replacement (PVR)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required in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late adolescence/early adulthood. </a:t>
            </a:r>
            <a:endParaRPr lang="en-US" sz="1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Traditional PVR is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surgical</a:t>
            </a:r>
          </a:p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Newer approach is via </a:t>
            </a:r>
            <a:r>
              <a:rPr lang="en-US" sz="1800" dirty="0" err="1" smtClean="0">
                <a:solidFill>
                  <a:schemeClr val="accent2">
                    <a:lumMod val="75000"/>
                  </a:schemeClr>
                </a:solidFill>
              </a:rPr>
              <a:t>transcatheter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 valve implantation.</a:t>
            </a:r>
          </a:p>
          <a:p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referred to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avoid surgical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risks/complications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Transcatheter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 approach is limited by appropriate patient selection – difficult to predict how the implanted stented valve will “fit” into RVOTs of different shapes/sizes 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0" y="1905000"/>
            <a:ext cx="4452551" cy="3632142"/>
            <a:chOff x="4724400" y="1219200"/>
            <a:chExt cx="4572000" cy="41387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5766" y="1219200"/>
              <a:ext cx="3824468" cy="304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724400" y="4572000"/>
              <a:ext cx="4572000" cy="7859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900" dirty="0" err="1">
                  <a:latin typeface="AdvOT0231c847"/>
                </a:rPr>
                <a:t>Bosi</a:t>
              </a:r>
              <a:r>
                <a:rPr lang="en-US" sz="900" dirty="0">
                  <a:latin typeface="AdvOT0231c847"/>
                </a:rPr>
                <a:t> GM, </a:t>
              </a:r>
              <a:r>
                <a:rPr lang="en-US" sz="900" dirty="0" err="1">
                  <a:latin typeface="AdvOT0231c847"/>
                </a:rPr>
                <a:t>Capelli</a:t>
              </a:r>
              <a:r>
                <a:rPr lang="en-US" sz="900" dirty="0">
                  <a:latin typeface="AdvOT0231c847"/>
                </a:rPr>
                <a:t> C, </a:t>
              </a:r>
              <a:r>
                <a:rPr lang="en-US" sz="900" dirty="0" err="1">
                  <a:latin typeface="AdvOT0231c847"/>
                </a:rPr>
                <a:t>Khambadkone</a:t>
              </a:r>
              <a:r>
                <a:rPr lang="en-US" sz="900" dirty="0">
                  <a:latin typeface="AdvOT0231c847"/>
                </a:rPr>
                <a:t> S, </a:t>
              </a:r>
              <a:r>
                <a:rPr lang="en-US" sz="900" dirty="0">
                  <a:latin typeface="AdvOTbe4cb9cb"/>
                </a:rPr>
                <a:t>et al</a:t>
              </a:r>
              <a:r>
                <a:rPr lang="en-US" sz="900" dirty="0">
                  <a:latin typeface="AdvOT0231c847"/>
                </a:rPr>
                <a:t>. Patient-speci</a:t>
              </a:r>
              <a:r>
                <a:rPr lang="en-US" sz="900" dirty="0">
                  <a:latin typeface="AdvOT0231c847+fb"/>
                </a:rPr>
                <a:t>fi</a:t>
              </a:r>
              <a:r>
                <a:rPr lang="en-US" sz="900" dirty="0">
                  <a:latin typeface="AdvOT0231c847"/>
                </a:rPr>
                <a:t>c </a:t>
              </a:r>
              <a:r>
                <a:rPr lang="en-US" sz="900" dirty="0">
                  <a:latin typeface="AdvOT0231c847+fb"/>
                </a:rPr>
                <a:t>fi</a:t>
              </a:r>
              <a:r>
                <a:rPr lang="en-US" sz="900" dirty="0">
                  <a:latin typeface="AdvOT0231c847"/>
                </a:rPr>
                <a:t>nite element models </a:t>
              </a:r>
              <a:r>
                <a:rPr lang="en-US" sz="900" dirty="0" smtClean="0">
                  <a:latin typeface="AdvOT0231c847"/>
                </a:rPr>
                <a:t>to support </a:t>
              </a:r>
              <a:r>
                <a:rPr lang="en-US" sz="900" dirty="0">
                  <a:latin typeface="AdvOT0231c847"/>
                </a:rPr>
                <a:t>clinical decisions: a lesson learnt from a case study of </a:t>
              </a:r>
              <a:r>
                <a:rPr lang="en-US" sz="900" dirty="0" smtClean="0">
                  <a:latin typeface="AdvOT0231c847"/>
                </a:rPr>
                <a:t>percutaneous pulmonary </a:t>
              </a:r>
              <a:r>
                <a:rPr lang="en-US" sz="900" dirty="0">
                  <a:latin typeface="AdvOT0231c847"/>
                </a:rPr>
                <a:t>valve implantation. </a:t>
              </a:r>
              <a:r>
                <a:rPr lang="en-US" sz="900" dirty="0">
                  <a:latin typeface="AdvOTbe4cb9cb"/>
                </a:rPr>
                <a:t>Catheter </a:t>
              </a:r>
              <a:r>
                <a:rPr lang="en-US" sz="900" dirty="0" err="1">
                  <a:latin typeface="AdvOTbe4cb9cb"/>
                </a:rPr>
                <a:t>Cardiovasc</a:t>
              </a:r>
              <a:r>
                <a:rPr lang="en-US" sz="900" dirty="0">
                  <a:latin typeface="AdvOTbe4cb9cb"/>
                </a:rPr>
                <a:t> </a:t>
              </a:r>
              <a:r>
                <a:rPr lang="en-US" sz="900" dirty="0" err="1">
                  <a:latin typeface="AdvOTbe4cb9cb"/>
                </a:rPr>
                <a:t>Interv</a:t>
              </a:r>
              <a:r>
                <a:rPr lang="en-US" sz="900" dirty="0">
                  <a:latin typeface="AdvOTbe4cb9cb"/>
                </a:rPr>
                <a:t> </a:t>
              </a:r>
              <a:r>
                <a:rPr lang="en-US" sz="900" dirty="0">
                  <a:latin typeface="AdvOT0231c847"/>
                </a:rPr>
                <a:t>2015;86:1120</a:t>
              </a:r>
              <a:r>
                <a:rPr lang="en-US" sz="900" dirty="0">
                  <a:latin typeface="AdvOT0231c847+20"/>
                </a:rPr>
                <a:t>–</a:t>
              </a:r>
              <a:r>
                <a:rPr lang="en-US" sz="900" dirty="0">
                  <a:latin typeface="AdvOT0231c847"/>
                </a:rPr>
                <a:t>30.</a:t>
              </a:r>
              <a:endParaRPr lang="en-US" sz="3200" dirty="0"/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99"/>
    </mc:Choice>
    <mc:Fallback>
      <p:transition spd="slow" advTm="7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Bicommissural</a:t>
            </a:r>
            <a:r>
              <a:rPr lang="en-US" sz="2400" dirty="0"/>
              <a:t> aortic valve (BAV</a:t>
            </a:r>
            <a:r>
              <a:rPr lang="en-US" sz="2400" dirty="0" smtClean="0"/>
              <a:t>) - background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297" y="1050513"/>
            <a:ext cx="4572000" cy="5486400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Most </a:t>
            </a:r>
            <a:r>
              <a:rPr lang="en-US" sz="2000" dirty="0">
                <a:solidFill>
                  <a:srgbClr val="FF0000"/>
                </a:solidFill>
              </a:rPr>
              <a:t>common </a:t>
            </a:r>
            <a:r>
              <a:rPr lang="en-US" sz="2000" dirty="0"/>
              <a:t>congenital heart abnormality, with 1–2% prevalence, and 3:1 predominance in </a:t>
            </a:r>
            <a:r>
              <a:rPr lang="en-US" sz="2000" dirty="0" smtClean="0"/>
              <a:t>males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Leads </a:t>
            </a:r>
            <a:r>
              <a:rPr lang="en-US" sz="2000" dirty="0" smtClean="0"/>
              <a:t>to Aortic valve stenosis (AS)/aortic regurgitation (AR) </a:t>
            </a:r>
            <a:r>
              <a:rPr lang="en-US" sz="2000" dirty="0"/>
              <a:t>and progressive </a:t>
            </a:r>
            <a:r>
              <a:rPr lang="en-US" sz="2000" dirty="0">
                <a:solidFill>
                  <a:srgbClr val="FF0000"/>
                </a:solidFill>
              </a:rPr>
              <a:t>aortic </a:t>
            </a:r>
            <a:r>
              <a:rPr lang="en-US" sz="2000" dirty="0" smtClean="0">
                <a:solidFill>
                  <a:srgbClr val="FF0000"/>
                </a:solidFill>
              </a:rPr>
              <a:t>dilation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Shape analysis of the left ventricle (LV) and Aorta </a:t>
            </a:r>
            <a:r>
              <a:rPr lang="en-US" sz="2000" dirty="0" smtClean="0"/>
              <a:t>may correlate with overall outcomes, including progression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838200"/>
            <a:ext cx="3733800" cy="3027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35950" y="1535830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 leaflets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135949" y="3124200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</a:t>
            </a:r>
            <a:r>
              <a:rPr lang="en-US" sz="1400" b="1" dirty="0" smtClean="0"/>
              <a:t> leaflets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159295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7531593" y="1447800"/>
            <a:ext cx="312906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2</a:t>
            </a:r>
          </a:p>
          <a:p>
            <a:endParaRPr lang="en-US" sz="1600" dirty="0"/>
          </a:p>
          <a:p>
            <a:r>
              <a:rPr lang="en-US" sz="1800" dirty="0" smtClean="0"/>
              <a:t>3</a:t>
            </a:r>
            <a:endParaRPr lang="en-US" sz="1800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198" y="3959499"/>
            <a:ext cx="2376121" cy="26289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6917" y="4475707"/>
            <a:ext cx="1148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Ascending </a:t>
            </a:r>
          </a:p>
          <a:p>
            <a:r>
              <a:rPr lang="en-US" sz="1400" b="1" dirty="0" smtClean="0"/>
              <a:t>Aorta</a:t>
            </a:r>
            <a:endParaRPr lang="en-US" sz="1400" b="1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185146" y="4800600"/>
            <a:ext cx="634754" cy="1983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7879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75"/>
    </mc:Choice>
    <mc:Fallback>
      <p:transition spd="slow" advTm="8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Feasibility of Statistical Shape Analysis in Congenital Heart Disease (CHD)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486400"/>
          </a:xfrm>
        </p:spPr>
        <p:txBody>
          <a:bodyPr/>
          <a:lstStyle/>
          <a:p>
            <a:pPr lvl="1"/>
            <a:endParaRPr lang="en-US" sz="2000" dirty="0">
              <a:latin typeface="Verdana" pitchFamily="1" charset="0"/>
              <a:ea typeface="ＭＳ Ｐゴシック" pitchFamily="1" charset="-128"/>
            </a:endParaRPr>
          </a:p>
          <a:p>
            <a:r>
              <a:rPr lang="en-US" sz="2000" b="1" dirty="0">
                <a:latin typeface="+mj-lt"/>
                <a:ea typeface="ＭＳ Ｐゴシック" pitchFamily="1" charset="-128"/>
              </a:rPr>
              <a:t>Project </a:t>
            </a:r>
            <a:r>
              <a:rPr lang="en-US" sz="2000" b="1" dirty="0" smtClean="0">
                <a:latin typeface="+mj-lt"/>
                <a:ea typeface="ＭＳ Ｐゴシック" pitchFamily="1" charset="-128"/>
              </a:rPr>
              <a:t>goal</a:t>
            </a:r>
            <a:endParaRPr lang="en-US" sz="2000" b="1" dirty="0" smtClean="0">
              <a:latin typeface="+mj-lt"/>
            </a:endParaRPr>
          </a:p>
          <a:p>
            <a:pPr marL="457200" lvl="1" indent="0">
              <a:buNone/>
            </a:pPr>
            <a:endParaRPr lang="en-US" sz="1800" dirty="0" smtClean="0">
              <a:latin typeface="Verdana" pitchFamily="1" charset="0"/>
              <a:ea typeface="ＭＳ Ｐゴシック" pitchFamily="1" charset="-128"/>
            </a:endParaRPr>
          </a:p>
          <a:p>
            <a:pPr lvl="1"/>
            <a:r>
              <a:rPr lang="en-US" sz="1800" dirty="0" smtClean="0">
                <a:latin typeface="Verdana" pitchFamily="1" charset="0"/>
                <a:ea typeface="ＭＳ Ｐゴシック" pitchFamily="1" charset="-128"/>
              </a:rPr>
              <a:t>Create “shape biomarkers” based on current imaging (Cardiac MRI or CT)</a:t>
            </a:r>
            <a:endParaRPr lang="en-US" sz="1800" dirty="0">
              <a:latin typeface="Verdana" pitchFamily="1" charset="0"/>
              <a:ea typeface="ＭＳ Ｐゴシック" pitchFamily="1" charset="-128"/>
            </a:endParaRPr>
          </a:p>
          <a:p>
            <a:pPr marL="457200" lvl="1" indent="0">
              <a:buNone/>
            </a:pPr>
            <a:endParaRPr lang="en-US" sz="1800" dirty="0" smtClean="0">
              <a:latin typeface="Verdana" pitchFamily="1" charset="0"/>
              <a:ea typeface="ＭＳ Ｐゴシック" pitchFamily="1" charset="-128"/>
            </a:endParaRPr>
          </a:p>
          <a:p>
            <a:pPr lvl="1"/>
            <a:r>
              <a:rPr lang="en-US" sz="1800" dirty="0" smtClean="0">
                <a:latin typeface="Verdana" pitchFamily="1" charset="0"/>
                <a:ea typeface="ＭＳ Ｐゴシック" pitchFamily="1" charset="-128"/>
              </a:rPr>
              <a:t>Use “shape biomarkers” to predict clinical outcomes:</a:t>
            </a:r>
            <a:endParaRPr lang="en-US" sz="1800" dirty="0">
              <a:latin typeface="Verdana" pitchFamily="1" charset="0"/>
              <a:ea typeface="ＭＳ Ｐゴシック" pitchFamily="1" charset="-128"/>
            </a:endParaRPr>
          </a:p>
          <a:p>
            <a:pPr lvl="2"/>
            <a:r>
              <a:rPr lang="en-US" sz="1600" dirty="0" smtClean="0">
                <a:latin typeface="Verdana" pitchFamily="1" charset="0"/>
                <a:ea typeface="ＭＳ Ｐゴシック" pitchFamily="1" charset="-128"/>
              </a:rPr>
              <a:t>TOF: Identify properties of RVOT that predict successful </a:t>
            </a:r>
            <a:r>
              <a:rPr lang="en-US" sz="1600" dirty="0" err="1" smtClean="0">
                <a:latin typeface="Verdana" pitchFamily="1" charset="0"/>
                <a:ea typeface="ＭＳ Ｐゴシック" pitchFamily="1" charset="-128"/>
              </a:rPr>
              <a:t>transcatheter</a:t>
            </a:r>
            <a:r>
              <a:rPr lang="en-US" sz="1600" dirty="0" smtClean="0">
                <a:latin typeface="Verdana" pitchFamily="1" charset="0"/>
                <a:ea typeface="ＭＳ Ｐゴシック" pitchFamily="1" charset="-128"/>
              </a:rPr>
              <a:t> PVR</a:t>
            </a:r>
            <a:endParaRPr lang="en-US" sz="1600" dirty="0">
              <a:latin typeface="Verdana" pitchFamily="1" charset="0"/>
              <a:ea typeface="ＭＳ Ｐゴシック" pitchFamily="1" charset="-128"/>
            </a:endParaRPr>
          </a:p>
          <a:p>
            <a:pPr lvl="2"/>
            <a:r>
              <a:rPr lang="en-US" sz="1600" dirty="0" smtClean="0">
                <a:latin typeface="Verdana" pitchFamily="1" charset="0"/>
                <a:ea typeface="ＭＳ Ｐゴシック" pitchFamily="1" charset="-128"/>
              </a:rPr>
              <a:t>BAV: Identify specific aortic arch </a:t>
            </a:r>
            <a:r>
              <a:rPr lang="en-US" sz="1600" smtClean="0">
                <a:latin typeface="Verdana" pitchFamily="1" charset="0"/>
                <a:ea typeface="ＭＳ Ｐゴシック" pitchFamily="1" charset="-128"/>
              </a:rPr>
              <a:t>and LV shapes </a:t>
            </a:r>
            <a:r>
              <a:rPr lang="en-US" sz="1600" dirty="0" smtClean="0">
                <a:latin typeface="Verdana" pitchFamily="1" charset="0"/>
                <a:ea typeface="ＭＳ Ｐゴシック" pitchFamily="1" charset="-128"/>
              </a:rPr>
              <a:t>that predispose to intervention or correlate with known genotypes.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4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91"/>
    </mc:Choice>
    <mc:Fallback>
      <p:transition spd="slow" advTm="48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5448"/>
            <a:ext cx="7772400" cy="5486400"/>
          </a:xfrm>
        </p:spPr>
        <p:txBody>
          <a:bodyPr/>
          <a:lstStyle/>
          <a:p>
            <a:r>
              <a:rPr lang="en-US" sz="2000" b="1" dirty="0" smtClean="0"/>
              <a:t>Deliverables:</a:t>
            </a:r>
          </a:p>
          <a:p>
            <a:pPr lvl="1"/>
            <a:r>
              <a:rPr lang="en-US" sz="2000" dirty="0" smtClean="0"/>
              <a:t>Develop/utilize an efficient and automated segmentation tool utilizing existing cardiac MRI or CT images (10-15 patients per group)</a:t>
            </a:r>
          </a:p>
          <a:p>
            <a:pPr lvl="1"/>
            <a:r>
              <a:rPr lang="en-US" sz="2000" dirty="0" smtClean="0"/>
              <a:t>Develop a statistical shape atlas of LV, aortic arch and RV, main pulmonary artery in BAV and Tetralogy of </a:t>
            </a:r>
            <a:r>
              <a:rPr lang="en-US" sz="2000" dirty="0" err="1" smtClean="0"/>
              <a:t>Fallot</a:t>
            </a:r>
            <a:r>
              <a:rPr lang="en-US" sz="2000" dirty="0" smtClean="0"/>
              <a:t> respectively</a:t>
            </a:r>
          </a:p>
          <a:p>
            <a:pPr lvl="1"/>
            <a:r>
              <a:rPr lang="en-US" sz="2000" dirty="0" smtClean="0"/>
              <a:t>Create VR models for </a:t>
            </a:r>
            <a:r>
              <a:rPr lang="en-US" sz="2000" dirty="0" err="1" smtClean="0"/>
              <a:t>preprocedural</a:t>
            </a:r>
            <a:r>
              <a:rPr lang="en-US" sz="2000" dirty="0" smtClean="0"/>
              <a:t> planning </a:t>
            </a:r>
            <a:endParaRPr lang="en-US" sz="2000" dirty="0"/>
          </a:p>
          <a:p>
            <a:r>
              <a:rPr lang="en-US" sz="2000" b="1" dirty="0" smtClean="0"/>
              <a:t>Size group: 3 </a:t>
            </a:r>
            <a:r>
              <a:rPr lang="en-US" sz="2000" b="1" dirty="0" smtClean="0"/>
              <a:t>students</a:t>
            </a:r>
            <a:endParaRPr lang="en-US" sz="2000" b="1" dirty="0" smtClean="0"/>
          </a:p>
          <a:p>
            <a:r>
              <a:rPr lang="en-US" sz="2000" b="1" dirty="0" smtClean="0"/>
              <a:t>Skills: </a:t>
            </a:r>
            <a:r>
              <a:rPr lang="en-US" sz="2000" dirty="0" smtClean="0"/>
              <a:t>MATLAB programming</a:t>
            </a:r>
          </a:p>
          <a:p>
            <a:r>
              <a:rPr lang="en-US" sz="2000" b="1" dirty="0" smtClean="0"/>
              <a:t>Mentors:</a:t>
            </a:r>
          </a:p>
          <a:p>
            <a:pPr lvl="1"/>
            <a:r>
              <a:rPr lang="en-US" sz="2000" dirty="0" err="1" smtClean="0"/>
              <a:t>Bharath</a:t>
            </a:r>
            <a:r>
              <a:rPr lang="en-US" sz="2000" dirty="0" smtClean="0"/>
              <a:t> </a:t>
            </a:r>
            <a:r>
              <a:rPr lang="en-US" sz="2000" dirty="0" err="1" smtClean="0"/>
              <a:t>Ambale</a:t>
            </a:r>
            <a:r>
              <a:rPr lang="en-US" sz="2000" dirty="0" smtClean="0"/>
              <a:t> </a:t>
            </a:r>
            <a:r>
              <a:rPr lang="en-US" sz="2000" dirty="0" err="1" smtClean="0"/>
              <a:t>Venkatesh</a:t>
            </a:r>
            <a:r>
              <a:rPr lang="en-US" sz="2000" dirty="0" smtClean="0"/>
              <a:t> (bambale1@jhmi.edu)</a:t>
            </a:r>
          </a:p>
          <a:p>
            <a:pPr lvl="1"/>
            <a:r>
              <a:rPr lang="en-US" sz="2000" dirty="0" smtClean="0"/>
              <a:t>Lasya Gaur (lgaur1@jhmi.edu)</a:t>
            </a:r>
          </a:p>
          <a:p>
            <a:pPr lvl="1"/>
            <a:r>
              <a:rPr lang="en-US" sz="2000" dirty="0" smtClean="0"/>
              <a:t>Shelby Kutty (skutty1@jhmi.edu)</a:t>
            </a:r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Feasibility of Statistical Shape Analysis in Congenital Heart Disease (CHD)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3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29"/>
    </mc:Choice>
    <mc:Fallback>
      <p:transition spd="slow" advTm="8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References/Suggested reading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Al </a:t>
            </a:r>
            <a:r>
              <a:rPr lang="en-US" sz="1800" dirty="0"/>
              <a:t>Habib, HF, Jacobs, JP, </a:t>
            </a:r>
            <a:r>
              <a:rPr lang="en-US" sz="1800" dirty="0" err="1"/>
              <a:t>Mavroudis</a:t>
            </a:r>
            <a:r>
              <a:rPr lang="en-US" sz="1800" dirty="0"/>
              <a:t>, C, et al. Contemporary patterns of management of tetralogy of </a:t>
            </a:r>
            <a:r>
              <a:rPr lang="en-US" sz="1800" dirty="0" err="1"/>
              <a:t>Fallot</a:t>
            </a:r>
            <a:r>
              <a:rPr lang="en-US" sz="1800" dirty="0"/>
              <a:t>: data from the Society of Thoracic Surgeons Database. </a:t>
            </a:r>
            <a:r>
              <a:rPr lang="en-US" sz="1800" i="1" dirty="0"/>
              <a:t>Ann </a:t>
            </a:r>
            <a:r>
              <a:rPr lang="en-US" sz="1800" i="1" dirty="0" err="1"/>
              <a:t>Thorac</a:t>
            </a:r>
            <a:r>
              <a:rPr lang="en-US" sz="1800" i="1" dirty="0"/>
              <a:t> </a:t>
            </a:r>
            <a:r>
              <a:rPr lang="en-US" sz="1800" i="1" dirty="0" err="1"/>
              <a:t>Surg</a:t>
            </a:r>
            <a:r>
              <a:rPr lang="en-US" sz="1800" dirty="0"/>
              <a:t> 2010; 90: </a:t>
            </a:r>
            <a:r>
              <a:rPr lang="en-US" sz="1800" dirty="0" smtClean="0"/>
              <a:t>813–819</a:t>
            </a:r>
          </a:p>
          <a:p>
            <a:endParaRPr lang="en-US" sz="1800" dirty="0" smtClean="0"/>
          </a:p>
          <a:p>
            <a:r>
              <a:rPr lang="en-US" sz="1800" dirty="0" err="1"/>
              <a:t>Biglino</a:t>
            </a:r>
            <a:r>
              <a:rPr lang="en-US" sz="1800" dirty="0"/>
              <a:t> G, et al. Computational modelling for congenital </a:t>
            </a:r>
            <a:r>
              <a:rPr lang="en-US" sz="1800" dirty="0" smtClean="0"/>
              <a:t>heart disease</a:t>
            </a:r>
            <a:r>
              <a:rPr lang="en-US" sz="1800" dirty="0"/>
              <a:t>: how far are we from clinical translation? Heart 2017;103:98–103. 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Jolley </a:t>
            </a:r>
            <a:r>
              <a:rPr lang="en-US" sz="1800" dirty="0"/>
              <a:t>MA, Lasso A, Nam HH, et al</a:t>
            </a:r>
            <a:r>
              <a:rPr lang="en-US" sz="1800" dirty="0" smtClean="0"/>
              <a:t>. Toward </a:t>
            </a:r>
            <a:r>
              <a:rPr lang="en-US" sz="1800" dirty="0"/>
              <a:t>predictive modeling of catheter-based </a:t>
            </a:r>
            <a:r>
              <a:rPr lang="en-US" sz="1800" dirty="0" smtClean="0"/>
              <a:t>pulmonary valve </a:t>
            </a:r>
            <a:r>
              <a:rPr lang="en-US" sz="1800" dirty="0"/>
              <a:t>replacement into native right ventricular outflow </a:t>
            </a:r>
            <a:r>
              <a:rPr lang="en-US" sz="1800" dirty="0" smtClean="0"/>
              <a:t>tracts. Catheter </a:t>
            </a:r>
            <a:r>
              <a:rPr lang="en-US" sz="1800" dirty="0" err="1"/>
              <a:t>Cardiovasc</a:t>
            </a:r>
            <a:r>
              <a:rPr lang="en-US" sz="1800" dirty="0"/>
              <a:t> </a:t>
            </a:r>
            <a:r>
              <a:rPr lang="en-US" sz="1800" dirty="0" err="1"/>
              <a:t>Interv</a:t>
            </a:r>
            <a:r>
              <a:rPr lang="en-US" sz="1800" dirty="0"/>
              <a:t>. </a:t>
            </a:r>
            <a:r>
              <a:rPr lang="en-US" sz="1800" dirty="0" smtClean="0"/>
              <a:t>2018;1–10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err="1"/>
              <a:t>Sophocleous</a:t>
            </a:r>
            <a:r>
              <a:rPr lang="en-US" sz="1800" dirty="0"/>
              <a:t> F, </a:t>
            </a:r>
            <a:r>
              <a:rPr lang="en-US" sz="1800" dirty="0" err="1"/>
              <a:t>Biffi</a:t>
            </a:r>
            <a:r>
              <a:rPr lang="en-US" sz="1800" dirty="0"/>
              <a:t> B, Milano EG, </a:t>
            </a:r>
            <a:r>
              <a:rPr lang="en-US" sz="1800" dirty="0" err="1"/>
              <a:t>Bruse</a:t>
            </a:r>
            <a:r>
              <a:rPr lang="en-US" sz="1800" dirty="0"/>
              <a:t> J, Caputo M, </a:t>
            </a:r>
            <a:r>
              <a:rPr lang="en-US" sz="1800" dirty="0" err="1"/>
              <a:t>Rajakaruna</a:t>
            </a:r>
            <a:r>
              <a:rPr lang="en-US" sz="1800" dirty="0"/>
              <a:t> C et al. Aortic morphological variability in patients with bicuspid aortic valve </a:t>
            </a:r>
            <a:r>
              <a:rPr lang="en-US" sz="1800" dirty="0" smtClean="0"/>
              <a:t>and aortic </a:t>
            </a:r>
            <a:r>
              <a:rPr lang="en-US" sz="1800" dirty="0" err="1"/>
              <a:t>coarctation</a:t>
            </a:r>
            <a:r>
              <a:rPr lang="en-US" sz="1800" dirty="0"/>
              <a:t>. </a:t>
            </a:r>
            <a:r>
              <a:rPr lang="en-US" sz="1800" dirty="0" err="1"/>
              <a:t>Eur</a:t>
            </a:r>
            <a:r>
              <a:rPr lang="en-US" sz="1800" dirty="0"/>
              <a:t> J </a:t>
            </a:r>
            <a:r>
              <a:rPr lang="en-US" sz="1800" dirty="0" err="1"/>
              <a:t>Cardiothorac</a:t>
            </a:r>
            <a:r>
              <a:rPr lang="en-US" sz="1800" dirty="0"/>
              <a:t> </a:t>
            </a:r>
            <a:r>
              <a:rPr lang="en-US" sz="1800" dirty="0" err="1"/>
              <a:t>Surg</a:t>
            </a:r>
            <a:r>
              <a:rPr lang="en-US" sz="1800" dirty="0"/>
              <a:t> </a:t>
            </a:r>
            <a:r>
              <a:rPr lang="en-US" sz="1800" dirty="0" smtClean="0"/>
              <a:t>2018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595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S-Lectur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CIS-Lecture</Template>
  <TotalTime>6642</TotalTime>
  <Words>454</Words>
  <Application>Microsoft Office PowerPoint</Application>
  <PresentationFormat>On-screen Show (4:3)</PresentationFormat>
  <Paragraphs>85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ＭＳ Ｐゴシック</vt:lpstr>
      <vt:lpstr>AdvOT0231c847</vt:lpstr>
      <vt:lpstr>AdvOT0231c847+20</vt:lpstr>
      <vt:lpstr>AdvOT0231c847+fb</vt:lpstr>
      <vt:lpstr>AdvOTbe4cb9cb</vt:lpstr>
      <vt:lpstr>Arial</vt:lpstr>
      <vt:lpstr>Times New Roman</vt:lpstr>
      <vt:lpstr>Verdana</vt:lpstr>
      <vt:lpstr>CIS-Lecture</vt:lpstr>
      <vt:lpstr>Statistical Shape Analysis in Congenital Heart Disease (CHD)</vt:lpstr>
      <vt:lpstr>Feasibility of Statistical Shape Analysis in Congenital Heart Disease (CHD)</vt:lpstr>
      <vt:lpstr>Tetralogy of Fallot (background)</vt:lpstr>
      <vt:lpstr>Tetralogy of Fallot – surgical repair</vt:lpstr>
      <vt:lpstr>Bicommissural aortic valve (BAV) - background</vt:lpstr>
      <vt:lpstr>Feasibility of Statistical Shape Analysis in Congenital Heart Disease (CHD)</vt:lpstr>
      <vt:lpstr>Feasibility of Statistical Shape Analysis in Congenital Heart Disease (CHD)</vt:lpstr>
      <vt:lpstr>References/Suggested reading</vt:lpstr>
    </vt:vector>
  </TitlesOfParts>
  <Company>Johns Hopkins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projects (examples)</dc:title>
  <dc:creator>R. H. Taylor</dc:creator>
  <cp:lastModifiedBy>Lasya Gaur</cp:lastModifiedBy>
  <cp:revision>103</cp:revision>
  <cp:lastPrinted>1998-01-12T19:42:20Z</cp:lastPrinted>
  <dcterms:created xsi:type="dcterms:W3CDTF">2014-01-14T11:21:36Z</dcterms:created>
  <dcterms:modified xsi:type="dcterms:W3CDTF">2019-01-31T03:44:35Z</dcterms:modified>
</cp:coreProperties>
</file>