
<file path=[Content_Types].xml><?xml version="1.0" encoding="utf-8"?>
<Types xmlns="http://schemas.openxmlformats.org/package/2006/content-types"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Taylor" userId="1996db17-165c-4533-b43d-a08193a33a97" providerId="ADAL" clId="{1C4DD71D-2ABF-4842-94A1-D16A7425C912}"/>
    <pc:docChg chg="modShowInfo">
      <pc:chgData name="Russell Taylor" userId="1996db17-165c-4533-b43d-a08193a33a97" providerId="ADAL" clId="{1C4DD71D-2ABF-4842-94A1-D16A7425C912}" dt="2021-09-21T18:36:57.992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li122@jhu.edu" TargetMode="External"/><Relationship Id="rId2" Type="http://schemas.openxmlformats.org/officeDocument/2006/relationships/hyperlink" Target="mailto:amunawa2@jh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/>
                <a:ea typeface="ＭＳ Ｐゴシック"/>
                <a:cs typeface="+mj-lt"/>
              </a:rPr>
              <a:t>Virtual Reality for Synergistic Surgical Training and Data Generation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600200"/>
            <a:ext cx="43053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Verdana"/>
                <a:ea typeface="ＭＳ Ｐゴシック"/>
                <a:cs typeface="ＭＳ Ｐゴシック" pitchFamily="1" charset="-128"/>
              </a:rPr>
              <a:t>Surgical simulation can provide structured and noise-free </a:t>
            </a:r>
            <a:r>
              <a:rPr lang="en-US" sz="1600" dirty="0">
                <a:latin typeface="Verdana"/>
                <a:ea typeface="ＭＳ Ｐゴシック"/>
              </a:rPr>
              <a:t>data for downstream applications</a:t>
            </a:r>
          </a:p>
          <a:p>
            <a:pPr lvl="1">
              <a:lnSpc>
                <a:spcPct val="90000"/>
              </a:lnSpc>
            </a:pPr>
            <a:endParaRPr lang="en-US" sz="1600" dirty="0">
              <a:latin typeface="Verdana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Verdana"/>
                <a:ea typeface="ＭＳ Ｐゴシック"/>
              </a:rPr>
              <a:t>Use case 1: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/>
                <a:ea typeface="ＭＳ Ｐゴシック"/>
              </a:rPr>
              <a:t>Human surgical skill evaluation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Verdana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Verdana"/>
                <a:ea typeface="ＭＳ Ｐゴシック"/>
              </a:rPr>
              <a:t>Use case 2: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/>
                <a:ea typeface="ＭＳ Ｐゴシック"/>
              </a:rPr>
              <a:t>Computer vision training in the era of deep learning</a:t>
            </a:r>
          </a:p>
          <a:p>
            <a:pPr lvl="1">
              <a:lnSpc>
                <a:spcPct val="90000"/>
              </a:lnSpc>
            </a:pPr>
            <a:endParaRPr lang="en-US" sz="1600" dirty="0">
              <a:latin typeface="Verdana"/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Verdana"/>
                <a:ea typeface="ＭＳ Ｐゴシック"/>
              </a:rPr>
              <a:t>Our simulator provides realistic haptic feedback and user interaction</a:t>
            </a:r>
            <a:br>
              <a:rPr lang="en-US" sz="1600" dirty="0">
                <a:latin typeface="Verdana"/>
                <a:ea typeface="ＭＳ Ｐゴシック"/>
              </a:rPr>
            </a:br>
            <a:endParaRPr lang="en-US" sz="1600" dirty="0">
              <a:latin typeface="Verdana"/>
              <a:ea typeface="ＭＳ Ｐゴシック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Verdana"/>
              <a:ea typeface="ＭＳ Ｐゴシック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Verdana"/>
              <a:ea typeface="ＭＳ Ｐゴシック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C05AF-B677-4E53-9E47-6E7C453333F6}"/>
              </a:ext>
            </a:extLst>
          </p:cNvPr>
          <p:cNvSpPr txBox="1"/>
          <p:nvPr/>
        </p:nvSpPr>
        <p:spPr>
          <a:xfrm>
            <a:off x="76200" y="6461552"/>
            <a:ext cx="3314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A. Munawar, Z. Li, P. </a:t>
            </a:r>
            <a:r>
              <a:rPr lang="en-US" sz="700" dirty="0" err="1"/>
              <a:t>Kunjam</a:t>
            </a:r>
            <a:r>
              <a:rPr lang="en-US" sz="700" dirty="0"/>
              <a:t>, N. </a:t>
            </a:r>
            <a:r>
              <a:rPr lang="en-US" sz="700" dirty="0" err="1"/>
              <a:t>Nagururu</a:t>
            </a:r>
            <a:r>
              <a:rPr lang="en-US" sz="700" dirty="0"/>
              <a:t>, A.S. Ding, T. </a:t>
            </a:r>
            <a:r>
              <a:rPr lang="en-US" sz="700" dirty="0" err="1"/>
              <a:t>Looi</a:t>
            </a:r>
            <a:r>
              <a:rPr lang="en-US" sz="700" dirty="0"/>
              <a:t>, F.X. Creighton, R.H. Taylor, M. </a:t>
            </a:r>
            <a:r>
              <a:rPr lang="en-US" sz="700" dirty="0" err="1"/>
              <a:t>Unberath</a:t>
            </a:r>
            <a:r>
              <a:rPr lang="en-US" sz="700" dirty="0"/>
              <a:t>, “Virtual Reality for Synergistic Surgical Training and Data Generation”, MICCAI 2021.</a:t>
            </a:r>
          </a:p>
        </p:txBody>
      </p:sp>
      <p:pic>
        <p:nvPicPr>
          <p:cNvPr id="2" name="Ae-Cai-Supplementary-Video-1">
            <a:hlinkClick r:id="" action="ppaction://media"/>
            <a:extLst>
              <a:ext uri="{FF2B5EF4-FFF2-40B4-BE49-F238E27FC236}">
                <a16:creationId xmlns:a16="http://schemas.microsoft.com/office/drawing/2014/main" id="{59E577D1-517A-4456-85E1-27B8D22B98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905000"/>
            <a:ext cx="4829175" cy="271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/>
                <a:ea typeface="ＭＳ Ｐゴシック"/>
                <a:cs typeface="+mj-lt"/>
              </a:rPr>
              <a:t>Virtual Reality for Synergistic Surgical Training and Data Generation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614998" cy="5486400"/>
          </a:xfrm>
        </p:spPr>
        <p:txBody>
          <a:bodyPr/>
          <a:lstStyle/>
          <a:p>
            <a:r>
              <a:rPr lang="en-US" sz="1900" b="1" dirty="0">
                <a:ea typeface="+mn-lt"/>
                <a:cs typeface="+mn-lt"/>
              </a:rPr>
              <a:t>What You Will Do</a:t>
            </a:r>
            <a:r>
              <a:rPr lang="en-US" sz="1900" dirty="0">
                <a:ea typeface="+mn-lt"/>
                <a:cs typeface="+mn-lt"/>
              </a:rPr>
              <a:t>: </a:t>
            </a:r>
            <a:endParaRPr lang="en-US" sz="1800" dirty="0">
              <a:latin typeface="Verdana"/>
              <a:ea typeface="ＭＳ Ｐゴシック"/>
              <a:cs typeface="+mn-lt"/>
            </a:endParaRPr>
          </a:p>
          <a:p>
            <a:pPr lvl="1"/>
            <a:r>
              <a:rPr lang="en-US" sz="1900" dirty="0">
                <a:ea typeface="+mn-lt"/>
                <a:cs typeface="+mn-lt"/>
              </a:rPr>
              <a:t>Improve the visual realism of surgical simulator</a:t>
            </a:r>
          </a:p>
          <a:p>
            <a:pPr lvl="1"/>
            <a:r>
              <a:rPr lang="en-US" sz="1900" dirty="0">
                <a:ea typeface="ＭＳ Ｐゴシック"/>
                <a:cs typeface="+mn-lt"/>
              </a:rPr>
              <a:t>Verify the quality and accuracy of data generated</a:t>
            </a:r>
          </a:p>
          <a:p>
            <a:pPr lvl="1"/>
            <a:r>
              <a:rPr lang="en-US" sz="1900" dirty="0">
                <a:ea typeface="ＭＳ Ｐゴシック"/>
                <a:cs typeface="+mn-lt"/>
              </a:rPr>
              <a:t>Assist user study with the help from your peers</a:t>
            </a:r>
          </a:p>
          <a:p>
            <a:r>
              <a:rPr lang="en-US" sz="1900" b="1" dirty="0">
                <a:ea typeface="+mn-lt"/>
                <a:cs typeface="+mn-lt"/>
              </a:rPr>
              <a:t>Deliverables</a:t>
            </a:r>
            <a:r>
              <a:rPr lang="en-US" sz="1900" dirty="0">
                <a:ea typeface="+mn-lt"/>
                <a:cs typeface="+mn-lt"/>
              </a:rPr>
              <a:t>:</a:t>
            </a:r>
            <a:endParaRPr lang="en-US" dirty="0">
              <a:cs typeface="+mn-lt"/>
            </a:endParaRPr>
          </a:p>
          <a:p>
            <a:pPr lvl="1"/>
            <a:r>
              <a:rPr lang="en-US" sz="1900" dirty="0">
                <a:ea typeface="+mn-lt"/>
                <a:cs typeface="+mn-lt"/>
              </a:rPr>
              <a:t>Source code and </a:t>
            </a:r>
            <a:r>
              <a:rPr lang="en-US" sz="1900" dirty="0">
                <a:ea typeface="ＭＳ Ｐゴシック"/>
                <a:cs typeface="+mn-lt"/>
              </a:rPr>
              <a:t>documentation</a:t>
            </a:r>
            <a:endParaRPr lang="en-US" dirty="0">
              <a:ea typeface="ＭＳ Ｐゴシック" pitchFamily="-107" charset="-128"/>
              <a:cs typeface="Arial"/>
            </a:endParaRPr>
          </a:p>
          <a:p>
            <a:pPr lvl="1"/>
            <a:r>
              <a:rPr lang="en-US" sz="1900" dirty="0">
                <a:ea typeface="ＭＳ Ｐゴシック"/>
                <a:cs typeface="Arial"/>
              </a:rPr>
              <a:t>Conference paper</a:t>
            </a:r>
            <a:endParaRPr lang="en-US" dirty="0">
              <a:cs typeface="Arial"/>
            </a:endParaRPr>
          </a:p>
          <a:p>
            <a:r>
              <a:rPr lang="en-US" sz="1900" b="1" dirty="0">
                <a:ea typeface="+mn-lt"/>
                <a:cs typeface="+mn-lt"/>
              </a:rPr>
              <a:t>Skills</a:t>
            </a:r>
            <a:r>
              <a:rPr lang="en-US" sz="1900" dirty="0">
                <a:ea typeface="+mn-lt"/>
                <a:cs typeface="+mn-lt"/>
              </a:rPr>
              <a:t>: </a:t>
            </a:r>
            <a:endParaRPr lang="en-US" dirty="0">
              <a:cs typeface="+mn-lt"/>
            </a:endParaRPr>
          </a:p>
          <a:p>
            <a:pPr lvl="1"/>
            <a:r>
              <a:rPr lang="en-US" sz="1900" dirty="0">
                <a:ea typeface="+mn-lt"/>
                <a:cs typeface="+mn-lt"/>
              </a:rPr>
              <a:t>Experience in C++ desired</a:t>
            </a:r>
          </a:p>
          <a:p>
            <a:pPr lvl="1"/>
            <a:r>
              <a:rPr lang="en-US" sz="1900" dirty="0">
                <a:ea typeface="+mn-lt"/>
                <a:cs typeface="+mn-lt"/>
              </a:rPr>
              <a:t>Experience in computer graphics and OpenGL is a bonus</a:t>
            </a:r>
            <a:endParaRPr lang="en-US" dirty="0">
              <a:ea typeface="ＭＳ Ｐゴシック" pitchFamily="-107" charset="-128"/>
              <a:cs typeface="Arial"/>
            </a:endParaRPr>
          </a:p>
          <a:p>
            <a:r>
              <a:rPr lang="en-US" sz="1900" b="1" dirty="0">
                <a:ea typeface="+mn-lt"/>
                <a:cs typeface="+mn-lt"/>
              </a:rPr>
              <a:t>Mentors</a:t>
            </a:r>
            <a:r>
              <a:rPr lang="en-US" sz="1900" dirty="0">
                <a:ea typeface="+mn-lt"/>
                <a:cs typeface="+mn-lt"/>
              </a:rPr>
              <a:t>: </a:t>
            </a:r>
            <a:endParaRPr lang="en-US" dirty="0"/>
          </a:p>
          <a:p>
            <a:pPr lvl="1"/>
            <a:r>
              <a:rPr lang="en-US" sz="1900" dirty="0">
                <a:ea typeface="+mn-lt"/>
                <a:cs typeface="+mn-lt"/>
              </a:rPr>
              <a:t>Adnan Munawar </a:t>
            </a:r>
            <a:r>
              <a:rPr lang="en-US" sz="1900" dirty="0">
                <a:ea typeface="+mn-lt"/>
                <a:cs typeface="+mn-lt"/>
                <a:hlinkClick r:id="rId2"/>
              </a:rPr>
              <a:t>amunawa2@jhu.edu</a:t>
            </a:r>
            <a:r>
              <a:rPr lang="en-US" sz="1900" dirty="0">
                <a:ea typeface="+mn-lt"/>
                <a:cs typeface="+mn-lt"/>
              </a:rPr>
              <a:t>, Max Li </a:t>
            </a:r>
            <a:r>
              <a:rPr lang="en-US" sz="1900" dirty="0">
                <a:ea typeface="+mn-lt"/>
                <a:cs typeface="+mn-lt"/>
                <a:hlinkClick r:id="rId3"/>
              </a:rPr>
              <a:t>zli122@jhu.edu</a:t>
            </a:r>
            <a:r>
              <a:rPr lang="en-US" sz="1900" dirty="0">
                <a:ea typeface="+mn-lt"/>
                <a:cs typeface="+mn-lt"/>
              </a:rPr>
              <a:t>, Prof. Taylor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E69F6-3E72-4E00-A380-1BA56558165B}"/>
              </a:ext>
            </a:extLst>
          </p:cNvPr>
          <p:cNvSpPr txBox="1"/>
          <p:nvPr/>
        </p:nvSpPr>
        <p:spPr>
          <a:xfrm>
            <a:off x="76200" y="6461552"/>
            <a:ext cx="3314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A. Munawar, Z. Li, P. </a:t>
            </a:r>
            <a:r>
              <a:rPr lang="en-US" sz="700" dirty="0" err="1"/>
              <a:t>Kunjam</a:t>
            </a:r>
            <a:r>
              <a:rPr lang="en-US" sz="700" dirty="0"/>
              <a:t>, N. </a:t>
            </a:r>
            <a:r>
              <a:rPr lang="en-US" sz="700" dirty="0" err="1"/>
              <a:t>Nagururu</a:t>
            </a:r>
            <a:r>
              <a:rPr lang="en-US" sz="700" dirty="0"/>
              <a:t>, A.S. Ding, T. </a:t>
            </a:r>
            <a:r>
              <a:rPr lang="en-US" sz="700" dirty="0" err="1"/>
              <a:t>Looi</a:t>
            </a:r>
            <a:r>
              <a:rPr lang="en-US" sz="700" dirty="0"/>
              <a:t>, F.X. Creighton, R.H. Taylor, M. </a:t>
            </a:r>
            <a:r>
              <a:rPr lang="en-US" sz="700" dirty="0" err="1"/>
              <a:t>Unberath</a:t>
            </a:r>
            <a:r>
              <a:rPr lang="en-US" sz="700" dirty="0"/>
              <a:t>, “Virtual Reality for Synergistic Surgical Training and Data Generation”, MICCAI 2021.</a:t>
            </a:r>
          </a:p>
        </p:txBody>
      </p:sp>
    </p:spTree>
    <p:extLst>
      <p:ext uri="{BB962C8B-B14F-4D97-AF65-F5344CB8AC3E}">
        <p14:creationId xmlns:p14="http://schemas.microsoft.com/office/powerpoint/2010/main" val="1899816499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5974</TotalTime>
  <Words>246</Words>
  <Application>Microsoft Macintosh PowerPoint</Application>
  <PresentationFormat>On-screen Show (4:3)</PresentationFormat>
  <Paragraphs>25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Verdana</vt:lpstr>
      <vt:lpstr>CIS-Lecture</vt:lpstr>
      <vt:lpstr>Virtual Reality for Synergistic Surgical Training and Data Generation</vt:lpstr>
      <vt:lpstr>Virtual Reality for Synergistic Surgical Training and Data Generation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Russell Taylor</cp:lastModifiedBy>
  <cp:revision>294</cp:revision>
  <cp:lastPrinted>1998-01-12T19:42:20Z</cp:lastPrinted>
  <dcterms:created xsi:type="dcterms:W3CDTF">2014-01-14T11:21:36Z</dcterms:created>
  <dcterms:modified xsi:type="dcterms:W3CDTF">2021-09-21T18:37:28Z</dcterms:modified>
</cp:coreProperties>
</file>