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527" r:id="rId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DF9593"/>
    <a:srgbClr val="8BBDBF"/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89" autoAdjust="0"/>
    <p:restoredTop sz="95326" autoAdjust="0"/>
  </p:normalViewPr>
  <p:slideViewPr>
    <p:cSldViewPr snapToGrid="0">
      <p:cViewPr varScale="1">
        <p:scale>
          <a:sx n="81" d="100"/>
          <a:sy n="81" d="100"/>
        </p:scale>
        <p:origin x="-1565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83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CBF8C59-4957-CB4B-A2D7-B5A4F0FDD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18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4BBD214-AA19-854A-A97A-B21DB3FA12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637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94" y="228600"/>
            <a:ext cx="8229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503" y="1345173"/>
            <a:ext cx="4588777" cy="50250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0448" y="1345173"/>
            <a:ext cx="4062368" cy="503787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7111"/>
            <a:ext cx="8229600" cy="989901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 bwMode="auto">
          <a:xfrm>
            <a:off x="0" y="1132514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316489"/>
            <a:ext cx="8229600" cy="78898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Some text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1"/>
          </p:nvPr>
        </p:nvSpPr>
        <p:spPr>
          <a:xfrm>
            <a:off x="452438" y="2206246"/>
            <a:ext cx="8229600" cy="23495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34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d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3047633" y="6542128"/>
            <a:ext cx="55546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 smtClean="0">
                <a:solidFill>
                  <a:schemeClr val="bg2"/>
                </a:solidFill>
              </a:rPr>
              <a:t>Engineering </a:t>
            </a:r>
            <a:r>
              <a:rPr lang="en-US" sz="1000" b="1" dirty="0">
                <a:solidFill>
                  <a:schemeClr val="bg2"/>
                </a:solidFill>
              </a:rPr>
              <a:t>Research Center for Computer Integrated Surgical Systems and Technology</a:t>
            </a:r>
          </a:p>
        </p:txBody>
      </p:sp>
      <p:sp>
        <p:nvSpPr>
          <p:cNvPr id="1040" name="Text Box 16"/>
          <p:cNvSpPr txBox="1">
            <a:spLocks noChangeArrowheads="1"/>
          </p:cNvSpPr>
          <p:nvPr userDrawn="1"/>
        </p:nvSpPr>
        <p:spPr bwMode="auto">
          <a:xfrm>
            <a:off x="547987" y="6541255"/>
            <a:ext cx="20266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smtClean="0">
                <a:latin typeface="+mj-lt"/>
              </a:rPr>
              <a:t>CIS 2, Spring 2011 </a:t>
            </a:r>
            <a:endParaRPr lang="en-US" sz="1000" dirty="0">
              <a:latin typeface="+mj-lt"/>
            </a:endParaRP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8"/>
          <a:srcRect t="3885" b="9679"/>
          <a:stretch>
            <a:fillRect/>
          </a:stretch>
        </p:blipFill>
        <p:spPr>
          <a:xfrm>
            <a:off x="8814877" y="6437990"/>
            <a:ext cx="329123" cy="365760"/>
          </a:xfrm>
          <a:prstGeom prst="rect">
            <a:avLst/>
          </a:prstGeom>
        </p:spPr>
      </p:pic>
      <p:pic>
        <p:nvPicPr>
          <p:cNvPr id="8" name="Picture 7" descr="ERC logo 12.12.0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9"/>
              <a:srcRect l="22560" t="19588" r="29205" b="37082"/>
              <a:stretch>
                <a:fillRect/>
              </a:stretch>
            </p:blipFill>
          </mc:Choice>
          <mc:Fallback>
            <p:blipFill>
              <a:blip r:embed="rId20"/>
              <a:srcRect l="22560" t="19588" r="29205" b="37082"/>
              <a:stretch>
                <a:fillRect/>
              </a:stretch>
            </p:blipFill>
          </mc:Fallback>
        </mc:AlternateContent>
        <p:spPr>
          <a:xfrm>
            <a:off x="8561193" y="6483710"/>
            <a:ext cx="274320" cy="320040"/>
          </a:xfrm>
          <a:prstGeom prst="rect">
            <a:avLst/>
          </a:prstGeom>
        </p:spPr>
      </p:pic>
      <p:pic>
        <p:nvPicPr>
          <p:cNvPr id="9" name="Picture 8" descr="cisst_446_projects_logo_whiteback.png"/>
          <p:cNvPicPr>
            <a:picLocks noChangeAspect="1"/>
          </p:cNvPicPr>
          <p:nvPr userDrawn="1"/>
        </p:nvPicPr>
        <p:blipFill>
          <a:blip r:embed="rId21"/>
          <a:srcRect t="12205" b="18228"/>
          <a:stretch>
            <a:fillRect/>
          </a:stretch>
        </p:blipFill>
        <p:spPr>
          <a:xfrm>
            <a:off x="1" y="6470731"/>
            <a:ext cx="556686" cy="3872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4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jpg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mbria" pitchFamily="18" charset="0"/>
                <a:cs typeface="Times New Roman" pitchFamily="18" charset="0"/>
              </a:rPr>
              <a:t>Simulation Sandbox for </a:t>
            </a:r>
            <a:r>
              <a:rPr lang="en-US" dirty="0" err="1" smtClean="0">
                <a:latin typeface="Cambria" pitchFamily="18" charset="0"/>
                <a:cs typeface="Times New Roman" pitchFamily="18" charset="0"/>
              </a:rPr>
              <a:t>daVinci</a:t>
            </a:r>
            <a:r>
              <a:rPr lang="en-US" dirty="0" smtClean="0">
                <a:latin typeface="Cambria" pitchFamily="18" charset="0"/>
                <a:cs typeface="Times New Roman" pitchFamily="18" charset="0"/>
              </a:rPr>
              <a:t> System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b="0" dirty="0" err="1" smtClean="0"/>
              <a:t>Anand</a:t>
            </a:r>
            <a:r>
              <a:rPr lang="en-US" sz="2000" b="0" dirty="0" smtClean="0"/>
              <a:t> </a:t>
            </a:r>
            <a:r>
              <a:rPr lang="en-US" sz="2000" b="0" dirty="0" err="1" smtClean="0"/>
              <a:t>Malpani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600" b="0" i="1" dirty="0" smtClean="0"/>
              <a:t>Mentors: Anton </a:t>
            </a:r>
            <a:r>
              <a:rPr lang="en-US" sz="1600" b="0" i="1" dirty="0" err="1" smtClean="0"/>
              <a:t>Deguet</a:t>
            </a:r>
            <a:r>
              <a:rPr lang="en-US" sz="1600" b="0" i="1" dirty="0" smtClean="0"/>
              <a:t>, Prof. R. H. Taylor, Simon </a:t>
            </a:r>
            <a:r>
              <a:rPr lang="en-US" sz="1600" b="0" i="1" dirty="0" err="1" smtClean="0"/>
              <a:t>DiMaio</a:t>
            </a:r>
            <a:r>
              <a:rPr lang="en-US" sz="1600" b="0" i="1" dirty="0" smtClean="0"/>
              <a:t>, </a:t>
            </a:r>
            <a:r>
              <a:rPr lang="en-US" sz="1600" b="0" i="1" dirty="0" err="1" smtClean="0"/>
              <a:t>Ashwin</a:t>
            </a:r>
            <a:r>
              <a:rPr lang="en-US" sz="1600" b="0" i="1" dirty="0"/>
              <a:t> </a:t>
            </a:r>
            <a:r>
              <a:rPr lang="en-US" sz="1600" b="0" i="1" dirty="0" smtClean="0"/>
              <a:t>Suresh</a:t>
            </a:r>
            <a:endParaRPr lang="en-US" sz="1800" b="0" i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en-US" sz="2000" b="1" dirty="0" smtClean="0"/>
              <a:t>Goal:</a:t>
            </a:r>
            <a:endParaRPr lang="en-US" sz="2000" b="1" dirty="0"/>
          </a:p>
          <a:p>
            <a:pPr marL="0" indent="0" algn="just">
              <a:buNone/>
            </a:pPr>
            <a:r>
              <a:rPr lang="en-US" sz="2000" dirty="0" smtClean="0"/>
              <a:t>Develop a sandbox for simulation of robotic surgery using </a:t>
            </a:r>
            <a:r>
              <a:rPr lang="en-US" sz="2000" dirty="0" err="1" smtClean="0"/>
              <a:t>daVinci</a:t>
            </a:r>
            <a:r>
              <a:rPr lang="en-US" sz="2000" dirty="0" smtClean="0"/>
              <a:t> system</a:t>
            </a:r>
          </a:p>
          <a:p>
            <a:pPr algn="just">
              <a:buNone/>
            </a:pPr>
            <a:endParaRPr lang="en-US" sz="800" b="1" dirty="0" smtClean="0"/>
          </a:p>
          <a:p>
            <a:pPr algn="just">
              <a:buNone/>
            </a:pPr>
            <a:r>
              <a:rPr lang="en-US" sz="2000" b="1" dirty="0" smtClean="0"/>
              <a:t>Significance:</a:t>
            </a:r>
          </a:p>
          <a:p>
            <a:pPr marL="227013" indent="-227013" algn="just"/>
            <a:r>
              <a:rPr lang="en-US" sz="2000" dirty="0" smtClean="0"/>
              <a:t>Procedural planning before OR</a:t>
            </a:r>
          </a:p>
          <a:p>
            <a:pPr marL="227013" indent="-227013" algn="just"/>
            <a:r>
              <a:rPr lang="en-US" sz="2000" dirty="0" smtClean="0"/>
              <a:t>Prototyping platform </a:t>
            </a:r>
          </a:p>
          <a:p>
            <a:pPr marL="0" indent="0" algn="just">
              <a:buNone/>
            </a:pPr>
            <a:endParaRPr lang="en-US" sz="800" dirty="0" smtClean="0"/>
          </a:p>
          <a:p>
            <a:pPr algn="just">
              <a:buNone/>
            </a:pPr>
            <a:r>
              <a:rPr lang="en-US" sz="2000" b="1" dirty="0" smtClean="0"/>
              <a:t>Results:</a:t>
            </a:r>
          </a:p>
          <a:p>
            <a:pPr marL="227013" indent="-227013" algn="just"/>
            <a:r>
              <a:rPr lang="en-US" sz="2000" dirty="0" smtClean="0"/>
              <a:t>Working tele-operation unit with support for clutching</a:t>
            </a:r>
          </a:p>
          <a:p>
            <a:pPr marL="227013" indent="-227013" algn="just"/>
            <a:r>
              <a:rPr lang="en-US" sz="2000" dirty="0" smtClean="0"/>
              <a:t>Emulation of the slave-side core for handling instrument kinematics</a:t>
            </a:r>
          </a:p>
          <a:p>
            <a:pPr marL="227013" indent="-227013" algn="just"/>
            <a:r>
              <a:rPr lang="en-US" sz="2000" dirty="0" smtClean="0"/>
              <a:t>Manipulation of simple geometries using the master console</a:t>
            </a:r>
          </a:p>
          <a:p>
            <a:pPr algn="just">
              <a:buNone/>
            </a:pPr>
            <a:endParaRPr lang="en-US" sz="2000" b="1" dirty="0" smtClean="0"/>
          </a:p>
        </p:txBody>
      </p:sp>
      <p:pic>
        <p:nvPicPr>
          <p:cNvPr id="3" name="Project-Demo-Video.wmv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2713" y="1344613"/>
            <a:ext cx="3359150" cy="5038725"/>
          </a:xfrm>
        </p:spPr>
      </p:pic>
      <p:cxnSp>
        <p:nvCxnSpPr>
          <p:cNvPr id="7" name="Straight Connector 6"/>
          <p:cNvCxnSpPr/>
          <p:nvPr/>
        </p:nvCxnSpPr>
        <p:spPr bwMode="auto">
          <a:xfrm>
            <a:off x="0" y="1136342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31" y="6323500"/>
            <a:ext cx="1111109" cy="457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87" y="6323500"/>
            <a:ext cx="835889" cy="4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1" y="6323500"/>
            <a:ext cx="328706" cy="45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0721" y="6398211"/>
            <a:ext cx="160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[CONFIDENTIAL]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ERC 2010 Talk Templat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ERC 2010 Talk Template.potx</Template>
  <TotalTime>146</TotalTime>
  <Words>55</Words>
  <Application>Microsoft Office PowerPoint</Application>
  <PresentationFormat>On-screen Show (4:3)</PresentationFormat>
  <Paragraphs>13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ERC 2010 Talk Template</vt:lpstr>
      <vt:lpstr>Simulation Sandbox for daVinci System Anand Malpani Mentors: Anton Deguet, Prof. R. H. Taylor, Simon DiMaio, Ashwin Suresh</vt:lpstr>
    </vt:vector>
  </TitlesOfParts>
  <Company>Johns Hopkins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Russell Taylor</dc:creator>
  <cp:lastModifiedBy>anand</cp:lastModifiedBy>
  <cp:revision>21</cp:revision>
  <cp:lastPrinted>2010-08-24T19:06:24Z</cp:lastPrinted>
  <dcterms:created xsi:type="dcterms:W3CDTF">2013-04-23T14:35:11Z</dcterms:created>
  <dcterms:modified xsi:type="dcterms:W3CDTF">2013-05-13T07:32:54Z</dcterms:modified>
</cp:coreProperties>
</file>