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84" r:id="rId3"/>
    <p:sldId id="270" r:id="rId4"/>
    <p:sldId id="271" r:id="rId5"/>
    <p:sldId id="283" r:id="rId6"/>
    <p:sldId id="272" r:id="rId7"/>
    <p:sldId id="273" r:id="rId8"/>
    <p:sldId id="274" r:id="rId9"/>
    <p:sldId id="285" r:id="rId10"/>
    <p:sldId id="275" r:id="rId11"/>
    <p:sldId id="281" r:id="rId12"/>
    <p:sldId id="276" r:id="rId13"/>
    <p:sldId id="277" r:id="rId14"/>
    <p:sldId id="278" r:id="rId15"/>
    <p:sldId id="279" r:id="rId16"/>
    <p:sldId id="280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58" autoAdjust="0"/>
    <p:restoredTop sz="97449" autoAdjust="0"/>
  </p:normalViewPr>
  <p:slideViewPr>
    <p:cSldViewPr snapToGrid="0">
      <p:cViewPr varScale="1">
        <p:scale>
          <a:sx n="77" d="100"/>
          <a:sy n="77" d="100"/>
        </p:scale>
        <p:origin x="126" y="18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C810DB-6D17-4BC5-93C8-4E85B336146F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12B276-FECE-45A5-94ED-599522840B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501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12B276-FECE-45A5-94ED-599522840B4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86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19A43-ADC7-4B44-A048-AF07AB159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16073-6FC3-48ED-B0A0-71CCCE6FFD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98609-7029-4AF1-B809-F9CAF04F4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183BD-AD51-4831-BB51-A0658AEDDC49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8B1DB6-84FF-4F0E-A2CA-E7F67E834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250DE-8BA4-4A50-8DA1-C6CACE24C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348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41CF1-53B2-4829-8A35-6D042725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851B4-0EAB-4C6E-A1FE-B7E7D77DC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D28FE-1718-443C-BC71-4F3CF3D47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F262F-EFC1-4061-A72A-52E1E6B65BF9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58F7D0-34C7-4B0E-87BF-C9D65E60B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B9396-2F28-4715-BC56-EAB45292E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916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3734-B21E-4124-94A5-649C9FED6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404C24-6D51-41A1-8F18-DF0100CB6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2B9A4E-7DBC-4D69-A554-024B09CED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4FCA-15EC-4A04-A9BC-1E2EF1B140C5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DCCEC-446C-4D6D-9238-BC068EB0A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29A479-BF89-4303-A988-E7CEC88A0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766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95632-4F7C-4201-B778-FC4F39968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617F1-1499-4276-9890-68688B2E3C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6B2148-B501-4E78-9CCA-9C63855DB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83ED92-93B0-4C18-B3FD-9D7991772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49EF3-1425-4F3B-A50C-F002389FF91E}" type="datetime1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7E904-FFCA-4C1A-9D38-2A02C73DD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A67711-BB31-4CFF-81AB-FA9BADDD1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040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5D21A-0436-43DC-9C33-A85FFC113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82697-1C69-4529-9B38-41114D23F6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C8843-AA83-4DC1-A4EB-3FBB2ACD8A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9B748A-44C5-4DAA-8E71-6049E0842F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6DA1EF-F2EA-40D0-B253-21238940A8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FA8C07-4E00-463C-9433-40C4F95BB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8C215-9F5A-47CE-86F3-098BF9375EE1}" type="datetime1">
              <a:rPr lang="en-US" smtClean="0"/>
              <a:t>3/2/2021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9176E8-5500-4CF4-8876-7F03DDBC4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12D8F0-8256-4097-9C35-974CDB424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885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51FC6-9500-4F60-B6EA-575482E8F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311754-CCCB-4766-941D-C1C00CAED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99B5-BAF5-4D5F-849B-0A9466BE72E6}" type="datetime1">
              <a:rPr lang="en-US" smtClean="0"/>
              <a:t>3/2/2021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1276D-0C3B-4BAA-8BE0-044FE53A5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5785A2-1290-43DE-BA83-28659E1C2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943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EF7DF1-4D2D-4226-8333-1BE082BCA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5CFC1-365D-4F8B-BFF3-B8C8B703A25F}" type="datetime1">
              <a:rPr lang="en-US" smtClean="0"/>
              <a:t>3/2/2021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17E1F6-5FBB-4432-8E1E-D9C6DBA44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1C2C59-6E0C-4DE5-8814-FD3551D90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142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20A07-381C-4DE0-8BA3-3B46CA961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40CF6-6D0D-4E56-A64B-F528CDAC8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A9E40B-9AA5-4ED3-9FA9-21DE900EF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A79F0-FB90-4920-91D8-EBDA7C83B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F4F37-E052-406E-820A-F3A00F1B8381}" type="datetime1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389308-46A0-4BDC-82DD-71258ACD0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8116AC-0E57-48D4-8E64-8C2D50497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947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49142-4B97-4027-9CD3-43B1DA197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00370B-E935-405F-97C5-5327BAB868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A78727-83EE-477E-9F82-CB3C4E6811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5A0103-9FB0-40DF-B42A-C2A203060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3542-1C61-4540-85A1-2B4FD1F97E1F}" type="datetime1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0A52CC-111C-421F-9FFE-B7994E34A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7D4344-0122-43C5-A6DE-DD8051FDE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405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84B37-BACB-4D8D-B972-35D641155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533DD4-5357-4AE2-A0F7-852CCF1C6E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AE46F-53B9-4783-B50B-EBDD1F0EB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5F051-16DF-497E-87B2-82EF1C1B96F2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75648E-44EF-45BB-ACB0-407700598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8736B-3097-4C21-9FFA-368B441D1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007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1AAA6B-EA64-4794-98E8-6ECA5E0612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73B5AF-55CC-48BF-B14A-3E8EE9979C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A51011-9A52-4D47-B8E8-2A4A0775A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F5114-308B-4CED-8E5D-816327259513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88BC3-594D-49AD-91E6-FAAF25840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D6B27-8B7B-40BF-9868-C4C84D19E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60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64C2E-AF99-4BB7-AABE-1541D18AE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2389B-8584-4EFA-8EA8-0D31402E8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0C78B-B6DF-4438-92A1-BEFE77AEF3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FF1E5-07D6-4353-9FB4-03715BB75021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DB7D6-EC97-479E-B49B-5C32F9F17D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7B5B6-C8AB-4C92-8B18-A2C0F5974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8C0E8-4EF9-4108-A639-5B589E36C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20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14.png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arxiv.org/abs/1903.02532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679E1-5123-403E-B8CB-A500625DA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72981"/>
            <a:ext cx="9144000" cy="2387600"/>
          </a:xfrm>
        </p:spPr>
        <p:txBody>
          <a:bodyPr>
            <a:normAutofit/>
          </a:bodyPr>
          <a:lstStyle/>
          <a:p>
            <a:r>
              <a:rPr lang="en-US" sz="4400" dirty="0"/>
              <a:t>Robot System Control for Automating Mosquito Microdissection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E7EED0-DBC0-4582-AE12-DD24E84316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273436" cy="2836340"/>
          </a:xfrm>
        </p:spPr>
        <p:txBody>
          <a:bodyPr>
            <a:normAutofit/>
          </a:bodyPr>
          <a:lstStyle/>
          <a:p>
            <a:pPr algn="l">
              <a:spcBef>
                <a:spcPts val="0"/>
              </a:spcBef>
              <a:spcAft>
                <a:spcPts val="1200"/>
              </a:spcAft>
            </a:pPr>
            <a:r>
              <a:rPr lang="en-US" b="1" dirty="0"/>
              <a:t>Team Member</a:t>
            </a:r>
            <a:r>
              <a:rPr lang="en-US" dirty="0"/>
              <a:t>:	Zhuohong (Zooey) He		zhe17@jhu.edu</a:t>
            </a:r>
          </a:p>
          <a:p>
            <a:pPr algn="l">
              <a:spcBef>
                <a:spcPts val="0"/>
              </a:spcBef>
            </a:pPr>
            <a:r>
              <a:rPr lang="en-US" b="1" dirty="0"/>
              <a:t>Mentors</a:t>
            </a:r>
            <a:r>
              <a:rPr lang="en-US" dirty="0"/>
              <a:t>: 		Dr. Simon Leonard		sleonard@jhu.edu</a:t>
            </a:r>
          </a:p>
          <a:p>
            <a:pPr algn="l">
              <a:spcBef>
                <a:spcPts val="0"/>
              </a:spcBef>
              <a:spcAft>
                <a:spcPts val="1200"/>
              </a:spcAft>
            </a:pPr>
            <a:r>
              <a:rPr lang="en-US" dirty="0"/>
              <a:t>			Dr. Russell Taylor		rht@jhu.edu</a:t>
            </a:r>
          </a:p>
          <a:p>
            <a:pPr algn="l">
              <a:spcBef>
                <a:spcPts val="0"/>
              </a:spcBef>
            </a:pPr>
            <a:r>
              <a:rPr lang="en-US" b="1" dirty="0"/>
              <a:t>Industry Partners:	</a:t>
            </a:r>
            <a:r>
              <a:rPr lang="en-US" dirty="0"/>
              <a:t>Dr. Kim Lee Sim		</a:t>
            </a:r>
            <a:r>
              <a:rPr lang="en-US" dirty="0" err="1"/>
              <a:t>Sanaria</a:t>
            </a:r>
            <a:r>
              <a:rPr lang="en-US" dirty="0"/>
              <a:t> Inc.</a:t>
            </a:r>
          </a:p>
          <a:p>
            <a:pPr algn="l">
              <a:spcBef>
                <a:spcPts val="0"/>
              </a:spcBef>
              <a:spcAft>
                <a:spcPts val="1200"/>
              </a:spcAft>
            </a:pPr>
            <a:r>
              <a:rPr lang="en-US" dirty="0"/>
              <a:t>			Sumana Chakravarty		</a:t>
            </a:r>
            <a:r>
              <a:rPr lang="en-US" dirty="0" err="1"/>
              <a:t>Sanaria</a:t>
            </a:r>
            <a:r>
              <a:rPr lang="en-US" dirty="0"/>
              <a:t> Inc.</a:t>
            </a:r>
          </a:p>
          <a:p>
            <a:pPr algn="l">
              <a:spcBef>
                <a:spcPts val="0"/>
              </a:spcBef>
              <a:spcAft>
                <a:spcPts val="1200"/>
              </a:spcAft>
            </a:pPr>
            <a:r>
              <a:rPr lang="en-US" b="1" dirty="0"/>
              <a:t>Date:			</a:t>
            </a:r>
            <a:r>
              <a:rPr lang="en-US" dirty="0"/>
              <a:t>March 3</a:t>
            </a:r>
            <a:r>
              <a:rPr lang="en-US" baseline="30000" dirty="0"/>
              <a:t>rd</a:t>
            </a:r>
            <a:r>
              <a:rPr lang="en-US" dirty="0"/>
              <a:t>, 2021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DA1B8C-CD39-449E-8B41-AD718D78B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pic>
        <p:nvPicPr>
          <p:cNvPr id="5" name="Picture 6" descr="https://cirl.lcsr.jhu.edu/wp-content/uploads/2013/09/WSE.png">
            <a:extLst>
              <a:ext uri="{FF2B5EF4-FFF2-40B4-BE49-F238E27FC236}">
                <a16:creationId xmlns:a16="http://schemas.microsoft.com/office/drawing/2014/main" id="{54639C9D-2089-4B49-A312-0227C4646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53" y="182879"/>
            <a:ext cx="2346960" cy="64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563776-78B0-4BB6-952F-0B975AEB306A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**The information in this presentation is strictly confidential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3AB387-ED88-4CF2-B98B-69F53323EC9B}"/>
              </a:ext>
            </a:extLst>
          </p:cNvPr>
          <p:cNvSpPr txBox="1"/>
          <p:nvPr/>
        </p:nvSpPr>
        <p:spPr>
          <a:xfrm>
            <a:off x="1870364" y="1502086"/>
            <a:ext cx="3693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Group 03: Paper Review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3E895B2-F2DF-4822-9EBE-E3E9C7C46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5980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C0385-B6D1-49D0-8BC3-45E9D0C01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Reviewing the CIS II Project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A30AFE-A31C-48B3-AB27-DEA73FD7F3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25E073-3FB0-4290-8143-4BFE49093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8D4894-7169-4816-A9D6-522186F2B2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5CCD03-8E92-4EB7-AC1C-D5328EC243C5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96AA24-5A96-4B7C-8874-305366878790}"/>
              </a:ext>
            </a:extLst>
          </p:cNvPr>
          <p:cNvSpPr txBox="1"/>
          <p:nvPr/>
        </p:nvSpPr>
        <p:spPr>
          <a:xfrm>
            <a:off x="225553" y="6438378"/>
            <a:ext cx="2932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2">
                    <a:lumMod val="75000"/>
                  </a:schemeClr>
                </a:solidFill>
              </a:rPr>
              <a:t>Robot Control for Mosquito Dissection</a:t>
            </a:r>
          </a:p>
        </p:txBody>
      </p:sp>
    </p:spTree>
    <p:extLst>
      <p:ext uri="{BB962C8B-B14F-4D97-AF65-F5344CB8AC3E}">
        <p14:creationId xmlns:p14="http://schemas.microsoft.com/office/powerpoint/2010/main" val="1878881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4025E-9406-4411-AE60-50AAC0602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18012-69AD-475A-A2E2-8B8F95329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Problem:</a:t>
            </a:r>
            <a:r>
              <a:rPr lang="en-US" dirty="0"/>
              <a:t> </a:t>
            </a:r>
            <a:r>
              <a:rPr lang="en-US" dirty="0" err="1"/>
              <a:t>Sanaria</a:t>
            </a:r>
            <a:r>
              <a:rPr lang="en-US" dirty="0"/>
              <a:t> needs to increase the production rate of </a:t>
            </a:r>
            <a:r>
              <a:rPr lang="en-US" i="1" dirty="0"/>
              <a:t>Plasmodium falciparum </a:t>
            </a:r>
            <a:r>
              <a:rPr lang="en-US" dirty="0"/>
              <a:t>sporozoites (</a:t>
            </a:r>
            <a:r>
              <a:rPr lang="en-US" dirty="0" err="1"/>
              <a:t>PfSPZ</a:t>
            </a:r>
            <a:r>
              <a:rPr lang="en-US" dirty="0"/>
              <a:t>) from infected mosquito glands to help produce a promising malaria vaccine.</a:t>
            </a:r>
          </a:p>
          <a:p>
            <a:r>
              <a:rPr lang="en-US" b="1" dirty="0"/>
              <a:t>Overall Goal: </a:t>
            </a:r>
            <a:r>
              <a:rPr lang="en-US" dirty="0"/>
              <a:t>Automate the gland dissection process using a robot system. Our goal is to dissect 600 mosquitoes per hour (mph).</a:t>
            </a:r>
          </a:p>
          <a:p>
            <a:r>
              <a:rPr lang="en-US" b="1" dirty="0"/>
              <a:t>CIS Project Goal: </a:t>
            </a:r>
            <a:r>
              <a:rPr lang="en-US" dirty="0"/>
              <a:t>To develop a robot system control algorithm that introduces parallel processes, error checking, and error recovery.</a:t>
            </a:r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B10238-F260-4D3D-9A99-4EF61C982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3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8ED988-A6FE-41CE-9A5A-35DCD8786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52303F-49A3-4094-B0A3-536A144F79BE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A6EFE8-4DEB-42B9-9CC2-7B815F6397A1}"/>
              </a:ext>
            </a:extLst>
          </p:cNvPr>
          <p:cNvSpPr txBox="1"/>
          <p:nvPr/>
        </p:nvSpPr>
        <p:spPr>
          <a:xfrm>
            <a:off x="225553" y="6438378"/>
            <a:ext cx="2932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2">
                    <a:lumMod val="75000"/>
                  </a:schemeClr>
                </a:solidFill>
              </a:rPr>
              <a:t>Robot Control for Mosquito Dissection</a:t>
            </a:r>
          </a:p>
        </p:txBody>
      </p:sp>
    </p:spTree>
    <p:extLst>
      <p:ext uri="{BB962C8B-B14F-4D97-AF65-F5344CB8AC3E}">
        <p14:creationId xmlns:p14="http://schemas.microsoft.com/office/powerpoint/2010/main" val="38875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CF66-B021-442C-92F5-ED5AE252F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Robot System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F0A0C-AA43-4564-A4EB-EBB5D6841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8720" y="1825625"/>
            <a:ext cx="698601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Main Concept: </a:t>
            </a:r>
            <a:r>
              <a:rPr lang="en-US" sz="2400" dirty="0"/>
              <a:t>Nodes surrounding a turntable</a:t>
            </a:r>
          </a:p>
          <a:p>
            <a:pPr marL="0" indent="0">
              <a:buNone/>
            </a:pPr>
            <a:r>
              <a:rPr lang="en-US" sz="2400" b="1" dirty="0"/>
              <a:t>Components:</a:t>
            </a:r>
          </a:p>
          <a:p>
            <a:r>
              <a:rPr lang="en-US" sz="2400" dirty="0"/>
              <a:t>Turntable Node – convey mosquitoes from node to node.</a:t>
            </a:r>
          </a:p>
          <a:p>
            <a:r>
              <a:rPr lang="en-US" sz="2400" dirty="0"/>
              <a:t>Robot &amp; Decapitate Node – drag mosquito between blades and decapitate.</a:t>
            </a:r>
          </a:p>
          <a:p>
            <a:r>
              <a:rPr lang="en-US" sz="2400" dirty="0"/>
              <a:t>Extraction Node – squeeze mosquito to extrude salivary glands, extract glands.</a:t>
            </a:r>
          </a:p>
          <a:p>
            <a:r>
              <a:rPr lang="en-US" sz="2400" dirty="0"/>
              <a:t>Cleaning Node – clean of mosquito body.</a:t>
            </a:r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A4A6B-5872-4C67-A30F-B510FA8D8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4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F065DF7-62AE-4378-8839-3845080378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35" y="1690688"/>
            <a:ext cx="4652685" cy="49889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9DE20BA-ABDB-4C6F-856A-AC86CFE0DD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EF76A1-6DC0-44BB-8B41-14E2ED46592E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</p:spTree>
    <p:extLst>
      <p:ext uri="{BB962C8B-B14F-4D97-AF65-F5344CB8AC3E}">
        <p14:creationId xmlns:p14="http://schemas.microsoft.com/office/powerpoint/2010/main" val="3060602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A9F56-7BAD-4890-80BF-AAE638D54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 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795D33-0928-462B-859B-08751CEC5F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** All media used in this section are from the paper **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E235F3-B8C8-45E6-A881-91966CB6F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229706-F7F0-4132-93FA-159D2A293E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0CDFB9-D37B-4EE8-B629-EDADBEA31E63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9E94F3-D5B4-4069-AA00-BF21647EFB55}"/>
              </a:ext>
            </a:extLst>
          </p:cNvPr>
          <p:cNvSpPr txBox="1"/>
          <p:nvPr/>
        </p:nvSpPr>
        <p:spPr>
          <a:xfrm>
            <a:off x="225553" y="6438378"/>
            <a:ext cx="2932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2">
                    <a:lumMod val="75000"/>
                  </a:schemeClr>
                </a:solidFill>
              </a:rPr>
              <a:t>Robot Control for Mosquito Dissection</a:t>
            </a:r>
          </a:p>
        </p:txBody>
      </p:sp>
    </p:spTree>
    <p:extLst>
      <p:ext uri="{BB962C8B-B14F-4D97-AF65-F5344CB8AC3E}">
        <p14:creationId xmlns:p14="http://schemas.microsoft.com/office/powerpoint/2010/main" val="739174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EE036-73A4-4AB3-8606-2880224F8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 Selection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34D94-12D6-4953-A105-431789D14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731939"/>
            <a:ext cx="10515600" cy="262441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Previous iteration of our current system.</a:t>
            </a:r>
          </a:p>
          <a:p>
            <a:r>
              <a:rPr lang="en-US" dirty="0"/>
              <a:t>Discussed the design of a </a:t>
            </a:r>
            <a:r>
              <a:rPr lang="en-US" b="1" dirty="0"/>
              <a:t>serial robot system </a:t>
            </a:r>
            <a:r>
              <a:rPr lang="en-US" dirty="0"/>
              <a:t>for mosquito dissection which can analyze to inform the design of our parallel system.</a:t>
            </a:r>
          </a:p>
          <a:p>
            <a:r>
              <a:rPr lang="en-US" dirty="0"/>
              <a:t>Discussed a simulator which would be useful for testing.</a:t>
            </a:r>
          </a:p>
          <a:p>
            <a:r>
              <a:rPr lang="en-US" dirty="0"/>
              <a:t>There are few papers in this area of research, this paper is the most relevant.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71CAC-25CB-4CB2-BD6E-17EFC6FAC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6</a:t>
            </a:fld>
            <a:endParaRPr lang="en-US"/>
          </a:p>
        </p:txBody>
      </p:sp>
      <p:sp>
        <p:nvSpPr>
          <p:cNvPr id="5" name="Ribbon: Tilted Down 4">
            <a:extLst>
              <a:ext uri="{FF2B5EF4-FFF2-40B4-BE49-F238E27FC236}">
                <a16:creationId xmlns:a16="http://schemas.microsoft.com/office/drawing/2014/main" id="{A05E4E33-CF25-408C-8FA9-6D5A59D30F13}"/>
              </a:ext>
            </a:extLst>
          </p:cNvPr>
          <p:cNvSpPr/>
          <p:nvPr/>
        </p:nvSpPr>
        <p:spPr>
          <a:xfrm>
            <a:off x="838200" y="1637402"/>
            <a:ext cx="10515600" cy="1840992"/>
          </a:xfrm>
          <a:prstGeom prst="ribbon">
            <a:avLst>
              <a:gd name="adj1" fmla="val 6667"/>
              <a:gd name="adj2" fmla="val 7500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7475"/>
            <a:r>
              <a:rPr lang="en-US" sz="1800" dirty="0">
                <a:solidFill>
                  <a:schemeClr val="tx1"/>
                </a:solidFill>
                <a:effectLst/>
              </a:rPr>
              <a:t>Li, W., He, Z., Vora, P., Wang, Y., Vagvolgyi, B., Leonard, S., Goodridge, A., Iordachita, I., Hoffman, S., Chakravarty, S., &amp; Taylor, R. (in press). Automated Mosquito Salivary Gland Extractor for </a:t>
            </a:r>
            <a:r>
              <a:rPr lang="en-US" sz="1800" dirty="0" err="1">
                <a:solidFill>
                  <a:schemeClr val="tx1"/>
                </a:solidFill>
                <a:effectLst/>
              </a:rPr>
              <a:t>PfSPZ</a:t>
            </a:r>
            <a:r>
              <a:rPr lang="en-US" sz="1800" dirty="0">
                <a:solidFill>
                  <a:schemeClr val="tx1"/>
                </a:solidFill>
                <a:effectLst/>
              </a:rPr>
              <a:t>-based Malaria Vaccine Production. </a:t>
            </a:r>
            <a:r>
              <a:rPr lang="en-US" sz="1800" i="1" dirty="0">
                <a:solidFill>
                  <a:schemeClr val="tx1"/>
                </a:solidFill>
                <a:effectLst/>
              </a:rPr>
              <a:t>2021 IEEE International Conference on Robotics and Automation (ICRA)</a:t>
            </a:r>
            <a:r>
              <a:rPr lang="en-US" sz="1800" dirty="0">
                <a:solidFill>
                  <a:schemeClr val="tx1"/>
                </a:solidFill>
                <a:effectLst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539CF9-999F-40B1-9F03-C1C473C110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66B320-AC14-4128-8186-4367C5C513BF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</p:spTree>
    <p:extLst>
      <p:ext uri="{BB962C8B-B14F-4D97-AF65-F5344CB8AC3E}">
        <p14:creationId xmlns:p14="http://schemas.microsoft.com/office/powerpoint/2010/main" val="273861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1DEC4-8852-445D-A5DD-4D30A6FD0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&amp;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616C8-BE10-474A-8CF8-A8F441560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923773" cy="48958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Key Concepts:</a:t>
            </a:r>
          </a:p>
          <a:p>
            <a:r>
              <a:rPr lang="en-US" dirty="0"/>
              <a:t>Malaria is significant</a:t>
            </a:r>
          </a:p>
          <a:p>
            <a:pPr lvl="1"/>
            <a:r>
              <a:rPr lang="en-US" dirty="0"/>
              <a:t>228 million cases; 405,000 deaths in 2018</a:t>
            </a:r>
          </a:p>
          <a:p>
            <a:pPr lvl="1"/>
            <a:r>
              <a:rPr lang="en-US" dirty="0"/>
              <a:t>Vaccines are a long term solution to curb spread</a:t>
            </a:r>
          </a:p>
          <a:p>
            <a:pPr lvl="1"/>
            <a:r>
              <a:rPr lang="en-US" dirty="0"/>
              <a:t>Sporozoite lies in salivary glands.</a:t>
            </a:r>
          </a:p>
          <a:p>
            <a:r>
              <a:rPr lang="en-US" dirty="0" err="1"/>
              <a:t>Sanaria</a:t>
            </a:r>
            <a:r>
              <a:rPr lang="en-US" dirty="0"/>
              <a:t> is working on increasing production</a:t>
            </a:r>
          </a:p>
          <a:p>
            <a:pPr lvl="1"/>
            <a:r>
              <a:rPr lang="en-US" dirty="0"/>
              <a:t>Manual gland extraction is a labor intensive step (290 mph)</a:t>
            </a:r>
          </a:p>
          <a:p>
            <a:pPr lvl="1"/>
            <a:r>
              <a:rPr lang="en-US" dirty="0"/>
              <a:t>Semi-autonomous system (</a:t>
            </a:r>
            <a:r>
              <a:rPr lang="en-US" dirty="0" err="1"/>
              <a:t>sAMMS</a:t>
            </a:r>
            <a:r>
              <a:rPr lang="en-US" dirty="0"/>
              <a:t>) increases extraction speed (450 mph)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52E05E-A69F-42F9-A928-812F65BC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7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8D8ECB-C554-4946-9F0B-30B4179669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0029" y="2107417"/>
            <a:ext cx="4526876" cy="383220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A761090-5F2D-4D2D-94BF-B43C7F2F0280}"/>
              </a:ext>
            </a:extLst>
          </p:cNvPr>
          <p:cNvSpPr txBox="1">
            <a:spLocks/>
          </p:cNvSpPr>
          <p:nvPr/>
        </p:nvSpPr>
        <p:spPr>
          <a:xfrm>
            <a:off x="8526808" y="5899127"/>
            <a:ext cx="2743200" cy="5188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/>
              <a:t>Figure 1. Malaria Life Cycle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726109-D20D-4659-8121-6237DBB988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DE72928-6434-43DC-AD1C-08939145BF05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</p:spTree>
    <p:extLst>
      <p:ext uri="{BB962C8B-B14F-4D97-AF65-F5344CB8AC3E}">
        <p14:creationId xmlns:p14="http://schemas.microsoft.com/office/powerpoint/2010/main" val="1125649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03A693F-754E-4937-86BF-D65DE66212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2359" y="136525"/>
            <a:ext cx="4239681" cy="51566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39D0BA-FAB9-4304-A38E-5E35127BC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System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3D726-372E-45D1-AC87-FB79B66A4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685" y="1825625"/>
            <a:ext cx="5210432" cy="43284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Automation Procedure:</a:t>
            </a:r>
          </a:p>
          <a:p>
            <a:pPr marL="514350" indent="-514350">
              <a:buAutoNum type="arabicPeriod"/>
            </a:pPr>
            <a:r>
              <a:rPr lang="en-US" dirty="0"/>
              <a:t>Mosquito placed in loading area</a:t>
            </a:r>
          </a:p>
          <a:p>
            <a:pPr marL="514350" indent="-514350">
              <a:buAutoNum type="arabicPeriod"/>
            </a:pPr>
            <a:r>
              <a:rPr lang="en-US" dirty="0"/>
              <a:t>Turntable introduces a mosquito in front of robot</a:t>
            </a:r>
          </a:p>
          <a:p>
            <a:pPr marL="514350" indent="-514350">
              <a:buAutoNum type="arabicPeriod"/>
            </a:pPr>
            <a:r>
              <a:rPr lang="en-US" dirty="0"/>
              <a:t>Robot places mosquito on the linear stage</a:t>
            </a:r>
          </a:p>
          <a:p>
            <a:pPr marL="514350" indent="-514350">
              <a:buAutoNum type="arabicPeriod"/>
            </a:pPr>
            <a:r>
              <a:rPr lang="en-US" dirty="0"/>
              <a:t>Decapitate the mosquito</a:t>
            </a:r>
          </a:p>
          <a:p>
            <a:pPr marL="514350" indent="-514350">
              <a:buAutoNum type="arabicPeriod"/>
            </a:pPr>
            <a:r>
              <a:rPr lang="en-US" dirty="0"/>
              <a:t>Move stage to squeezing station</a:t>
            </a:r>
          </a:p>
          <a:p>
            <a:pPr marL="514350" indent="-514350">
              <a:buAutoNum type="arabicPeriod"/>
            </a:pPr>
            <a:r>
              <a:rPr lang="en-US" dirty="0"/>
              <a:t>Squeeze the mosquito body to extrude saliva gland.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906C2-3F6B-4658-BC86-FD7E6395B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8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D415EF8-7E28-41E8-A596-C00369725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117" y="2714837"/>
            <a:ext cx="3050483" cy="343920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422C893-9CAE-40F2-B26E-5ED1278F16C1}"/>
              </a:ext>
            </a:extLst>
          </p:cNvPr>
          <p:cNvSpPr txBox="1">
            <a:spLocks/>
          </p:cNvSpPr>
          <p:nvPr/>
        </p:nvSpPr>
        <p:spPr>
          <a:xfrm>
            <a:off x="5713758" y="6154043"/>
            <a:ext cx="2743200" cy="5188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Figure 2. Actual System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F9D0BF-FF10-4B29-AEEC-BBB3C177317C}"/>
              </a:ext>
            </a:extLst>
          </p:cNvPr>
          <p:cNvSpPr txBox="1">
            <a:spLocks/>
          </p:cNvSpPr>
          <p:nvPr/>
        </p:nvSpPr>
        <p:spPr>
          <a:xfrm>
            <a:off x="9398949" y="5305927"/>
            <a:ext cx="2743200" cy="5188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Figure 3. System Diagram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76C4D3-9F62-4FA6-8E1B-5ED224EB11EA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</p:spTree>
    <p:extLst>
      <p:ext uri="{BB962C8B-B14F-4D97-AF65-F5344CB8AC3E}">
        <p14:creationId xmlns:p14="http://schemas.microsoft.com/office/powerpoint/2010/main" val="196556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60B1A-D32E-437F-974F-B7AD37B9C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System Overview (Video)</a:t>
            </a:r>
          </a:p>
        </p:txBody>
      </p:sp>
      <p:pic>
        <p:nvPicPr>
          <p:cNvPr id="5" name="ICRA_video_1080P">
            <a:hlinkClick r:id="" action="ppaction://media"/>
            <a:extLst>
              <a:ext uri="{FF2B5EF4-FFF2-40B4-BE49-F238E27FC236}">
                <a16:creationId xmlns:a16="http://schemas.microsoft.com/office/drawing/2014/main" id="{9216FAAD-EE9E-4EB1-A606-BA810CDD35B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0265" y="1430489"/>
            <a:ext cx="8311469" cy="4655986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C1860-5B79-466A-A039-7EABD9BCE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9</a:t>
            </a:fld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0B55C25-2A7C-4B99-977D-3F89D9096A42}"/>
              </a:ext>
            </a:extLst>
          </p:cNvPr>
          <p:cNvSpPr txBox="1">
            <a:spLocks/>
          </p:cNvSpPr>
          <p:nvPr/>
        </p:nvSpPr>
        <p:spPr>
          <a:xfrm>
            <a:off x="4430262" y="6055925"/>
            <a:ext cx="4675638" cy="5188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Automation Procedure (Video)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A88F63-E72C-4866-BB49-118C533F8F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7DDF4C-6528-423D-9662-4BBB8DAFB481}"/>
              </a:ext>
            </a:extLst>
          </p:cNvPr>
          <p:cNvSpPr txBox="1"/>
          <p:nvPr/>
        </p:nvSpPr>
        <p:spPr>
          <a:xfrm>
            <a:off x="4051551" y="6385023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</p:spTree>
    <p:extLst>
      <p:ext uri="{BB962C8B-B14F-4D97-AF65-F5344CB8AC3E}">
        <p14:creationId xmlns:p14="http://schemas.microsoft.com/office/powerpoint/2010/main" val="142135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0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421DD-2556-4CC6-BE7C-5AAF311B2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Software Design Specifics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9FDD9C9-47D8-4AB0-9B51-7AE74908A8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4882474"/>
            <a:ext cx="5210432" cy="1558579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F63BB9-85DF-4FDD-B13B-A417A1751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10</a:t>
            </a:fld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4C6C059-3A3F-4FC2-A199-D204944EB8F3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210432" cy="32724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The controller is designed using Robot Operating System (ROS).</a:t>
            </a:r>
          </a:p>
          <a:p>
            <a:r>
              <a:rPr lang="en-US" dirty="0"/>
              <a:t>Communication occurs on topics.</a:t>
            </a:r>
          </a:p>
          <a:p>
            <a:r>
              <a:rPr lang="en-US" dirty="0"/>
              <a:t>ROS </a:t>
            </a:r>
            <a:r>
              <a:rPr lang="en-US" dirty="0" err="1"/>
              <a:t>ActionLib</a:t>
            </a:r>
            <a:r>
              <a:rPr lang="en-US" dirty="0"/>
              <a:t> client-service paradigm allow for robust communication and connection to simulation.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5A0639-4E03-47F3-A716-440DD086F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370" y="1713870"/>
            <a:ext cx="5557304" cy="4071285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B9C8C35-B9DA-48D3-97DB-F55B8FFEB693}"/>
              </a:ext>
            </a:extLst>
          </p:cNvPr>
          <p:cNvSpPr txBox="1">
            <a:spLocks/>
          </p:cNvSpPr>
          <p:nvPr/>
        </p:nvSpPr>
        <p:spPr>
          <a:xfrm>
            <a:off x="1219200" y="6233464"/>
            <a:ext cx="4513943" cy="5188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Figure 4. Action Client/Service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681BF5A-8137-49A5-A5B4-4B57B4DFF24D}"/>
              </a:ext>
            </a:extLst>
          </p:cNvPr>
          <p:cNvSpPr txBox="1">
            <a:spLocks/>
          </p:cNvSpPr>
          <p:nvPr/>
        </p:nvSpPr>
        <p:spPr>
          <a:xfrm>
            <a:off x="7300685" y="5922231"/>
            <a:ext cx="3904343" cy="5188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Figure 5. Serial Controller Diagram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F4E3B9-FB56-4255-BECF-02CCEC5D22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87CB19C-3BBE-41E2-BA78-A81DF5D5B673}"/>
              </a:ext>
            </a:extLst>
          </p:cNvPr>
          <p:cNvSpPr txBox="1"/>
          <p:nvPr/>
        </p:nvSpPr>
        <p:spPr>
          <a:xfrm>
            <a:off x="4831805" y="6550223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</p:spTree>
    <p:extLst>
      <p:ext uri="{BB962C8B-B14F-4D97-AF65-F5344CB8AC3E}">
        <p14:creationId xmlns:p14="http://schemas.microsoft.com/office/powerpoint/2010/main" val="3188676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5B4B-D63B-4CE4-B356-FD142ADF9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B414-768E-4181-B81A-3C0293EDD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335049" cy="489585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Simulation of each component is visualized using the Robot Visualization tool (</a:t>
            </a:r>
            <a:r>
              <a:rPr lang="en-US" dirty="0" err="1"/>
              <a:t>RViz</a:t>
            </a:r>
            <a:r>
              <a:rPr lang="en-US" dirty="0"/>
              <a:t>)</a:t>
            </a:r>
          </a:p>
          <a:p>
            <a:r>
              <a:rPr lang="en-US" dirty="0"/>
              <a:t>Each simulation node acts as another server which listens to controller client commands.</a:t>
            </a:r>
          </a:p>
          <a:p>
            <a:r>
              <a:rPr lang="en-US" dirty="0"/>
              <a:t>GUI built using </a:t>
            </a:r>
            <a:r>
              <a:rPr lang="en-US" dirty="0" err="1"/>
              <a:t>RQt</a:t>
            </a:r>
            <a:r>
              <a:rPr lang="en-US" dirty="0"/>
              <a:t>.</a:t>
            </a:r>
          </a:p>
          <a:p>
            <a:r>
              <a:rPr lang="en-US" dirty="0"/>
              <a:t>Trajectory Generator nodes simulate the real robot physics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1819D3-61B2-4C00-A4F4-CDE84C70D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11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0FC754B-0D29-4103-83D2-3A560813A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6529" y="631562"/>
            <a:ext cx="6348142" cy="497934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E299D46-5CF2-4CBF-8CC5-C0B9776F4605}"/>
              </a:ext>
            </a:extLst>
          </p:cNvPr>
          <p:cNvSpPr txBox="1">
            <a:spLocks/>
          </p:cNvSpPr>
          <p:nvPr/>
        </p:nvSpPr>
        <p:spPr>
          <a:xfrm>
            <a:off x="5944793" y="5620878"/>
            <a:ext cx="5331613" cy="7039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Figure 6. (a) Simulation ROS Architecture, (b) Simulation GUI, (c) </a:t>
            </a:r>
            <a:r>
              <a:rPr lang="en-US" sz="2000" dirty="0" err="1"/>
              <a:t>RViz</a:t>
            </a:r>
            <a:r>
              <a:rPr lang="en-US" sz="2000" dirty="0"/>
              <a:t> 3D Visualization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D50E85-B2B6-4C45-9A9D-DC61CD2A56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366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2179BB0-83EF-4F82-9718-4EEBE939F1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686" y="503169"/>
            <a:ext cx="3601063" cy="4379887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5DEED11-D653-4C46-A765-048471C1F1E4}"/>
              </a:ext>
            </a:extLst>
          </p:cNvPr>
          <p:cNvSpPr/>
          <p:nvPr/>
        </p:nvSpPr>
        <p:spPr>
          <a:xfrm>
            <a:off x="9697064" y="484846"/>
            <a:ext cx="1917211" cy="1330348"/>
          </a:xfrm>
          <a:prstGeom prst="roundRect">
            <a:avLst/>
          </a:prstGeom>
          <a:noFill/>
          <a:ln w="47625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9D38B92-DFAE-4A40-BB39-BA86246AAE60}"/>
              </a:ext>
            </a:extLst>
          </p:cNvPr>
          <p:cNvSpPr/>
          <p:nvPr/>
        </p:nvSpPr>
        <p:spPr>
          <a:xfrm>
            <a:off x="10055428" y="1221582"/>
            <a:ext cx="1298372" cy="1027344"/>
          </a:xfrm>
          <a:prstGeom prst="roundRect">
            <a:avLst/>
          </a:prstGeom>
          <a:noFill/>
          <a:ln w="47625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008E385-857A-416D-AEDB-05C4E10409B4}"/>
              </a:ext>
            </a:extLst>
          </p:cNvPr>
          <p:cNvSpPr/>
          <p:nvPr/>
        </p:nvSpPr>
        <p:spPr>
          <a:xfrm>
            <a:off x="8253551" y="1226273"/>
            <a:ext cx="1305259" cy="1027344"/>
          </a:xfrm>
          <a:prstGeom prst="roundRect">
            <a:avLst/>
          </a:prstGeom>
          <a:noFill/>
          <a:ln w="47625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F49F9-4525-43E1-9CCF-362252EAD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F27C8C-6208-4FC0-B8A5-59CE73D1B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12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5ABEF6-1726-471F-A3B5-05780EA95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936" y="4280084"/>
            <a:ext cx="9234128" cy="2192380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F993E17-57F5-4178-AE89-AC2ED3033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3891"/>
            <a:ext cx="6314162" cy="2192380"/>
          </a:xfrm>
        </p:spPr>
        <p:txBody>
          <a:bodyPr>
            <a:normAutofit/>
          </a:bodyPr>
          <a:lstStyle/>
          <a:p>
            <a:r>
              <a:rPr lang="en-US" dirty="0"/>
              <a:t>Experiments were conducted on 100 real mosquitoes to determine the success rate of each step in dissection.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448D8F4-F033-427F-AFFF-DEFCB1CE65D1}"/>
              </a:ext>
            </a:extLst>
          </p:cNvPr>
          <p:cNvSpPr/>
          <p:nvPr/>
        </p:nvSpPr>
        <p:spPr>
          <a:xfrm>
            <a:off x="2641600" y="5014684"/>
            <a:ext cx="7055464" cy="365125"/>
          </a:xfrm>
          <a:prstGeom prst="roundRect">
            <a:avLst/>
          </a:prstGeom>
          <a:noFill/>
          <a:ln w="47625">
            <a:solidFill>
              <a:srgbClr val="00B05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1F72A1F-6FFF-44B3-A67F-1B73968F984E}"/>
              </a:ext>
            </a:extLst>
          </p:cNvPr>
          <p:cNvSpPr/>
          <p:nvPr/>
        </p:nvSpPr>
        <p:spPr>
          <a:xfrm>
            <a:off x="2641600" y="5322568"/>
            <a:ext cx="7055464" cy="419646"/>
          </a:xfrm>
          <a:prstGeom prst="roundRect">
            <a:avLst/>
          </a:prstGeom>
          <a:noFill/>
          <a:ln w="47625">
            <a:solidFill>
              <a:srgbClr val="00B05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BDF27D8-5EB2-4F16-B028-3A9633F69845}"/>
              </a:ext>
            </a:extLst>
          </p:cNvPr>
          <p:cNvSpPr/>
          <p:nvPr/>
        </p:nvSpPr>
        <p:spPr>
          <a:xfrm>
            <a:off x="2628900" y="5690868"/>
            <a:ext cx="7055464" cy="419646"/>
          </a:xfrm>
          <a:prstGeom prst="roundRect">
            <a:avLst/>
          </a:prstGeom>
          <a:noFill/>
          <a:ln w="47625">
            <a:solidFill>
              <a:srgbClr val="00B05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05C0586-75C7-4D12-ACB7-FD324534E801}"/>
              </a:ext>
            </a:extLst>
          </p:cNvPr>
          <p:cNvSpPr/>
          <p:nvPr/>
        </p:nvSpPr>
        <p:spPr>
          <a:xfrm>
            <a:off x="8115299" y="6008914"/>
            <a:ext cx="1581765" cy="463550"/>
          </a:xfrm>
          <a:prstGeom prst="roundRect">
            <a:avLst/>
          </a:prstGeom>
          <a:noFill/>
          <a:ln w="476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49017739-610C-4A15-BC69-DDF9009DF432}"/>
              </a:ext>
            </a:extLst>
          </p:cNvPr>
          <p:cNvSpPr txBox="1">
            <a:spLocks/>
          </p:cNvSpPr>
          <p:nvPr/>
        </p:nvSpPr>
        <p:spPr>
          <a:xfrm>
            <a:off x="2756695" y="3999778"/>
            <a:ext cx="4675638" cy="51882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Table 1. Quantitative Evaluation Results</a:t>
            </a:r>
          </a:p>
        </p:txBody>
      </p:sp>
    </p:spTree>
    <p:extLst>
      <p:ext uri="{BB962C8B-B14F-4D97-AF65-F5344CB8AC3E}">
        <p14:creationId xmlns:p14="http://schemas.microsoft.com/office/powerpoint/2010/main" val="71959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12" grpId="0" animBg="1"/>
      <p:bldP spid="12" grpId="1" animBg="1"/>
      <p:bldP spid="15" grpId="0" animBg="1"/>
      <p:bldP spid="15" grpId="1" animBg="1"/>
      <p:bldP spid="10" grpId="0" animBg="1"/>
      <p:bldP spid="10" grpId="1" animBg="1"/>
      <p:bldP spid="13" grpId="0" animBg="1"/>
      <p:bldP spid="13" grpId="1" animBg="1"/>
      <p:bldP spid="16" grpId="0" animBg="1"/>
      <p:bldP spid="16" grpId="1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DDDD1-5B75-4C37-A697-C7902866F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5C8AF-7839-43DC-86A5-8F9970205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2767"/>
            <a:ext cx="10515600" cy="2972665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 system produced an overall success rate of 81% demonstrating the potential for automated mosquito dissection. </a:t>
            </a:r>
          </a:p>
          <a:p>
            <a:r>
              <a:rPr lang="en-US" dirty="0"/>
              <a:t>Decapitate had strong performance (100%)</a:t>
            </a:r>
          </a:p>
          <a:p>
            <a:r>
              <a:rPr lang="en-US" dirty="0"/>
              <a:t>Pick-and-Place (93%) and Gland Extraction (87.1%) are the weakest which could be improved by redesigning, improving CV, or adding error recovery.</a:t>
            </a:r>
          </a:p>
          <a:p>
            <a:r>
              <a:rPr lang="en-US" dirty="0"/>
              <a:t>Stiff mosquitoes caused many failures. Need improved method to keep mosquitoes fresh and nimble.</a:t>
            </a:r>
          </a:p>
          <a:p>
            <a:r>
              <a:rPr lang="en-US" dirty="0"/>
              <a:t>Still need gland storage and automated cleaning stations.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4D832-EE38-49EA-96B4-003DB59D1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8BED37-944B-459D-B0D9-43299D4471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250" y="4435432"/>
            <a:ext cx="9234128" cy="21923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70793E-543E-40E3-888A-6FE206037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248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80819-FDBD-4607-8E37-8DB3E9F8C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CB47D38-5361-47DA-A5D3-884D12BC06F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4255713"/>
                <a:ext cx="10515600" cy="2297980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US" dirty="0"/>
                  <a:t>Removing Linear Stage Time (47s):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(60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−47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3600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h𝑟</m:t>
                          </m:r>
                        </m:den>
                      </m:f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×0.81=224.3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𝑚𝑝h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 ~ 290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𝑚𝑝h</m:t>
                      </m:r>
                    </m:oMath>
                  </m:oMathPara>
                </a14:m>
                <a:endParaRPr lang="en-US" dirty="0"/>
              </a:p>
              <a:p>
                <a:r>
                  <a:rPr lang="en-US" dirty="0"/>
                  <a:t>Adding parallelization and error recovery, could result in even faster speeds.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CB47D38-5361-47DA-A5D3-884D12BC06F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4255713"/>
                <a:ext cx="10515600" cy="2297980"/>
              </a:xfrm>
              <a:blipFill>
                <a:blip r:embed="rId2"/>
                <a:stretch>
                  <a:fillRect l="-1043" t="-6631" b="-31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4BAACF-8AC0-4E31-B03B-327E40D8A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5E1E66-CDF8-4DCE-BEA4-C0E185DC0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793" y="1786433"/>
            <a:ext cx="9234128" cy="2263053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CEC1475-5E13-4A90-8060-CF83D7C86C0C}"/>
              </a:ext>
            </a:extLst>
          </p:cNvPr>
          <p:cNvSpPr txBox="1">
            <a:spLocks/>
          </p:cNvSpPr>
          <p:nvPr/>
        </p:nvSpPr>
        <p:spPr>
          <a:xfrm>
            <a:off x="1995715" y="1479150"/>
            <a:ext cx="8043635" cy="5188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Figure 7. Experiment Timing Analysis (** this figure is not included in paper)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F88B21-8A5D-4245-A37B-0B8A0C49A0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D19331-0596-419F-8190-7E2A02EECF83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</p:spTree>
    <p:extLst>
      <p:ext uri="{BB962C8B-B14F-4D97-AF65-F5344CB8AC3E}">
        <p14:creationId xmlns:p14="http://schemas.microsoft.com/office/powerpoint/2010/main" val="19757474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73B4B-461E-49C4-8260-E4D056EBD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Lessons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0BDF4-D649-4BE1-B6AF-1DB4170E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0" y="1433741"/>
            <a:ext cx="11640457" cy="2352450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The stations are all effective, but can be improved from both the hardware and controller aspects.</a:t>
            </a:r>
          </a:p>
          <a:p>
            <a:r>
              <a:rPr lang="en-US" sz="2400" dirty="0"/>
              <a:t>System centered around turntable could improve times by removing the time of the linear stage.</a:t>
            </a:r>
          </a:p>
          <a:p>
            <a:r>
              <a:rPr lang="en-US" sz="2400" dirty="0"/>
              <a:t>Error recovery is most needed on the pick-n-place and extraction stations.</a:t>
            </a:r>
          </a:p>
          <a:p>
            <a:r>
              <a:rPr lang="en-US" sz="2400" dirty="0"/>
              <a:t>Parallelization of stations could further improve the throughput rate.</a:t>
            </a:r>
          </a:p>
          <a:p>
            <a:r>
              <a:rPr lang="en-US" sz="2400" dirty="0" err="1"/>
              <a:t>ActionLib</a:t>
            </a:r>
            <a:r>
              <a:rPr lang="en-US" sz="2400" dirty="0"/>
              <a:t> Client-Server architecture is effective for our controller.</a:t>
            </a:r>
          </a:p>
          <a:p>
            <a:r>
              <a:rPr lang="en-US" sz="2400" dirty="0"/>
              <a:t>The </a:t>
            </a:r>
            <a:r>
              <a:rPr lang="en-US" sz="2400" dirty="0" err="1"/>
              <a:t>RViz</a:t>
            </a:r>
            <a:r>
              <a:rPr lang="en-US" sz="2400" dirty="0"/>
              <a:t> simulation is a great resource for debugging and development.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417D9-A23F-4F8B-AAFA-0BC11DE4C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B0B963-8418-4921-A03D-80D11C454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5829" y="3815229"/>
            <a:ext cx="2416312" cy="29389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B1A806-C505-48BF-9BB8-DE9A95FA83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440" y="3850530"/>
            <a:ext cx="2739731" cy="2937735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12ED8652-E199-46B0-B4BE-6A8C1650060A}"/>
              </a:ext>
            </a:extLst>
          </p:cNvPr>
          <p:cNvSpPr/>
          <p:nvPr/>
        </p:nvSpPr>
        <p:spPr>
          <a:xfrm>
            <a:off x="5105561" y="5375275"/>
            <a:ext cx="1824722" cy="6843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85364EC-A8F2-40FD-8A4B-80384AB1BE3A}"/>
              </a:ext>
            </a:extLst>
          </p:cNvPr>
          <p:cNvSpPr txBox="1">
            <a:spLocks/>
          </p:cNvSpPr>
          <p:nvPr/>
        </p:nvSpPr>
        <p:spPr>
          <a:xfrm>
            <a:off x="4582885" y="6347389"/>
            <a:ext cx="3026229" cy="5188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Figure 8. Improvements to system after work in paper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43090-DD73-425B-BC3B-C154DA5302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772" y="4087382"/>
            <a:ext cx="2086560" cy="2352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CCCD52E-D197-4F15-8D7D-743A2F88E9A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951" t="11306" r="13601" b="21241"/>
          <a:stretch/>
        </p:blipFill>
        <p:spPr>
          <a:xfrm>
            <a:off x="9654601" y="2646902"/>
            <a:ext cx="2130999" cy="244309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B114F47-A442-4DB9-961F-B7769938BF65}"/>
              </a:ext>
            </a:extLst>
          </p:cNvPr>
          <p:cNvCxnSpPr>
            <a:cxnSpLocks/>
          </p:cNvCxnSpPr>
          <p:nvPr/>
        </p:nvCxnSpPr>
        <p:spPr>
          <a:xfrm flipV="1">
            <a:off x="9077009" y="4038601"/>
            <a:ext cx="2066059" cy="860418"/>
          </a:xfrm>
          <a:prstGeom prst="line">
            <a:avLst/>
          </a:prstGeom>
          <a:ln w="28575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C24F47E-C3EA-4851-A740-C33B8E91ED8F}"/>
              </a:ext>
            </a:extLst>
          </p:cNvPr>
          <p:cNvCxnSpPr>
            <a:cxnSpLocks/>
          </p:cNvCxnSpPr>
          <p:nvPr/>
        </p:nvCxnSpPr>
        <p:spPr>
          <a:xfrm flipV="1">
            <a:off x="9338266" y="4254500"/>
            <a:ext cx="2079034" cy="1377697"/>
          </a:xfrm>
          <a:prstGeom prst="line">
            <a:avLst/>
          </a:prstGeom>
          <a:ln w="28575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B0B542-1859-4130-B346-5CB007BD1AD6}"/>
              </a:ext>
            </a:extLst>
          </p:cNvPr>
          <p:cNvCxnSpPr>
            <a:cxnSpLocks/>
          </p:cNvCxnSpPr>
          <p:nvPr/>
        </p:nvCxnSpPr>
        <p:spPr>
          <a:xfrm flipV="1">
            <a:off x="8138116" y="4074884"/>
            <a:ext cx="2581984" cy="416676"/>
          </a:xfrm>
          <a:prstGeom prst="line">
            <a:avLst/>
          </a:prstGeom>
          <a:ln w="28575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7A8B2D5-8CE9-48BD-841F-C5C8DF021191}"/>
              </a:ext>
            </a:extLst>
          </p:cNvPr>
          <p:cNvCxnSpPr>
            <a:cxnSpLocks/>
          </p:cNvCxnSpPr>
          <p:nvPr/>
        </p:nvCxnSpPr>
        <p:spPr>
          <a:xfrm flipV="1">
            <a:off x="8302771" y="4468810"/>
            <a:ext cx="2352529" cy="1354782"/>
          </a:xfrm>
          <a:prstGeom prst="line">
            <a:avLst/>
          </a:prstGeom>
          <a:ln w="28575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5F835991-2046-42A9-B94E-D08B54B48D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07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A980E-4F94-4242-B211-A6B525C4E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4795A-C49E-49C1-9331-804293AF9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solidFill>
                  <a:schemeClr val="tx1"/>
                </a:solidFill>
                <a:effectLst/>
              </a:rPr>
              <a:t>[1] Li, W., He, Z., Vora, P., Wang, Y., Vagvolgyi, B., Leonard, S., Goodridge, A., Iordachita, I., Hoffman, S., Chakravarty, S., &amp; Taylor, R. (in press). Automated Mosquito Salivary Gland Extractor for </a:t>
            </a:r>
            <a:r>
              <a:rPr lang="en-US" sz="2800" dirty="0" err="1">
                <a:solidFill>
                  <a:schemeClr val="tx1"/>
                </a:solidFill>
                <a:effectLst/>
              </a:rPr>
              <a:t>PfSPZ</a:t>
            </a:r>
            <a:r>
              <a:rPr lang="en-US" sz="2800" dirty="0">
                <a:solidFill>
                  <a:schemeClr val="tx1"/>
                </a:solidFill>
                <a:effectLst/>
              </a:rPr>
              <a:t>-based Malaria Vaccine Production. </a:t>
            </a:r>
            <a:r>
              <a:rPr lang="en-US" sz="2800" i="1" dirty="0">
                <a:solidFill>
                  <a:schemeClr val="tx1"/>
                </a:solidFill>
                <a:effectLst/>
              </a:rPr>
              <a:t>2021 IEEE International Conference on Robotics and Automation (ICRA)</a:t>
            </a:r>
            <a:r>
              <a:rPr lang="en-US" sz="2800" dirty="0">
                <a:solidFill>
                  <a:schemeClr val="tx1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US" dirty="0"/>
              <a:t>[2] M. Schrum, A. </a:t>
            </a:r>
            <a:r>
              <a:rPr lang="en-US" dirty="0" err="1"/>
              <a:t>Canezin</a:t>
            </a:r>
            <a:r>
              <a:rPr lang="en-US" dirty="0"/>
              <a:t>, S. Chakravarty, M. Laskowski, S. </a:t>
            </a:r>
            <a:r>
              <a:rPr lang="en-US" dirty="0" err="1"/>
              <a:t>Comert</a:t>
            </a:r>
            <a:r>
              <a:rPr lang="en-US" dirty="0"/>
              <a:t>, Y. </a:t>
            </a:r>
            <a:r>
              <a:rPr lang="en-US" dirty="0" err="1"/>
              <a:t>Sevimli</a:t>
            </a:r>
            <a:r>
              <a:rPr lang="en-US" dirty="0"/>
              <a:t>, G. S. </a:t>
            </a:r>
            <a:r>
              <a:rPr lang="en-US" dirty="0" err="1"/>
              <a:t>Chirikjian</a:t>
            </a:r>
            <a:r>
              <a:rPr lang="en-US" dirty="0"/>
              <a:t>, S. L. Hoffman, and R. H. Taylor, “An efficient production process for extracting salivary glands from mosquitoes,” 2019, arXiv:1903.02532 [q-</a:t>
            </a:r>
            <a:r>
              <a:rPr lang="en-US" dirty="0" err="1"/>
              <a:t>bio.QM</a:t>
            </a:r>
            <a:r>
              <a:rPr lang="en-US" dirty="0"/>
              <a:t>]. [Online]. Available: </a:t>
            </a:r>
            <a:r>
              <a:rPr lang="en-US" dirty="0">
                <a:hlinkClick r:id="rId2"/>
              </a:rPr>
              <a:t>https://arxiv.org/abs/1903.02532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3AE3F2-325E-4302-9BCC-D07BE66C4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A4D239-EA07-4F18-9B20-2EB776ECC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963556-FB54-47AB-B80E-38C885107DE2}"/>
              </a:ext>
            </a:extLst>
          </p:cNvPr>
          <p:cNvSpPr txBox="1"/>
          <p:nvPr/>
        </p:nvSpPr>
        <p:spPr>
          <a:xfrm>
            <a:off x="3691838" y="6438378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>
                    <a:lumMod val="65000"/>
                  </a:schemeClr>
                </a:solidFill>
              </a:rPr>
              <a:t>**The information in this presentation is strictly confidential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FD8B87-9734-4ABA-B4CB-60683A8F620B}"/>
              </a:ext>
            </a:extLst>
          </p:cNvPr>
          <p:cNvSpPr txBox="1"/>
          <p:nvPr/>
        </p:nvSpPr>
        <p:spPr>
          <a:xfrm>
            <a:off x="225553" y="6438378"/>
            <a:ext cx="2932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2">
                    <a:lumMod val="75000"/>
                  </a:schemeClr>
                </a:solidFill>
              </a:rPr>
              <a:t>Robot Control for Mosquito Dissection</a:t>
            </a:r>
          </a:p>
        </p:txBody>
      </p:sp>
    </p:spTree>
    <p:extLst>
      <p:ext uri="{BB962C8B-B14F-4D97-AF65-F5344CB8AC3E}">
        <p14:creationId xmlns:p14="http://schemas.microsoft.com/office/powerpoint/2010/main" val="38669559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EF34-C3B4-4B06-80E6-EAB5BCC5ED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9EF162-5FF1-4DBF-A479-ED8C1F5182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78292D-84E6-42DA-A44A-4101D645BB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961" y="84318"/>
            <a:ext cx="2145186" cy="83847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4CD68C-D3CF-41BD-A06A-0998033B0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C0E8-4EF9-4108-A639-5B589E36CCC4}" type="slidenum">
              <a:rPr lang="en-US" smtClean="0"/>
              <a:t>17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ABD18D-B8A7-40EB-9743-D4BC8246D6A1}"/>
              </a:ext>
            </a:extLst>
          </p:cNvPr>
          <p:cNvSpPr txBox="1"/>
          <p:nvPr/>
        </p:nvSpPr>
        <p:spPr>
          <a:xfrm>
            <a:off x="225553" y="6438378"/>
            <a:ext cx="2932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2">
                    <a:lumMod val="75000"/>
                  </a:schemeClr>
                </a:solidFill>
              </a:rPr>
              <a:t>Robot Control for Mosquito Dissection</a:t>
            </a:r>
          </a:p>
        </p:txBody>
      </p:sp>
    </p:spTree>
    <p:extLst>
      <p:ext uri="{BB962C8B-B14F-4D97-AF65-F5344CB8AC3E}">
        <p14:creationId xmlns:p14="http://schemas.microsoft.com/office/powerpoint/2010/main" val="874724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1614</TotalTime>
  <Words>1165</Words>
  <Application>Microsoft Office PowerPoint</Application>
  <PresentationFormat>Widescreen</PresentationFormat>
  <Paragraphs>125</Paragraphs>
  <Slides>17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Cambria Math</vt:lpstr>
      <vt:lpstr>Office Theme</vt:lpstr>
      <vt:lpstr>Robot System Control for Automating Mosquito Microdissection</vt:lpstr>
      <vt:lpstr>Reviewing the CIS II Project</vt:lpstr>
      <vt:lpstr>Project Summary</vt:lpstr>
      <vt:lpstr>Robot System Concept</vt:lpstr>
      <vt:lpstr>Paper Summary</vt:lpstr>
      <vt:lpstr>Paper Selection Motivation</vt:lpstr>
      <vt:lpstr>Introduction &amp; Background</vt:lpstr>
      <vt:lpstr>System Overview</vt:lpstr>
      <vt:lpstr>System Overview (Video)</vt:lpstr>
      <vt:lpstr>Software Design Specifics</vt:lpstr>
      <vt:lpstr>Simulation</vt:lpstr>
      <vt:lpstr>Results</vt:lpstr>
      <vt:lpstr>Discussion</vt:lpstr>
      <vt:lpstr>Discussion</vt:lpstr>
      <vt:lpstr>Key Lessons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Robot System Control for Automating Mosquito Microdissection</dc:title>
  <dc:creator>Zooey He</dc:creator>
  <cp:lastModifiedBy>Zooey He</cp:lastModifiedBy>
  <cp:revision>91</cp:revision>
  <dcterms:created xsi:type="dcterms:W3CDTF">2021-02-09T02:04:38Z</dcterms:created>
  <dcterms:modified xsi:type="dcterms:W3CDTF">2021-03-02T20:51:48Z</dcterms:modified>
</cp:coreProperties>
</file>