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3"/>
  </p:notesMasterIdLst>
  <p:handoutMasterIdLst>
    <p:handoutMasterId r:id="rId4"/>
  </p:handoutMasterIdLst>
  <p:sldIdLst>
    <p:sldId id="527" r:id="rId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2" frameSlides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F9593"/>
    <a:srgbClr val="8BBDBF"/>
    <a:srgbClr val="8BB4FD"/>
    <a:srgbClr val="CCCCFF"/>
    <a:srgbClr val="9999FF"/>
    <a:srgbClr val="FFCCCC"/>
    <a:srgbClr val="99CCFF"/>
    <a:srgbClr val="00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474" autoAdjust="0"/>
    <p:restoredTop sz="95396" autoAdjust="0"/>
  </p:normalViewPr>
  <p:slideViewPr>
    <p:cSldViewPr snapToGrid="0">
      <p:cViewPr>
        <p:scale>
          <a:sx n="100" d="100"/>
          <a:sy n="100" d="100"/>
        </p:scale>
        <p:origin x="2362" y="3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50" d="100"/>
        <a:sy n="15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CBF8C59-4957-CB4B-A2D7-B5A4F0FDD9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7483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2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94BBD214-AA19-854A-A97A-B21DB3FA12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1739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112" charset="0"/>
        <a:ea typeface="ＭＳ Ｐゴシック" pitchFamily="-112" charset="-128"/>
        <a:cs typeface="ＭＳ Ｐゴシック" pitchFamily="-11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112" charset="0"/>
        <a:ea typeface="ＭＳ Ｐゴシック" pitchFamily="-11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112" charset="0"/>
        <a:ea typeface="ＭＳ Ｐゴシック" pitchFamily="-11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112" charset="0"/>
        <a:ea typeface="ＭＳ Ｐゴシック" pitchFamily="-11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112" charset="0"/>
        <a:ea typeface="ＭＳ Ｐゴシック" pitchFamily="-112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914400"/>
            <a:ext cx="3810000" cy="5486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14400"/>
            <a:ext cx="3810000" cy="5486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228600"/>
            <a:ext cx="1943100" cy="6172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28600"/>
            <a:ext cx="5676900" cy="6172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7772400" cy="609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914400"/>
            <a:ext cx="381000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14400"/>
            <a:ext cx="381000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7772400" cy="609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914400"/>
            <a:ext cx="381000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914400"/>
            <a:ext cx="3810000" cy="5486400"/>
          </a:xfrm>
        </p:spPr>
        <p:txBody>
          <a:bodyPr/>
          <a:lstStyle/>
          <a:p>
            <a:pPr lvl="0"/>
            <a:endParaRPr lang="en-US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Media" preserve="1">
  <p:cSld name="Title, Text and Media Cli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7772400" cy="609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914400"/>
            <a:ext cx="381000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Media Placeholder 3"/>
          <p:cNvSpPr>
            <a:spLocks noGrp="1"/>
          </p:cNvSpPr>
          <p:nvPr>
            <p:ph type="media" sz="half" idx="2"/>
          </p:nvPr>
        </p:nvSpPr>
        <p:spPr>
          <a:xfrm>
            <a:off x="4648200" y="914400"/>
            <a:ext cx="3810000" cy="5486400"/>
          </a:xfrm>
        </p:spPr>
        <p:txBody>
          <a:bodyPr/>
          <a:lstStyle/>
          <a:p>
            <a:pPr lvl="0"/>
            <a:endParaRPr lang="en-US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7772400" cy="609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914400"/>
            <a:ext cx="381000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914400"/>
            <a:ext cx="3810000" cy="2667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733800"/>
            <a:ext cx="3810000" cy="2667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28600"/>
            <a:ext cx="77724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914400"/>
            <a:ext cx="77724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38" name="Text Box 14"/>
          <p:cNvSpPr txBox="1">
            <a:spLocks noChangeArrowheads="1"/>
          </p:cNvSpPr>
          <p:nvPr/>
        </p:nvSpPr>
        <p:spPr bwMode="auto">
          <a:xfrm>
            <a:off x="3047633" y="6542128"/>
            <a:ext cx="5554663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prstTxWarp prst="textNoShape">
              <a:avLst/>
            </a:prstTxWarp>
            <a:spAutoFit/>
          </a:bodyPr>
          <a:lstStyle/>
          <a:p>
            <a:pPr>
              <a:defRPr/>
            </a:pPr>
            <a:r>
              <a:rPr lang="en-US" sz="1000" b="1" dirty="0">
                <a:solidFill>
                  <a:schemeClr val="bg2"/>
                </a:solidFill>
              </a:rPr>
              <a:t>Engineering Research Center for Computer Integrated Surgical Systems and Technology</a:t>
            </a:r>
          </a:p>
        </p:txBody>
      </p:sp>
      <p:sp>
        <p:nvSpPr>
          <p:cNvPr id="1040" name="Text Box 16"/>
          <p:cNvSpPr txBox="1">
            <a:spLocks noChangeArrowheads="1"/>
          </p:cNvSpPr>
          <p:nvPr userDrawn="1"/>
        </p:nvSpPr>
        <p:spPr bwMode="auto">
          <a:xfrm>
            <a:off x="547987" y="6541255"/>
            <a:ext cx="2026685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marL="341313" indent="-341313">
              <a:defRPr/>
            </a:pPr>
            <a:r>
              <a:rPr lang="en-US" sz="1000" dirty="0">
                <a:latin typeface="+mj-lt"/>
              </a:rPr>
              <a:t>CIS 2, Spring 2019 </a:t>
            </a:r>
          </a:p>
        </p:txBody>
      </p:sp>
      <p:pic>
        <p:nvPicPr>
          <p:cNvPr id="7" name="Picture 6" descr="LCSR Logo - crop - tiny.jpg"/>
          <p:cNvPicPr>
            <a:picLocks noChangeAspect="1"/>
          </p:cNvPicPr>
          <p:nvPr/>
        </p:nvPicPr>
        <p:blipFill>
          <a:blip r:embed="rId17"/>
          <a:srcRect t="3885" b="9679"/>
          <a:stretch>
            <a:fillRect/>
          </a:stretch>
        </p:blipFill>
        <p:spPr>
          <a:xfrm>
            <a:off x="8814877" y="6437990"/>
            <a:ext cx="329123" cy="365760"/>
          </a:xfrm>
          <a:prstGeom prst="rect">
            <a:avLst/>
          </a:prstGeom>
        </p:spPr>
      </p:pic>
      <p:pic>
        <p:nvPicPr>
          <p:cNvPr id="8" name="Picture 7" descr="ERC logo 12.12.08.pdf"/>
          <p:cNvPicPr>
            <a:picLocks noChangeAspect="1"/>
          </p:cNvPicPr>
          <p:nvPr/>
        </p:nvPicPr>
        <p:blipFill>
          <a:blip r:embed="rId18"/>
          <a:srcRect l="22560" t="19588" r="29205" b="37082"/>
          <a:stretch>
            <a:fillRect/>
          </a:stretch>
        </p:blipFill>
        <p:spPr>
          <a:xfrm>
            <a:off x="8561193" y="6483710"/>
            <a:ext cx="274320" cy="320040"/>
          </a:xfrm>
          <a:prstGeom prst="rect">
            <a:avLst/>
          </a:prstGeom>
        </p:spPr>
      </p:pic>
      <p:pic>
        <p:nvPicPr>
          <p:cNvPr id="9" name="Picture 8" descr="cisst_446_projects_logo_whiteback.png"/>
          <p:cNvPicPr>
            <a:picLocks noChangeAspect="1"/>
          </p:cNvPicPr>
          <p:nvPr userDrawn="1"/>
        </p:nvPicPr>
        <p:blipFill>
          <a:blip r:embed="rId19"/>
          <a:srcRect t="12205" b="18228"/>
          <a:stretch>
            <a:fillRect/>
          </a:stretch>
        </p:blipFill>
        <p:spPr>
          <a:xfrm>
            <a:off x="1" y="6470731"/>
            <a:ext cx="556686" cy="387269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2"/>
          </a:solidFill>
          <a:latin typeface="+mj-lt"/>
          <a:ea typeface="ＭＳ Ｐゴシック" pitchFamily="-112" charset="-128"/>
          <a:cs typeface="ＭＳ Ｐゴシック" pitchFamily="-11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2"/>
          </a:solidFill>
          <a:latin typeface="Arial" pitchFamily="-112" charset="0"/>
          <a:ea typeface="ＭＳ Ｐゴシック" pitchFamily="-112" charset="-128"/>
          <a:cs typeface="ＭＳ Ｐゴシック" pitchFamily="-11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2"/>
          </a:solidFill>
          <a:latin typeface="Arial" pitchFamily="-112" charset="0"/>
          <a:ea typeface="ＭＳ Ｐゴシック" pitchFamily="-112" charset="-128"/>
          <a:cs typeface="ＭＳ Ｐゴシック" pitchFamily="-11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2"/>
          </a:solidFill>
          <a:latin typeface="Arial" pitchFamily="-112" charset="0"/>
          <a:ea typeface="ＭＳ Ｐゴシック" pitchFamily="-112" charset="-128"/>
          <a:cs typeface="ＭＳ Ｐゴシック" pitchFamily="-11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2"/>
          </a:solidFill>
          <a:latin typeface="Arial" pitchFamily="-112" charset="0"/>
          <a:ea typeface="ＭＳ Ｐゴシック" pitchFamily="-112" charset="-128"/>
          <a:cs typeface="ＭＳ Ｐゴシック" pitchFamily="-112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2"/>
          </a:solidFill>
          <a:latin typeface="Arial" pitchFamily="-112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2"/>
          </a:solidFill>
          <a:latin typeface="Arial" pitchFamily="-112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2"/>
          </a:solidFill>
          <a:latin typeface="Arial" pitchFamily="-112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2"/>
          </a:solidFill>
          <a:latin typeface="Arial" pitchFamily="-112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112" charset="-128"/>
          <a:cs typeface="ＭＳ Ｐゴシック" pitchFamily="-11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  <a:ea typeface="ＭＳ Ｐゴシック" pitchFamily="-112" charset="-128"/>
        </a:defRPr>
      </a:lvl2pPr>
      <a:lvl3pPr marL="108585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ＭＳ Ｐゴシック" pitchFamily="-112" charset="-128"/>
        </a:defRPr>
      </a:lvl3pPr>
      <a:lvl4pPr marL="142875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112" charset="-128"/>
        </a:defRPr>
      </a:lvl4pPr>
      <a:lvl5pPr marL="177165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5pPr>
      <a:lvl6pPr marL="222885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ＭＳ Ｐゴシック" pitchFamily="-112" charset="-128"/>
        </a:defRPr>
      </a:lvl6pPr>
      <a:lvl7pPr marL="268605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ＭＳ Ｐゴシック" pitchFamily="-112" charset="-128"/>
        </a:defRPr>
      </a:lvl7pPr>
      <a:lvl8pPr marL="314325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ＭＳ Ｐゴシック" pitchFamily="-112" charset="-128"/>
        </a:defRPr>
      </a:lvl8pPr>
      <a:lvl9pPr marL="360045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ＭＳ Ｐゴシック" pitchFamily="-112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-130302" y="293621"/>
            <a:ext cx="9404604" cy="927070"/>
          </a:xfrm>
        </p:spPr>
        <p:txBody>
          <a:bodyPr/>
          <a:lstStyle/>
          <a:p>
            <a:r>
              <a:rPr lang="en-US" sz="2400" dirty="0"/>
              <a:t>Robotic Ultrasound </a:t>
            </a:r>
            <a:r>
              <a:rPr lang="en-US" sz="2400" dirty="0" smtClean="0"/>
              <a:t>Power-Steering</a:t>
            </a:r>
            <a:br>
              <a:rPr lang="en-US" sz="2400" dirty="0" smtClean="0"/>
            </a:br>
            <a:r>
              <a:rPr lang="en-US" sz="2400" dirty="0" smtClean="0"/>
              <a:t>via </a:t>
            </a:r>
            <a:r>
              <a:rPr lang="en-US" sz="2400" dirty="0"/>
              <a:t>Hand-Over-Hand Control</a:t>
            </a:r>
            <a:r>
              <a:rPr lang="en-US" dirty="0"/>
              <a:t/>
            </a:r>
            <a:br>
              <a:rPr lang="en-US" dirty="0"/>
            </a:br>
            <a:r>
              <a:rPr lang="en-US" sz="2000" b="0" dirty="0" smtClean="0"/>
              <a:t>Kevin Gilboy</a:t>
            </a:r>
            <a:br>
              <a:rPr lang="en-US" sz="2000" b="0" dirty="0" smtClean="0"/>
            </a:br>
            <a:r>
              <a:rPr lang="en-US" sz="2000" b="0" dirty="0" smtClean="0"/>
              <a:t>Mentors: Dr. Mahya Shahbazi, Dr. Emad Boctor</a:t>
            </a:r>
            <a:endParaRPr lang="en-US" b="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9569" y="1463538"/>
            <a:ext cx="4505471" cy="5223421"/>
          </a:xfrm>
        </p:spPr>
        <p:txBody>
          <a:bodyPr/>
          <a:lstStyle/>
          <a:p>
            <a:pPr>
              <a:buNone/>
            </a:pPr>
            <a:r>
              <a:rPr lang="en-US" sz="2000" b="1" dirty="0"/>
              <a:t>Goals: </a:t>
            </a:r>
          </a:p>
          <a:p>
            <a:pPr indent="-176213"/>
            <a:r>
              <a:rPr lang="en-US" sz="1700" dirty="0" smtClean="0"/>
              <a:t>Create an </a:t>
            </a:r>
            <a:r>
              <a:rPr lang="en-US" sz="1700" b="1" dirty="0" smtClean="0"/>
              <a:t>extensible framework </a:t>
            </a:r>
            <a:r>
              <a:rPr lang="en-US" sz="1700" dirty="0" smtClean="0"/>
              <a:t>for </a:t>
            </a:r>
            <a:r>
              <a:rPr lang="en-US" sz="1700" b="1" dirty="0" smtClean="0"/>
              <a:t>hand-guidance</a:t>
            </a:r>
            <a:r>
              <a:rPr lang="en-US" sz="1700" dirty="0" smtClean="0"/>
              <a:t> of a robot-held US probe</a:t>
            </a:r>
          </a:p>
          <a:p>
            <a:pPr indent="-176213"/>
            <a:r>
              <a:rPr lang="en-US" sz="1700" dirty="0" smtClean="0"/>
              <a:t>Improve motion transparency through </a:t>
            </a:r>
            <a:r>
              <a:rPr lang="en-US" sz="1700" b="1" dirty="0" smtClean="0"/>
              <a:t>Kalman filtering </a:t>
            </a:r>
            <a:r>
              <a:rPr lang="en-US" sz="1700" dirty="0" smtClean="0"/>
              <a:t>of force readings</a:t>
            </a:r>
            <a:endParaRPr lang="en-US" sz="1700" dirty="0" smtClean="0"/>
          </a:p>
          <a:p>
            <a:pPr>
              <a:buNone/>
            </a:pPr>
            <a:endParaRPr lang="en-US" sz="400" b="1" dirty="0" smtClean="0"/>
          </a:p>
          <a:p>
            <a:pPr>
              <a:buNone/>
            </a:pPr>
            <a:r>
              <a:rPr lang="en-US" sz="2000" b="1" dirty="0" smtClean="0"/>
              <a:t>Significance</a:t>
            </a:r>
            <a:r>
              <a:rPr lang="en-US" sz="2000" b="1" dirty="0"/>
              <a:t>:</a:t>
            </a:r>
          </a:p>
          <a:p>
            <a:pPr indent="-176213"/>
            <a:r>
              <a:rPr lang="en-US" sz="1700" dirty="0" smtClean="0"/>
              <a:t>Reduce sonographer musculoskeletal </a:t>
            </a:r>
            <a:r>
              <a:rPr lang="en-US" sz="1700" dirty="0"/>
              <a:t>strain </a:t>
            </a:r>
            <a:r>
              <a:rPr lang="en-US" sz="1700" dirty="0" smtClean="0"/>
              <a:t>while augmenting scan abilities</a:t>
            </a:r>
          </a:p>
          <a:p>
            <a:pPr indent="-176213"/>
            <a:r>
              <a:rPr lang="en-US" sz="1700" dirty="0" smtClean="0"/>
              <a:t>Important for any robot-assisted US procedure, especially tomography</a:t>
            </a:r>
          </a:p>
          <a:p>
            <a:pPr>
              <a:buNone/>
            </a:pPr>
            <a:endParaRPr lang="en-US" sz="400" b="1" dirty="0" smtClean="0"/>
          </a:p>
          <a:p>
            <a:pPr>
              <a:buNone/>
            </a:pPr>
            <a:r>
              <a:rPr lang="en-US" sz="2000" b="1" dirty="0" smtClean="0"/>
              <a:t>Results:</a:t>
            </a:r>
          </a:p>
          <a:p>
            <a:pPr indent="-176213"/>
            <a:r>
              <a:rPr lang="en-US" sz="1700" dirty="0" smtClean="0"/>
              <a:t>Successful component interfacing</a:t>
            </a:r>
          </a:p>
          <a:p>
            <a:pPr indent="-176213"/>
            <a:r>
              <a:rPr lang="en-US" sz="1700" dirty="0"/>
              <a:t>Successful </a:t>
            </a:r>
            <a:r>
              <a:rPr lang="en-US" sz="1700" dirty="0" smtClean="0"/>
              <a:t>probe weight </a:t>
            </a:r>
            <a:r>
              <a:rPr lang="en-US" sz="1700" dirty="0" smtClean="0"/>
              <a:t>compensation</a:t>
            </a:r>
          </a:p>
          <a:p>
            <a:pPr indent="-176213"/>
            <a:r>
              <a:rPr lang="en-US" sz="1700" dirty="0"/>
              <a:t>Successful in-air </a:t>
            </a:r>
            <a:r>
              <a:rPr lang="en-US" sz="1700" dirty="0" smtClean="0"/>
              <a:t>admittance control</a:t>
            </a:r>
          </a:p>
          <a:p>
            <a:pPr indent="-176213"/>
            <a:r>
              <a:rPr lang="en-US" sz="1700" dirty="0" smtClean="0"/>
              <a:t>Hardware failures prevented full user study during this semester</a:t>
            </a:r>
            <a:endParaRPr lang="en-US" sz="1700" dirty="0"/>
          </a:p>
          <a:p>
            <a:pPr>
              <a:buNone/>
            </a:pPr>
            <a:endParaRPr lang="en-US" sz="2000" b="1" dirty="0"/>
          </a:p>
          <a:p>
            <a:pPr indent="-176213">
              <a:buNone/>
            </a:pPr>
            <a:endParaRPr lang="en-US" sz="2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9160" y="1433058"/>
            <a:ext cx="4262119" cy="2682442"/>
          </a:xfrm>
          <a:prstGeom prst="rect">
            <a:avLst/>
          </a:prstGeom>
        </p:spPr>
      </p:pic>
      <p:pic>
        <p:nvPicPr>
          <p:cNvPr id="30" name="UR5_Final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852246" y="4204788"/>
            <a:ext cx="3975945" cy="22364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0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ERC 2010 Talk Template">
  <a:themeElements>
    <a:clrScheme name="CIS-Lectur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CIS-Lectur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-11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-112" charset="0"/>
          </a:defRPr>
        </a:defPPr>
      </a:lstStyle>
    </a:lnDef>
  </a:objectDefaults>
  <a:extraClrSchemeLst>
    <a:extraClrScheme>
      <a:clrScheme name="CIS-Lectur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IS-Lectur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IS-Lectur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IS-Lectur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IS-Lectur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IS-Lectur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IS-Lectur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ERC 2010 Talk Template.potx</Template>
  <TotalTime>99</TotalTime>
  <Words>66</Words>
  <Application>Microsoft Office PowerPoint</Application>
  <PresentationFormat>On-screen Show (4:3)</PresentationFormat>
  <Paragraphs>14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ＭＳ Ｐゴシック</vt:lpstr>
      <vt:lpstr>Arial</vt:lpstr>
      <vt:lpstr>Times New Roman</vt:lpstr>
      <vt:lpstr>ERC 2010 Talk Template</vt:lpstr>
      <vt:lpstr>Robotic Ultrasound Power-Steering via Hand-Over-Hand Control Kevin Gilboy Mentors: Dr. Mahya Shahbazi, Dr. Emad Boctor</vt:lpstr>
    </vt:vector>
  </TitlesOfParts>
  <Company>Johns Hopkins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Russell Taylor</dc:creator>
  <cp:lastModifiedBy>Kevin Gilboy</cp:lastModifiedBy>
  <cp:revision>17</cp:revision>
  <cp:lastPrinted>2010-08-24T19:06:24Z</cp:lastPrinted>
  <dcterms:created xsi:type="dcterms:W3CDTF">2013-04-23T14:35:11Z</dcterms:created>
  <dcterms:modified xsi:type="dcterms:W3CDTF">2019-05-08T16:19:25Z</dcterms:modified>
</cp:coreProperties>
</file>