
<file path=[Content_Types].xml><?xml version="1.0" encoding="utf-8"?>
<Types xmlns="http://schemas.openxmlformats.org/package/2006/content-types">
  <Default Extension="png" ContentType="image/png"/>
  <Default Extension="emf" ContentType="image/x-emf"/>
  <Default Extension="mov" ContentType="video/quicktime"/>
  <Default Extension="jpeg" ContentType="image/jpeg"/>
  <Default Extension="rels" ContentType="application/vnd.openxmlformats-package.relationships+xml"/>
  <Default Extension="xml" ContentType="application/xml"/>
  <Default Extension="avi" ContentType="video/x-msvideo"/>
  <Default Extension="wmv" ContentType="video/x-ms-wm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6"/>
  </p:notesMasterIdLst>
  <p:handoutMasterIdLst>
    <p:handoutMasterId r:id="rId17"/>
  </p:handoutMasterIdLst>
  <p:sldIdLst>
    <p:sldId id="275" r:id="rId2"/>
    <p:sldId id="276" r:id="rId3"/>
    <p:sldId id="278" r:id="rId4"/>
    <p:sldId id="277" r:id="rId5"/>
    <p:sldId id="279" r:id="rId6"/>
    <p:sldId id="280" r:id="rId7"/>
    <p:sldId id="281" r:id="rId8"/>
    <p:sldId id="282" r:id="rId9"/>
    <p:sldId id="283" r:id="rId10"/>
    <p:sldId id="284" r:id="rId11"/>
    <p:sldId id="285" r:id="rId12"/>
    <p:sldId id="286" r:id="rId13"/>
    <p:sldId id="287" r:id="rId14"/>
    <p:sldId id="288" r:id="rId15"/>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Arial" pitchFamily="1" charset="0"/>
        <a:ea typeface="+mn-ea"/>
        <a:cs typeface="+mn-cs"/>
      </a:defRPr>
    </a:lvl1pPr>
    <a:lvl2pPr marL="457200" algn="l" rtl="0" eaLnBrk="0" fontAlgn="base" hangingPunct="0">
      <a:spcBef>
        <a:spcPct val="0"/>
      </a:spcBef>
      <a:spcAft>
        <a:spcPct val="0"/>
      </a:spcAft>
      <a:defRPr sz="2400" kern="1200">
        <a:solidFill>
          <a:schemeClr val="tx1"/>
        </a:solidFill>
        <a:latin typeface="Arial" pitchFamily="1" charset="0"/>
        <a:ea typeface="+mn-ea"/>
        <a:cs typeface="+mn-cs"/>
      </a:defRPr>
    </a:lvl2pPr>
    <a:lvl3pPr marL="914400" algn="l" rtl="0" eaLnBrk="0" fontAlgn="base" hangingPunct="0">
      <a:spcBef>
        <a:spcPct val="0"/>
      </a:spcBef>
      <a:spcAft>
        <a:spcPct val="0"/>
      </a:spcAft>
      <a:defRPr sz="2400" kern="1200">
        <a:solidFill>
          <a:schemeClr val="tx1"/>
        </a:solidFill>
        <a:latin typeface="Arial" pitchFamily="1" charset="0"/>
        <a:ea typeface="+mn-ea"/>
        <a:cs typeface="+mn-cs"/>
      </a:defRPr>
    </a:lvl3pPr>
    <a:lvl4pPr marL="1371600" algn="l" rtl="0" eaLnBrk="0" fontAlgn="base" hangingPunct="0">
      <a:spcBef>
        <a:spcPct val="0"/>
      </a:spcBef>
      <a:spcAft>
        <a:spcPct val="0"/>
      </a:spcAft>
      <a:defRPr sz="2400" kern="1200">
        <a:solidFill>
          <a:schemeClr val="tx1"/>
        </a:solidFill>
        <a:latin typeface="Arial" pitchFamily="1" charset="0"/>
        <a:ea typeface="+mn-ea"/>
        <a:cs typeface="+mn-cs"/>
      </a:defRPr>
    </a:lvl4pPr>
    <a:lvl5pPr marL="1828800" algn="l" rtl="0" eaLnBrk="0" fontAlgn="base" hangingPunct="0">
      <a:spcBef>
        <a:spcPct val="0"/>
      </a:spcBef>
      <a:spcAft>
        <a:spcPct val="0"/>
      </a:spcAft>
      <a:defRPr sz="2400" kern="1200">
        <a:solidFill>
          <a:schemeClr val="tx1"/>
        </a:solidFill>
        <a:latin typeface="Arial" pitchFamily="1" charset="0"/>
        <a:ea typeface="+mn-ea"/>
        <a:cs typeface="+mn-cs"/>
      </a:defRPr>
    </a:lvl5pPr>
    <a:lvl6pPr marL="2286000" algn="l" defTabSz="457200" rtl="0" eaLnBrk="1" latinLnBrk="0" hangingPunct="1">
      <a:defRPr sz="2400" kern="1200">
        <a:solidFill>
          <a:schemeClr val="tx1"/>
        </a:solidFill>
        <a:latin typeface="Arial" pitchFamily="1" charset="0"/>
        <a:ea typeface="+mn-ea"/>
        <a:cs typeface="+mn-cs"/>
      </a:defRPr>
    </a:lvl6pPr>
    <a:lvl7pPr marL="2743200" algn="l" defTabSz="457200" rtl="0" eaLnBrk="1" latinLnBrk="0" hangingPunct="1">
      <a:defRPr sz="2400" kern="1200">
        <a:solidFill>
          <a:schemeClr val="tx1"/>
        </a:solidFill>
        <a:latin typeface="Arial" pitchFamily="1" charset="0"/>
        <a:ea typeface="+mn-ea"/>
        <a:cs typeface="+mn-cs"/>
      </a:defRPr>
    </a:lvl7pPr>
    <a:lvl8pPr marL="3200400" algn="l" defTabSz="457200" rtl="0" eaLnBrk="1" latinLnBrk="0" hangingPunct="1">
      <a:defRPr sz="2400" kern="1200">
        <a:solidFill>
          <a:schemeClr val="tx1"/>
        </a:solidFill>
        <a:latin typeface="Arial" pitchFamily="1" charset="0"/>
        <a:ea typeface="+mn-ea"/>
        <a:cs typeface="+mn-cs"/>
      </a:defRPr>
    </a:lvl8pPr>
    <a:lvl9pPr marL="3657600" algn="l" defTabSz="457200" rtl="0" eaLnBrk="1" latinLnBrk="0" hangingPunct="1">
      <a:defRPr sz="2400" kern="1200">
        <a:solidFill>
          <a:schemeClr val="tx1"/>
        </a:solidFill>
        <a:latin typeface="Arial" pitchFamily="1"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BB4FD"/>
    <a:srgbClr val="CCCCFF"/>
    <a:srgbClr val="9999FF"/>
    <a:srgbClr val="FFCCCC"/>
    <a:srgbClr val="99CCFF"/>
    <a:srgbClr val="00CC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howGuides="1">
      <p:cViewPr varScale="1">
        <p:scale>
          <a:sx n="62" d="100"/>
          <a:sy n="62" d="100"/>
        </p:scale>
        <p:origin x="374"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pitchFamily="-107" charset="0"/>
              </a:defRPr>
            </a:lvl1pPr>
          </a:lstStyle>
          <a:p>
            <a:pPr>
              <a:defRPr/>
            </a:pPr>
            <a:endParaRPr lang="en-US"/>
          </a:p>
        </p:txBody>
      </p:sp>
      <p:sp>
        <p:nvSpPr>
          <p:cNvPr id="9219"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pitchFamily="-107" charset="0"/>
              </a:defRPr>
            </a:lvl1pPr>
          </a:lstStyle>
          <a:p>
            <a:pPr>
              <a:defRPr/>
            </a:pPr>
            <a:endParaRPr lang="en-US"/>
          </a:p>
        </p:txBody>
      </p:sp>
      <p:sp>
        <p:nvSpPr>
          <p:cNvPr id="9220"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pitchFamily="-107" charset="0"/>
              </a:defRPr>
            </a:lvl1pPr>
          </a:lstStyle>
          <a:p>
            <a:pPr>
              <a:defRPr/>
            </a:pPr>
            <a:endParaRPr lang="en-US"/>
          </a:p>
        </p:txBody>
      </p:sp>
      <p:sp>
        <p:nvSpPr>
          <p:cNvPr id="9221"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107" charset="0"/>
              </a:defRPr>
            </a:lvl1pPr>
          </a:lstStyle>
          <a:p>
            <a:pPr>
              <a:defRPr/>
            </a:pPr>
            <a:fld id="{6512CACE-AF88-ED49-8F85-D65AFFF2FC0A}" type="slidenum">
              <a:rPr lang="en-US"/>
              <a:pPr>
                <a:defRPr/>
              </a:pPr>
              <a:t>‹#›</a:t>
            </a:fld>
            <a:endParaRPr lang="en-US"/>
          </a:p>
        </p:txBody>
      </p:sp>
    </p:spTree>
    <p:extLst>
      <p:ext uri="{BB962C8B-B14F-4D97-AF65-F5344CB8AC3E}">
        <p14:creationId xmlns:p14="http://schemas.microsoft.com/office/powerpoint/2010/main" val="400724176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pitchFamily="-107" charset="0"/>
              </a:defRPr>
            </a:lvl1pPr>
          </a:lstStyle>
          <a:p>
            <a:pPr>
              <a:defRPr/>
            </a:pPr>
            <a:endParaRPr lang="en-US"/>
          </a:p>
        </p:txBody>
      </p:sp>
      <p:sp>
        <p:nvSpPr>
          <p:cNvPr id="11267"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pitchFamily="-107" charset="0"/>
              </a:defRPr>
            </a:lvl1pPr>
          </a:lstStyle>
          <a:p>
            <a:pPr>
              <a:defRPr/>
            </a:pPr>
            <a:endParaRPr lang="en-US"/>
          </a:p>
        </p:txBody>
      </p:sp>
      <p:sp>
        <p:nvSpPr>
          <p:cNvPr id="1434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11269"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270"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pitchFamily="-107" charset="0"/>
              </a:defRPr>
            </a:lvl1pPr>
          </a:lstStyle>
          <a:p>
            <a:pPr>
              <a:defRPr/>
            </a:pPr>
            <a:endParaRPr lang="en-US"/>
          </a:p>
        </p:txBody>
      </p:sp>
      <p:sp>
        <p:nvSpPr>
          <p:cNvPr id="11271"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107" charset="0"/>
              </a:defRPr>
            </a:lvl1pPr>
          </a:lstStyle>
          <a:p>
            <a:pPr>
              <a:defRPr/>
            </a:pPr>
            <a:fld id="{6F6788FD-083D-3B4A-BCEA-C6203DCA5662}" type="slidenum">
              <a:rPr lang="en-US"/>
              <a:pPr>
                <a:defRPr/>
              </a:pPr>
              <a:t>‹#›</a:t>
            </a:fld>
            <a:endParaRPr lang="en-US"/>
          </a:p>
        </p:txBody>
      </p:sp>
    </p:spTree>
    <p:extLst>
      <p:ext uri="{BB962C8B-B14F-4D97-AF65-F5344CB8AC3E}">
        <p14:creationId xmlns:p14="http://schemas.microsoft.com/office/powerpoint/2010/main" val="401062389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65" charset="0"/>
        <a:ea typeface="ＭＳ Ｐゴシック" pitchFamily="-107" charset="-128"/>
        <a:cs typeface="ＭＳ Ｐゴシック" pitchFamily="-107" charset="-128"/>
      </a:defRPr>
    </a:lvl1pPr>
    <a:lvl2pPr marL="457200" algn="l" rtl="0" eaLnBrk="0" fontAlgn="base" hangingPunct="0">
      <a:spcBef>
        <a:spcPct val="30000"/>
      </a:spcBef>
      <a:spcAft>
        <a:spcPct val="0"/>
      </a:spcAft>
      <a:defRPr sz="1200" kern="1200">
        <a:solidFill>
          <a:schemeClr val="tx1"/>
        </a:solidFill>
        <a:latin typeface="Times New Roman" pitchFamily="-65" charset="0"/>
        <a:ea typeface="ＭＳ Ｐゴシック" pitchFamily="-65" charset="-128"/>
        <a:cs typeface="+mn-cs"/>
      </a:defRPr>
    </a:lvl2pPr>
    <a:lvl3pPr marL="914400" algn="l" rtl="0" eaLnBrk="0" fontAlgn="base" hangingPunct="0">
      <a:spcBef>
        <a:spcPct val="30000"/>
      </a:spcBef>
      <a:spcAft>
        <a:spcPct val="0"/>
      </a:spcAft>
      <a:defRPr sz="1200" kern="1200">
        <a:solidFill>
          <a:schemeClr val="tx1"/>
        </a:solidFill>
        <a:latin typeface="Times New Roman" pitchFamily="-65" charset="0"/>
        <a:ea typeface="ＭＳ Ｐゴシック" pitchFamily="-65" charset="-128"/>
        <a:cs typeface="+mn-cs"/>
      </a:defRPr>
    </a:lvl3pPr>
    <a:lvl4pPr marL="1371600" algn="l" rtl="0" eaLnBrk="0" fontAlgn="base" hangingPunct="0">
      <a:spcBef>
        <a:spcPct val="30000"/>
      </a:spcBef>
      <a:spcAft>
        <a:spcPct val="0"/>
      </a:spcAft>
      <a:defRPr sz="1200" kern="1200">
        <a:solidFill>
          <a:schemeClr val="tx1"/>
        </a:solidFill>
        <a:latin typeface="Times New Roman" pitchFamily="-65" charset="0"/>
        <a:ea typeface="ＭＳ Ｐゴシック" pitchFamily="-65" charset="-128"/>
        <a:cs typeface="+mn-cs"/>
      </a:defRPr>
    </a:lvl4pPr>
    <a:lvl5pPr marL="1828800" algn="l" rtl="0" eaLnBrk="0" fontAlgn="base" hangingPunct="0">
      <a:spcBef>
        <a:spcPct val="30000"/>
      </a:spcBef>
      <a:spcAft>
        <a:spcPct val="0"/>
      </a:spcAft>
      <a:defRPr sz="1200" kern="1200">
        <a:solidFill>
          <a:schemeClr val="tx1"/>
        </a:solidFill>
        <a:latin typeface="Times New Roman" pitchFamily="-65" charset="0"/>
        <a:ea typeface="ＭＳ Ｐゴシック" pitchFamily="-65"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914400"/>
            <a:ext cx="3810000" cy="5486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914400"/>
            <a:ext cx="3810000" cy="5486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228600"/>
            <a:ext cx="1943100" cy="6172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228600"/>
            <a:ext cx="5676900" cy="6172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228600"/>
            <a:ext cx="7772400" cy="6096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685800" y="914400"/>
            <a:ext cx="7772400" cy="5486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1028" name="Group 12"/>
          <p:cNvGrpSpPr>
            <a:grpSpLocks/>
          </p:cNvGrpSpPr>
          <p:nvPr/>
        </p:nvGrpSpPr>
        <p:grpSpPr bwMode="auto">
          <a:xfrm>
            <a:off x="3302000" y="6477000"/>
            <a:ext cx="5842000" cy="381000"/>
            <a:chOff x="2080" y="4080"/>
            <a:chExt cx="3680" cy="240"/>
          </a:xfrm>
        </p:grpSpPr>
        <p:pic>
          <p:nvPicPr>
            <p:cNvPr id="1030" name="Picture 13" descr="ERCLogoSmallColor"/>
            <p:cNvPicPr>
              <a:picLocks noChangeAspect="1" noChangeArrowheads="1"/>
            </p:cNvPicPr>
            <p:nvPr/>
          </p:nvPicPr>
          <p:blipFill>
            <a:blip r:embed="rId13"/>
            <a:srcRect/>
            <a:stretch>
              <a:fillRect/>
            </a:stretch>
          </p:blipFill>
          <p:spPr bwMode="auto">
            <a:xfrm>
              <a:off x="5589" y="4080"/>
              <a:ext cx="171" cy="240"/>
            </a:xfrm>
            <a:prstGeom prst="rect">
              <a:avLst/>
            </a:prstGeom>
            <a:noFill/>
            <a:ln w="9525">
              <a:noFill/>
              <a:miter lim="800000"/>
              <a:headEnd/>
              <a:tailEnd/>
            </a:ln>
          </p:spPr>
        </p:pic>
        <p:sp>
          <p:nvSpPr>
            <p:cNvPr id="1038" name="Text Box 14"/>
            <p:cNvSpPr txBox="1">
              <a:spLocks noChangeArrowheads="1"/>
            </p:cNvSpPr>
            <p:nvPr/>
          </p:nvSpPr>
          <p:spPr bwMode="auto">
            <a:xfrm>
              <a:off x="2080" y="4118"/>
              <a:ext cx="3488" cy="154"/>
            </a:xfrm>
            <a:prstGeom prst="rect">
              <a:avLst/>
            </a:prstGeom>
            <a:noFill/>
            <a:ln w="9525">
              <a:noFill/>
              <a:miter lim="800000"/>
              <a:headEnd/>
              <a:tailEnd/>
            </a:ln>
            <a:effectLst/>
          </p:spPr>
          <p:txBody>
            <a:bodyPr wrap="none">
              <a:prstTxWarp prst="textNoShape">
                <a:avLst/>
              </a:prstTxWarp>
              <a:spAutoFit/>
            </a:bodyPr>
            <a:lstStyle/>
            <a:p>
              <a:pPr>
                <a:defRPr/>
              </a:pPr>
              <a:r>
                <a:rPr lang="en-US" sz="1000" b="1">
                  <a:solidFill>
                    <a:schemeClr val="bg2"/>
                  </a:solidFill>
                  <a:latin typeface="Arial" pitchFamily="-107" charset="0"/>
                </a:rPr>
                <a:t>Engineering Research Center for Computer Integrated Surgical Systems and Technology</a:t>
              </a:r>
            </a:p>
          </p:txBody>
        </p:sp>
      </p:grpSp>
      <p:sp>
        <p:nvSpPr>
          <p:cNvPr id="1040" name="Text Box 16"/>
          <p:cNvSpPr txBox="1">
            <a:spLocks noChangeArrowheads="1"/>
          </p:cNvSpPr>
          <p:nvPr/>
        </p:nvSpPr>
        <p:spPr bwMode="auto">
          <a:xfrm>
            <a:off x="0" y="6430963"/>
            <a:ext cx="3733800" cy="427037"/>
          </a:xfrm>
          <a:prstGeom prst="rect">
            <a:avLst/>
          </a:prstGeom>
          <a:noFill/>
          <a:ln w="9525">
            <a:noFill/>
            <a:miter lim="800000"/>
            <a:headEnd/>
            <a:tailEnd/>
          </a:ln>
          <a:effectLst/>
        </p:spPr>
        <p:txBody>
          <a:bodyPr>
            <a:prstTxWarp prst="textNoShape">
              <a:avLst/>
            </a:prstTxWarp>
            <a:spAutoFit/>
          </a:bodyPr>
          <a:lstStyle/>
          <a:p>
            <a:pPr marL="341313" indent="-341313">
              <a:defRPr/>
            </a:pPr>
            <a:fld id="{AC6DEC11-5E03-2848-BAEE-A26AD718E783}" type="slidenum">
              <a:rPr lang="en-US" sz="1200" b="1">
                <a:latin typeface="Arial" pitchFamily="-107" charset="0"/>
              </a:rPr>
              <a:pPr marL="341313" indent="-341313">
                <a:defRPr/>
              </a:pPr>
              <a:t>‹#›</a:t>
            </a:fld>
            <a:r>
              <a:rPr lang="en-US" sz="1200" b="1" dirty="0">
                <a:latin typeface="Arial" pitchFamily="-107" charset="0"/>
              </a:rPr>
              <a:t>	</a:t>
            </a:r>
            <a:r>
              <a:rPr lang="en-US" sz="1000" dirty="0">
                <a:latin typeface="Times New Roman" pitchFamily="-107" charset="0"/>
              </a:rPr>
              <a:t>600.446/646 CIS2 Spring 2017</a:t>
            </a:r>
          </a:p>
          <a:p>
            <a:pPr marL="341313" indent="-341313">
              <a:defRPr/>
            </a:pPr>
            <a:r>
              <a:rPr lang="en-US" sz="1000" dirty="0">
                <a:latin typeface="Times New Roman" pitchFamily="-107" charset="0"/>
              </a:rPr>
              <a:t>	Copyright © R. H. Taylor</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2800" b="1">
          <a:solidFill>
            <a:schemeClr val="tx2"/>
          </a:solidFill>
          <a:latin typeface="+mj-lt"/>
          <a:ea typeface="ＭＳ Ｐゴシック" pitchFamily="-107" charset="-128"/>
          <a:cs typeface="ＭＳ Ｐゴシック" pitchFamily="-107" charset="-128"/>
        </a:defRPr>
      </a:lvl1pPr>
      <a:lvl2pPr algn="ctr" rtl="0" eaLnBrk="0" fontAlgn="base" hangingPunct="0">
        <a:spcBef>
          <a:spcPct val="0"/>
        </a:spcBef>
        <a:spcAft>
          <a:spcPct val="0"/>
        </a:spcAft>
        <a:defRPr sz="2800" b="1">
          <a:solidFill>
            <a:schemeClr val="tx2"/>
          </a:solidFill>
          <a:latin typeface="Arial" pitchFamily="-65" charset="0"/>
          <a:ea typeface="ＭＳ Ｐゴシック" pitchFamily="-107" charset="-128"/>
          <a:cs typeface="ＭＳ Ｐゴシック" pitchFamily="-107" charset="-128"/>
        </a:defRPr>
      </a:lvl2pPr>
      <a:lvl3pPr algn="ctr" rtl="0" eaLnBrk="0" fontAlgn="base" hangingPunct="0">
        <a:spcBef>
          <a:spcPct val="0"/>
        </a:spcBef>
        <a:spcAft>
          <a:spcPct val="0"/>
        </a:spcAft>
        <a:defRPr sz="2800" b="1">
          <a:solidFill>
            <a:schemeClr val="tx2"/>
          </a:solidFill>
          <a:latin typeface="Arial" pitchFamily="-65" charset="0"/>
          <a:ea typeface="ＭＳ Ｐゴシック" pitchFamily="-107" charset="-128"/>
          <a:cs typeface="ＭＳ Ｐゴシック" pitchFamily="-107" charset="-128"/>
        </a:defRPr>
      </a:lvl3pPr>
      <a:lvl4pPr algn="ctr" rtl="0" eaLnBrk="0" fontAlgn="base" hangingPunct="0">
        <a:spcBef>
          <a:spcPct val="0"/>
        </a:spcBef>
        <a:spcAft>
          <a:spcPct val="0"/>
        </a:spcAft>
        <a:defRPr sz="2800" b="1">
          <a:solidFill>
            <a:schemeClr val="tx2"/>
          </a:solidFill>
          <a:latin typeface="Arial" pitchFamily="-65" charset="0"/>
          <a:ea typeface="ＭＳ Ｐゴシック" pitchFamily="-107" charset="-128"/>
          <a:cs typeface="ＭＳ Ｐゴシック" pitchFamily="-107" charset="-128"/>
        </a:defRPr>
      </a:lvl4pPr>
      <a:lvl5pPr algn="ctr" rtl="0" eaLnBrk="0" fontAlgn="base" hangingPunct="0">
        <a:spcBef>
          <a:spcPct val="0"/>
        </a:spcBef>
        <a:spcAft>
          <a:spcPct val="0"/>
        </a:spcAft>
        <a:defRPr sz="2800" b="1">
          <a:solidFill>
            <a:schemeClr val="tx2"/>
          </a:solidFill>
          <a:latin typeface="Arial" pitchFamily="-65" charset="0"/>
          <a:ea typeface="ＭＳ Ｐゴシック" pitchFamily="-107" charset="-128"/>
          <a:cs typeface="ＭＳ Ｐゴシック" pitchFamily="-107" charset="-128"/>
        </a:defRPr>
      </a:lvl5pPr>
      <a:lvl6pPr marL="457200" algn="ctr" rtl="0" eaLnBrk="0" fontAlgn="base" hangingPunct="0">
        <a:spcBef>
          <a:spcPct val="0"/>
        </a:spcBef>
        <a:spcAft>
          <a:spcPct val="0"/>
        </a:spcAft>
        <a:defRPr sz="2800" b="1">
          <a:solidFill>
            <a:schemeClr val="tx2"/>
          </a:solidFill>
          <a:latin typeface="Arial" pitchFamily="-65" charset="0"/>
        </a:defRPr>
      </a:lvl6pPr>
      <a:lvl7pPr marL="914400" algn="ctr" rtl="0" eaLnBrk="0" fontAlgn="base" hangingPunct="0">
        <a:spcBef>
          <a:spcPct val="0"/>
        </a:spcBef>
        <a:spcAft>
          <a:spcPct val="0"/>
        </a:spcAft>
        <a:defRPr sz="2800" b="1">
          <a:solidFill>
            <a:schemeClr val="tx2"/>
          </a:solidFill>
          <a:latin typeface="Arial" pitchFamily="-65" charset="0"/>
        </a:defRPr>
      </a:lvl7pPr>
      <a:lvl8pPr marL="1371600" algn="ctr" rtl="0" eaLnBrk="0" fontAlgn="base" hangingPunct="0">
        <a:spcBef>
          <a:spcPct val="0"/>
        </a:spcBef>
        <a:spcAft>
          <a:spcPct val="0"/>
        </a:spcAft>
        <a:defRPr sz="2800" b="1">
          <a:solidFill>
            <a:schemeClr val="tx2"/>
          </a:solidFill>
          <a:latin typeface="Arial" pitchFamily="-65" charset="0"/>
        </a:defRPr>
      </a:lvl8pPr>
      <a:lvl9pPr marL="1828800" algn="ctr" rtl="0" eaLnBrk="0" fontAlgn="base" hangingPunct="0">
        <a:spcBef>
          <a:spcPct val="0"/>
        </a:spcBef>
        <a:spcAft>
          <a:spcPct val="0"/>
        </a:spcAft>
        <a:defRPr sz="2800" b="1">
          <a:solidFill>
            <a:schemeClr val="tx2"/>
          </a:solidFill>
          <a:latin typeface="Arial" pitchFamily="-65"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ＭＳ Ｐゴシック" pitchFamily="-107" charset="-128"/>
          <a:cs typeface="ＭＳ Ｐゴシック" pitchFamily="-107"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65" charset="-128"/>
        </a:defRPr>
      </a:lvl2pPr>
      <a:lvl3pPr marL="1085850" indent="-228600" algn="l" rtl="0" eaLnBrk="0" fontAlgn="base" hangingPunct="0">
        <a:spcBef>
          <a:spcPct val="20000"/>
        </a:spcBef>
        <a:spcAft>
          <a:spcPct val="0"/>
        </a:spcAft>
        <a:buChar char="•"/>
        <a:defRPr sz="2000">
          <a:solidFill>
            <a:schemeClr val="tx1"/>
          </a:solidFill>
          <a:latin typeface="+mn-lt"/>
          <a:ea typeface="ＭＳ Ｐゴシック" pitchFamily="-65" charset="-128"/>
        </a:defRPr>
      </a:lvl3pPr>
      <a:lvl4pPr marL="1428750" indent="-228600" algn="l" rtl="0" eaLnBrk="0" fontAlgn="base" hangingPunct="0">
        <a:spcBef>
          <a:spcPct val="20000"/>
        </a:spcBef>
        <a:spcAft>
          <a:spcPct val="0"/>
        </a:spcAft>
        <a:buChar char="–"/>
        <a:defRPr sz="2000">
          <a:solidFill>
            <a:schemeClr val="tx1"/>
          </a:solidFill>
          <a:latin typeface="+mn-lt"/>
          <a:ea typeface="ＭＳ Ｐゴシック" pitchFamily="-65" charset="-128"/>
        </a:defRPr>
      </a:lvl4pPr>
      <a:lvl5pPr marL="1771650" indent="-228600" algn="l" rtl="0" eaLnBrk="0" fontAlgn="base" hangingPunct="0">
        <a:spcBef>
          <a:spcPct val="20000"/>
        </a:spcBef>
        <a:spcAft>
          <a:spcPct val="0"/>
        </a:spcAft>
        <a:buChar char="»"/>
        <a:defRPr>
          <a:solidFill>
            <a:schemeClr val="tx1"/>
          </a:solidFill>
          <a:latin typeface="+mn-lt"/>
          <a:ea typeface="ＭＳ Ｐゴシック" pitchFamily="-65" charset="-128"/>
        </a:defRPr>
      </a:lvl5pPr>
      <a:lvl6pPr marL="2228850" indent="-228600" algn="l" rtl="0" eaLnBrk="0" fontAlgn="base" hangingPunct="0">
        <a:spcBef>
          <a:spcPct val="20000"/>
        </a:spcBef>
        <a:spcAft>
          <a:spcPct val="0"/>
        </a:spcAft>
        <a:buChar char="»"/>
        <a:defRPr>
          <a:solidFill>
            <a:schemeClr val="tx1"/>
          </a:solidFill>
          <a:latin typeface="+mn-lt"/>
          <a:ea typeface="ＭＳ Ｐゴシック" pitchFamily="-65" charset="-128"/>
        </a:defRPr>
      </a:lvl6pPr>
      <a:lvl7pPr marL="2686050" indent="-228600" algn="l" rtl="0" eaLnBrk="0" fontAlgn="base" hangingPunct="0">
        <a:spcBef>
          <a:spcPct val="20000"/>
        </a:spcBef>
        <a:spcAft>
          <a:spcPct val="0"/>
        </a:spcAft>
        <a:buChar char="»"/>
        <a:defRPr>
          <a:solidFill>
            <a:schemeClr val="tx1"/>
          </a:solidFill>
          <a:latin typeface="+mn-lt"/>
          <a:ea typeface="ＭＳ Ｐゴシック" pitchFamily="-65" charset="-128"/>
        </a:defRPr>
      </a:lvl7pPr>
      <a:lvl8pPr marL="3143250" indent="-228600" algn="l" rtl="0" eaLnBrk="0" fontAlgn="base" hangingPunct="0">
        <a:spcBef>
          <a:spcPct val="20000"/>
        </a:spcBef>
        <a:spcAft>
          <a:spcPct val="0"/>
        </a:spcAft>
        <a:buChar char="»"/>
        <a:defRPr>
          <a:solidFill>
            <a:schemeClr val="tx1"/>
          </a:solidFill>
          <a:latin typeface="+mn-lt"/>
          <a:ea typeface="ＭＳ Ｐゴシック" pitchFamily="-65" charset="-128"/>
        </a:defRPr>
      </a:lvl8pPr>
      <a:lvl9pPr marL="3600450" indent="-228600" algn="l" rtl="0" eaLnBrk="0" fontAlgn="base" hangingPunct="0">
        <a:spcBef>
          <a:spcPct val="20000"/>
        </a:spcBef>
        <a:spcAft>
          <a:spcPct val="0"/>
        </a:spcAft>
        <a:buChar char="»"/>
        <a:defRPr>
          <a:solidFill>
            <a:schemeClr val="tx1"/>
          </a:solidFill>
          <a:latin typeface="+mn-lt"/>
          <a:ea typeface="ＭＳ Ｐゴシック" pitchFamily="-65"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avi"/><Relationship Id="rId1" Type="http://schemas.microsoft.com/office/2007/relationships/media" Target="../media/media1.avi"/><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wmv"/><Relationship Id="rId1" Type="http://schemas.microsoft.com/office/2007/relationships/media" Target="../media/media2.wmv"/><Relationship Id="rId5" Type="http://schemas.openxmlformats.org/officeDocument/2006/relationships/image" Target="../media/image4.png"/><Relationship Id="rId4" Type="http://schemas.openxmlformats.org/officeDocument/2006/relationships/image" Target="../media/image3.emf"/></Relationships>
</file>

<file path=ppt/slides/_rels/slide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wmv"/><Relationship Id="rId1" Type="http://schemas.microsoft.com/office/2007/relationships/media" Target="../media/media3.wmv"/><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ov"/><Relationship Id="rId1" Type="http://schemas.microsoft.com/office/2007/relationships/media" Target="../media/media4.mov"/><Relationship Id="rId5" Type="http://schemas.openxmlformats.org/officeDocument/2006/relationships/image" Target="../media/image12.png"/><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04800" y="228600"/>
            <a:ext cx="8610600" cy="609600"/>
          </a:xfrm>
        </p:spPr>
        <p:txBody>
          <a:bodyPr/>
          <a:lstStyle/>
          <a:p>
            <a:r>
              <a:rPr lang="en-US" sz="2000" dirty="0">
                <a:solidFill>
                  <a:srgbClr val="0000FF"/>
                </a:solidFill>
                <a:latin typeface="Verdana" pitchFamily="1" charset="0"/>
                <a:ea typeface="ＭＳ Ｐゴシック" pitchFamily="1" charset="-128"/>
                <a:cs typeface="ＭＳ Ｐゴシック" pitchFamily="1" charset="-128"/>
              </a:rPr>
              <a:t>Tracking of active needle with a camera-mounted ultrasound transducer</a:t>
            </a:r>
          </a:p>
        </p:txBody>
      </p:sp>
      <p:pic>
        <p:nvPicPr>
          <p:cNvPr id="3" name="Ultrasound_Image_Video_Corrected_Plane_2">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85800" y="1471613"/>
            <a:ext cx="7772400" cy="4371975"/>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0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04800" y="228600"/>
            <a:ext cx="8610600" cy="609600"/>
          </a:xfrm>
        </p:spPr>
        <p:txBody>
          <a:bodyPr/>
          <a:lstStyle/>
          <a:p>
            <a:r>
              <a:rPr lang="en-US" sz="2000" dirty="0">
                <a:solidFill>
                  <a:srgbClr val="0000FF"/>
                </a:solidFill>
                <a:latin typeface="Verdana" pitchFamily="1" charset="0"/>
                <a:ea typeface="ＭＳ Ｐゴシック" pitchFamily="1" charset="-128"/>
                <a:cs typeface="ＭＳ Ｐゴシック" pitchFamily="1" charset="-128"/>
              </a:rPr>
              <a:t>Tracking of active needle with a camera-mounted ultrasound transducer</a:t>
            </a:r>
          </a:p>
        </p:txBody>
      </p:sp>
      <p:sp>
        <p:nvSpPr>
          <p:cNvPr id="15363" name="Rectangle 3"/>
          <p:cNvSpPr>
            <a:spLocks noGrp="1" noChangeArrowheads="1"/>
          </p:cNvSpPr>
          <p:nvPr>
            <p:ph type="body" idx="1"/>
          </p:nvPr>
        </p:nvSpPr>
        <p:spPr>
          <a:xfrm>
            <a:off x="685800" y="914400"/>
            <a:ext cx="8153400" cy="5486400"/>
          </a:xfrm>
        </p:spPr>
        <p:txBody>
          <a:bodyPr/>
          <a:lstStyle/>
          <a:p>
            <a:pPr>
              <a:lnSpc>
                <a:spcPct val="90000"/>
              </a:lnSpc>
            </a:pPr>
            <a:r>
              <a:rPr lang="en-US" sz="1900" dirty="0">
                <a:latin typeface="Verdana" pitchFamily="1" charset="0"/>
                <a:ea typeface="ＭＳ Ｐゴシック" pitchFamily="1" charset="-128"/>
                <a:cs typeface="ＭＳ Ｐゴシック" pitchFamily="1" charset="-128"/>
              </a:rPr>
              <a:t>This project uses a form of sensor fusion (mono-camera and ultrasound) for tool tracking. We previously demonstrated this in a static environment and would now like to extend this to something real-time.</a:t>
            </a:r>
            <a:endParaRPr lang="en-US" sz="1800" dirty="0">
              <a:latin typeface="Verdana" pitchFamily="1" charset="0"/>
              <a:ea typeface="ＭＳ Ｐゴシック" pitchFamily="1" charset="-128"/>
              <a:cs typeface="ＭＳ Ｐゴシック" pitchFamily="1" charset="-128"/>
            </a:endParaRPr>
          </a:p>
          <a:p>
            <a:pPr>
              <a:lnSpc>
                <a:spcPct val="90000"/>
              </a:lnSpc>
            </a:pPr>
            <a:r>
              <a:rPr lang="en-US" sz="1900" b="1" dirty="0">
                <a:latin typeface="Verdana" pitchFamily="1" charset="0"/>
                <a:ea typeface="ＭＳ Ｐゴシック" pitchFamily="1" charset="-128"/>
                <a:cs typeface="ＭＳ Ｐゴシック" pitchFamily="1" charset="-128"/>
              </a:rPr>
              <a:t>What Students Will Do:</a:t>
            </a:r>
            <a:r>
              <a:rPr lang="en-US" sz="1800" b="1" dirty="0">
                <a:latin typeface="Verdana" pitchFamily="1" charset="0"/>
                <a:ea typeface="ＭＳ Ｐゴシック" pitchFamily="1" charset="-128"/>
                <a:cs typeface="ＭＳ Ｐゴシック" pitchFamily="1" charset="-128"/>
              </a:rPr>
              <a:t> </a:t>
            </a:r>
          </a:p>
          <a:p>
            <a:pPr lvl="1">
              <a:lnSpc>
                <a:spcPct val="90000"/>
              </a:lnSpc>
            </a:pPr>
            <a:r>
              <a:rPr lang="en-US" sz="1800" dirty="0">
                <a:latin typeface="Verdana" pitchFamily="1" charset="0"/>
                <a:ea typeface="ＭＳ Ｐゴシック" pitchFamily="1" charset="-128"/>
                <a:cs typeface="ＭＳ Ｐゴシック" pitchFamily="1" charset="-128"/>
              </a:rPr>
              <a:t>Develop real-time data acquisition software</a:t>
            </a:r>
          </a:p>
          <a:p>
            <a:pPr lvl="1">
              <a:lnSpc>
                <a:spcPct val="90000"/>
              </a:lnSpc>
            </a:pPr>
            <a:r>
              <a:rPr lang="en-US" sz="1800" dirty="0">
                <a:latin typeface="Verdana" pitchFamily="1" charset="0"/>
                <a:ea typeface="ＭＳ Ｐゴシック" pitchFamily="1" charset="-128"/>
                <a:cs typeface="ＭＳ Ｐゴシック" pitchFamily="1" charset="-128"/>
              </a:rPr>
              <a:t>Synchronize camera and ultrasound data capture</a:t>
            </a:r>
          </a:p>
          <a:p>
            <a:pPr lvl="1">
              <a:lnSpc>
                <a:spcPct val="90000"/>
              </a:lnSpc>
            </a:pPr>
            <a:r>
              <a:rPr lang="en-US" sz="1800" dirty="0">
                <a:latin typeface="Verdana" pitchFamily="1" charset="0"/>
                <a:ea typeface="ＭＳ Ｐゴシック" pitchFamily="1" charset="-128"/>
                <a:cs typeface="ＭＳ Ｐゴシック" pitchFamily="1" charset="-128"/>
              </a:rPr>
              <a:t>Calibrate the camera to the ultrasound transducer</a:t>
            </a:r>
          </a:p>
          <a:p>
            <a:pPr lvl="1">
              <a:lnSpc>
                <a:spcPct val="90000"/>
              </a:lnSpc>
            </a:pPr>
            <a:r>
              <a:rPr lang="en-US" sz="1800" dirty="0">
                <a:latin typeface="Verdana" pitchFamily="1" charset="0"/>
                <a:ea typeface="ＭＳ Ｐゴシック" pitchFamily="1" charset="-128"/>
                <a:cs typeface="ＭＳ Ｐゴシック" pitchFamily="1" charset="-128"/>
              </a:rPr>
              <a:t>Develop visualization for the tracking result</a:t>
            </a:r>
          </a:p>
          <a:p>
            <a:pPr>
              <a:lnSpc>
                <a:spcPct val="90000"/>
              </a:lnSpc>
            </a:pPr>
            <a:r>
              <a:rPr lang="en-US" sz="1900" b="1" dirty="0">
                <a:latin typeface="Verdana" pitchFamily="1" charset="0"/>
                <a:ea typeface="ＭＳ Ｐゴシック" pitchFamily="1" charset="-128"/>
                <a:cs typeface="ＭＳ Ｐゴシック" pitchFamily="1" charset="-128"/>
              </a:rPr>
              <a:t>Deliverables:</a:t>
            </a:r>
          </a:p>
          <a:p>
            <a:pPr lvl="1">
              <a:lnSpc>
                <a:spcPct val="90000"/>
              </a:lnSpc>
            </a:pPr>
            <a:r>
              <a:rPr lang="en-US" sz="1800" dirty="0">
                <a:latin typeface="Verdana" pitchFamily="1" charset="0"/>
              </a:rPr>
              <a:t>Real-time data acquisition module</a:t>
            </a:r>
          </a:p>
          <a:p>
            <a:pPr lvl="1">
              <a:lnSpc>
                <a:spcPct val="90000"/>
              </a:lnSpc>
            </a:pPr>
            <a:r>
              <a:rPr lang="en-US" sz="1800" dirty="0">
                <a:latin typeface="Verdana" pitchFamily="1" charset="0"/>
              </a:rPr>
              <a:t>Validation of calibration result</a:t>
            </a:r>
          </a:p>
          <a:p>
            <a:pPr lvl="1">
              <a:lnSpc>
                <a:spcPct val="90000"/>
              </a:lnSpc>
            </a:pPr>
            <a:r>
              <a:rPr lang="en-US" sz="1800" dirty="0">
                <a:latin typeface="Verdana" pitchFamily="1" charset="0"/>
              </a:rPr>
              <a:t>Experimental demonstration </a:t>
            </a:r>
            <a:r>
              <a:rPr lang="en-US" sz="1800" i="1" dirty="0">
                <a:latin typeface="Verdana" pitchFamily="1" charset="0"/>
              </a:rPr>
              <a:t>ex vivo</a:t>
            </a:r>
            <a:endParaRPr lang="en-US" sz="1800" dirty="0">
              <a:latin typeface="Verdana" pitchFamily="1" charset="0"/>
            </a:endParaRPr>
          </a:p>
          <a:p>
            <a:pPr>
              <a:lnSpc>
                <a:spcPct val="90000"/>
              </a:lnSpc>
            </a:pPr>
            <a:r>
              <a:rPr lang="en-US" sz="1900" b="1" dirty="0">
                <a:latin typeface="Verdana" pitchFamily="1" charset="0"/>
                <a:ea typeface="ＭＳ Ｐゴシック" pitchFamily="1" charset="-128"/>
                <a:cs typeface="ＭＳ Ｐゴシック" pitchFamily="1" charset="-128"/>
              </a:rPr>
              <a:t>Size group: </a:t>
            </a:r>
            <a:r>
              <a:rPr lang="en-US" sz="1900" dirty="0">
                <a:latin typeface="Verdana" pitchFamily="1" charset="0"/>
                <a:ea typeface="ＭＳ Ｐゴシック" pitchFamily="1" charset="-128"/>
                <a:cs typeface="ＭＳ Ｐゴシック" pitchFamily="1" charset="-128"/>
              </a:rPr>
              <a:t>1-2</a:t>
            </a:r>
            <a:endParaRPr lang="en-US" sz="1800" b="1" dirty="0">
              <a:latin typeface="Verdana" pitchFamily="1" charset="0"/>
              <a:ea typeface="ＭＳ Ｐゴシック" pitchFamily="1" charset="-128"/>
              <a:cs typeface="ＭＳ Ｐゴシック" pitchFamily="1" charset="-128"/>
            </a:endParaRPr>
          </a:p>
          <a:p>
            <a:pPr>
              <a:lnSpc>
                <a:spcPct val="90000"/>
              </a:lnSpc>
            </a:pPr>
            <a:r>
              <a:rPr lang="en-US" sz="1900" b="1" dirty="0">
                <a:latin typeface="Verdana" pitchFamily="1" charset="0"/>
                <a:ea typeface="ＭＳ Ｐゴシック" pitchFamily="1" charset="-128"/>
                <a:cs typeface="ＭＳ Ｐゴシック" pitchFamily="1" charset="-128"/>
              </a:rPr>
              <a:t>Skills: </a:t>
            </a:r>
            <a:r>
              <a:rPr lang="en-US" sz="1900" dirty="0">
                <a:latin typeface="Verdana" pitchFamily="1" charset="0"/>
                <a:ea typeface="ＭＳ Ｐゴシック" pitchFamily="1" charset="-128"/>
                <a:cs typeface="ＭＳ Ｐゴシック" pitchFamily="1" charset="-128"/>
              </a:rPr>
              <a:t>Basic optimization, camera segmentation, </a:t>
            </a:r>
            <a:r>
              <a:rPr lang="en-US" sz="1900" dirty="0" err="1">
                <a:latin typeface="Verdana" pitchFamily="1" charset="0"/>
                <a:ea typeface="ＭＳ Ｐゴシック" pitchFamily="1" charset="-128"/>
                <a:cs typeface="ＭＳ Ｐゴシック" pitchFamily="1" charset="-128"/>
              </a:rPr>
              <a:t>Matlab</a:t>
            </a:r>
            <a:r>
              <a:rPr lang="en-US" sz="1900" dirty="0">
                <a:latin typeface="Verdana" pitchFamily="1" charset="0"/>
                <a:ea typeface="ＭＳ Ｐゴシック" pitchFamily="1" charset="-128"/>
                <a:cs typeface="ＭＳ Ｐゴシック" pitchFamily="1" charset="-128"/>
              </a:rPr>
              <a:t>, android programming</a:t>
            </a:r>
            <a:endParaRPr lang="en-US" sz="1800" b="1" dirty="0">
              <a:latin typeface="Verdana" pitchFamily="1" charset="0"/>
              <a:ea typeface="ＭＳ Ｐゴシック" pitchFamily="1" charset="-128"/>
              <a:cs typeface="ＭＳ Ｐゴシック" pitchFamily="1" charset="-128"/>
            </a:endParaRPr>
          </a:p>
          <a:p>
            <a:pPr>
              <a:lnSpc>
                <a:spcPct val="90000"/>
              </a:lnSpc>
            </a:pPr>
            <a:r>
              <a:rPr lang="en-US" sz="1900" b="1" dirty="0">
                <a:latin typeface="Verdana" pitchFamily="1" charset="0"/>
                <a:ea typeface="ＭＳ Ｐゴシック" pitchFamily="1" charset="-128"/>
                <a:cs typeface="ＭＳ Ｐゴシック" pitchFamily="1" charset="-128"/>
              </a:rPr>
              <a:t>Mentors: </a:t>
            </a:r>
            <a:r>
              <a:rPr lang="en-US" sz="1900" dirty="0">
                <a:latin typeface="Verdana" pitchFamily="1" charset="0"/>
                <a:ea typeface="ＭＳ Ｐゴシック" pitchFamily="1" charset="-128"/>
                <a:cs typeface="ＭＳ Ｐゴシック" pitchFamily="1" charset="-128"/>
              </a:rPr>
              <a:t>Alexis Cheng, Younsu Kim, Dr. Emad Boctor</a:t>
            </a:r>
          </a:p>
        </p:txBody>
      </p:sp>
    </p:spTree>
    <p:extLst>
      <p:ext uri="{BB962C8B-B14F-4D97-AF65-F5344CB8AC3E}">
        <p14:creationId xmlns:p14="http://schemas.microsoft.com/office/powerpoint/2010/main" val="1190413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図 15"/>
          <p:cNvPicPr>
            <a:picLocks noChangeAspect="1"/>
          </p:cNvPicPr>
          <p:nvPr/>
        </p:nvPicPr>
        <p:blipFill rotWithShape="1">
          <a:blip r:embed="rId4">
            <a:extLst>
              <a:ext uri="{28A0092B-C50C-407E-A947-70E740481C1C}">
                <a14:useLocalDpi xmlns:a14="http://schemas.microsoft.com/office/drawing/2010/main" val="0"/>
              </a:ext>
            </a:extLst>
          </a:blip>
          <a:srcRect r="68720" b="9775"/>
          <a:stretch/>
        </p:blipFill>
        <p:spPr bwMode="auto">
          <a:xfrm>
            <a:off x="4808526" y="838200"/>
            <a:ext cx="3509149" cy="5600128"/>
          </a:xfrm>
          <a:prstGeom prst="rect">
            <a:avLst/>
          </a:prstGeom>
          <a:noFill/>
          <a:ln>
            <a:noFill/>
          </a:ln>
        </p:spPr>
      </p:pic>
      <p:pic>
        <p:nvPicPr>
          <p:cNvPr id="8" name="VID_20170120_153009">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95376" y="838200"/>
            <a:ext cx="3115426" cy="5538536"/>
          </a:xfrm>
          <a:prstGeom prst="rect">
            <a:avLst/>
          </a:prstGeom>
        </p:spPr>
      </p:pic>
      <p:sp>
        <p:nvSpPr>
          <p:cNvPr id="6" name="Rectangle 2"/>
          <p:cNvSpPr>
            <a:spLocks noGrp="1" noChangeArrowheads="1"/>
          </p:cNvSpPr>
          <p:nvPr>
            <p:ph type="title"/>
          </p:nvPr>
        </p:nvSpPr>
        <p:spPr>
          <a:xfrm>
            <a:off x="304800" y="228600"/>
            <a:ext cx="8610600" cy="609600"/>
          </a:xfrm>
        </p:spPr>
        <p:txBody>
          <a:bodyPr/>
          <a:lstStyle/>
          <a:p>
            <a:r>
              <a:rPr lang="en-US" sz="2000" dirty="0">
                <a:solidFill>
                  <a:srgbClr val="0000FF"/>
                </a:solidFill>
                <a:latin typeface="Verdana" pitchFamily="1" charset="0"/>
                <a:ea typeface="ＭＳ Ｐゴシック" pitchFamily="1" charset="-128"/>
                <a:cs typeface="ＭＳ Ｐゴシック" pitchFamily="1" charset="-128"/>
              </a:rPr>
              <a:t>Echo Spine</a:t>
            </a:r>
            <a:br>
              <a:rPr lang="en-US" sz="2000" dirty="0">
                <a:solidFill>
                  <a:srgbClr val="0000FF"/>
                </a:solidFill>
                <a:latin typeface="Verdana" pitchFamily="1" charset="0"/>
                <a:ea typeface="ＭＳ Ｐゴシック" pitchFamily="1" charset="-128"/>
                <a:cs typeface="ＭＳ Ｐゴシック" pitchFamily="1" charset="-128"/>
              </a:rPr>
            </a:br>
            <a:endParaRPr lang="en-US" sz="2000" dirty="0">
              <a:solidFill>
                <a:srgbClr val="0000FF"/>
              </a:solidFill>
              <a:latin typeface="Verdana" pitchFamily="1" charset="0"/>
              <a:ea typeface="ＭＳ Ｐゴシック" pitchFamily="1" charset="-128"/>
              <a:cs typeface="ＭＳ Ｐゴシック" pitchFamily="1" charset="-128"/>
            </a:endParaRPr>
          </a:p>
        </p:txBody>
      </p:sp>
    </p:spTree>
    <p:extLst>
      <p:ext uri="{BB962C8B-B14F-4D97-AF65-F5344CB8AC3E}">
        <p14:creationId xmlns:p14="http://schemas.microsoft.com/office/powerpoint/2010/main" val="3071240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05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04800" y="228600"/>
            <a:ext cx="8610600" cy="609600"/>
          </a:xfrm>
        </p:spPr>
        <p:txBody>
          <a:bodyPr/>
          <a:lstStyle/>
          <a:p>
            <a:r>
              <a:rPr lang="en-US" sz="2000" dirty="0">
                <a:solidFill>
                  <a:srgbClr val="0000FF"/>
                </a:solidFill>
                <a:latin typeface="Verdana" pitchFamily="1" charset="0"/>
                <a:ea typeface="ＭＳ Ｐゴシック" pitchFamily="1" charset="-128"/>
                <a:cs typeface="ＭＳ Ｐゴシック" pitchFamily="1" charset="-128"/>
              </a:rPr>
              <a:t>Echo Spine</a:t>
            </a:r>
            <a:br>
              <a:rPr lang="en-US" sz="2000" dirty="0">
                <a:solidFill>
                  <a:srgbClr val="0000FF"/>
                </a:solidFill>
                <a:latin typeface="Verdana" pitchFamily="1" charset="0"/>
                <a:ea typeface="ＭＳ Ｐゴシック" pitchFamily="1" charset="-128"/>
                <a:cs typeface="ＭＳ Ｐゴシック" pitchFamily="1" charset="-128"/>
              </a:rPr>
            </a:br>
            <a:endParaRPr lang="en-US" sz="2000" dirty="0">
              <a:solidFill>
                <a:srgbClr val="0000FF"/>
              </a:solidFill>
              <a:latin typeface="Verdana" pitchFamily="1" charset="0"/>
              <a:ea typeface="ＭＳ Ｐゴシック" pitchFamily="1" charset="-128"/>
              <a:cs typeface="ＭＳ Ｐゴシック" pitchFamily="1" charset="-128"/>
            </a:endParaRPr>
          </a:p>
        </p:txBody>
      </p:sp>
      <p:sp>
        <p:nvSpPr>
          <p:cNvPr id="15363" name="Rectangle 3"/>
          <p:cNvSpPr>
            <a:spLocks noGrp="1" noChangeArrowheads="1"/>
          </p:cNvSpPr>
          <p:nvPr>
            <p:ph type="body" idx="1"/>
          </p:nvPr>
        </p:nvSpPr>
        <p:spPr>
          <a:xfrm>
            <a:off x="685800" y="914400"/>
            <a:ext cx="8153400" cy="5486400"/>
          </a:xfrm>
        </p:spPr>
        <p:txBody>
          <a:bodyPr/>
          <a:lstStyle/>
          <a:p>
            <a:pPr>
              <a:lnSpc>
                <a:spcPct val="90000"/>
              </a:lnSpc>
            </a:pPr>
            <a:r>
              <a:rPr lang="en-US" sz="1900" dirty="0">
                <a:latin typeface="Verdana" pitchFamily="1" charset="0"/>
                <a:ea typeface="ＭＳ Ｐゴシック" pitchFamily="1" charset="-128"/>
                <a:cs typeface="ＭＳ Ｐゴシック" pitchFamily="1" charset="-128"/>
              </a:rPr>
              <a:t>Lumbar punctures (LPs) are performed to collect cerebrospinal fluid (CSF). We design a system using ultrasound and other sensors to help the lumbar puncture process.</a:t>
            </a:r>
          </a:p>
          <a:p>
            <a:pPr>
              <a:lnSpc>
                <a:spcPct val="90000"/>
              </a:lnSpc>
            </a:pPr>
            <a:endParaRPr lang="en-US" sz="1900" b="1" dirty="0">
              <a:latin typeface="Verdana" pitchFamily="1" charset="0"/>
              <a:ea typeface="ＭＳ Ｐゴシック" pitchFamily="1" charset="-128"/>
              <a:cs typeface="ＭＳ Ｐゴシック" pitchFamily="1" charset="-128"/>
            </a:endParaRPr>
          </a:p>
          <a:p>
            <a:pPr>
              <a:lnSpc>
                <a:spcPct val="90000"/>
              </a:lnSpc>
            </a:pPr>
            <a:endParaRPr lang="en-US" sz="1900" b="1" dirty="0">
              <a:latin typeface="Verdana" pitchFamily="1" charset="0"/>
              <a:ea typeface="ＭＳ Ｐゴシック" pitchFamily="1" charset="-128"/>
              <a:cs typeface="ＭＳ Ｐゴシック" pitchFamily="1" charset="-128"/>
            </a:endParaRPr>
          </a:p>
          <a:p>
            <a:pPr>
              <a:lnSpc>
                <a:spcPct val="90000"/>
              </a:lnSpc>
            </a:pPr>
            <a:endParaRPr lang="en-US" sz="1900" b="1" dirty="0">
              <a:latin typeface="Verdana" pitchFamily="1" charset="0"/>
              <a:ea typeface="ＭＳ Ｐゴシック" pitchFamily="1" charset="-128"/>
              <a:cs typeface="ＭＳ Ｐゴシック" pitchFamily="1" charset="-128"/>
            </a:endParaRPr>
          </a:p>
          <a:p>
            <a:pPr>
              <a:lnSpc>
                <a:spcPct val="90000"/>
              </a:lnSpc>
            </a:pPr>
            <a:endParaRPr lang="en-US" sz="1900" b="1" dirty="0">
              <a:latin typeface="Verdana" pitchFamily="1" charset="0"/>
              <a:ea typeface="ＭＳ Ｐゴシック" pitchFamily="1" charset="-128"/>
              <a:cs typeface="ＭＳ Ｐゴシック" pitchFamily="1" charset="-128"/>
            </a:endParaRPr>
          </a:p>
          <a:p>
            <a:pPr>
              <a:lnSpc>
                <a:spcPct val="90000"/>
              </a:lnSpc>
            </a:pPr>
            <a:r>
              <a:rPr lang="en-US" sz="1900" b="1" dirty="0">
                <a:latin typeface="Verdana" pitchFamily="1" charset="0"/>
                <a:ea typeface="ＭＳ Ｐゴシック" pitchFamily="1" charset="-128"/>
                <a:cs typeface="ＭＳ Ｐゴシック" pitchFamily="1" charset="-128"/>
              </a:rPr>
              <a:t>What Students Will Do, Deliverables:</a:t>
            </a:r>
            <a:r>
              <a:rPr lang="en-US" sz="1900" dirty="0">
                <a:latin typeface="Verdana" pitchFamily="1" charset="0"/>
                <a:ea typeface="ＭＳ Ｐゴシック" pitchFamily="1" charset="-128"/>
                <a:cs typeface="ＭＳ Ｐゴシック" pitchFamily="1" charset="-128"/>
              </a:rPr>
              <a:t> </a:t>
            </a:r>
          </a:p>
          <a:p>
            <a:pPr marL="0" indent="0">
              <a:lnSpc>
                <a:spcPct val="90000"/>
              </a:lnSpc>
              <a:buNone/>
            </a:pPr>
            <a:r>
              <a:rPr lang="en-US" sz="1900" dirty="0">
                <a:latin typeface="Verdana" pitchFamily="1" charset="0"/>
                <a:ea typeface="ＭＳ Ｐゴシック" pitchFamily="1" charset="-128"/>
                <a:cs typeface="ＭＳ Ｐゴシック" pitchFamily="1" charset="-128"/>
              </a:rPr>
              <a:t>	- Improving current system (sensitivity and acquisition 	speed of PZT needle and other sensors)</a:t>
            </a:r>
          </a:p>
          <a:p>
            <a:pPr marL="0" indent="0">
              <a:lnSpc>
                <a:spcPct val="90000"/>
              </a:lnSpc>
              <a:buNone/>
            </a:pPr>
            <a:r>
              <a:rPr lang="en-US" sz="1900" dirty="0">
                <a:latin typeface="Verdana" pitchFamily="1" charset="0"/>
                <a:ea typeface="ＭＳ Ｐゴシック" pitchFamily="1" charset="-128"/>
                <a:cs typeface="ＭＳ Ｐゴシック" pitchFamily="1" charset="-128"/>
              </a:rPr>
              <a:t>	- Designing a surgical protocol </a:t>
            </a:r>
          </a:p>
          <a:p>
            <a:pPr marL="0" indent="0">
              <a:lnSpc>
                <a:spcPct val="90000"/>
              </a:lnSpc>
              <a:buNone/>
            </a:pPr>
            <a:r>
              <a:rPr lang="en-US" sz="1900" dirty="0">
                <a:latin typeface="Verdana" pitchFamily="1" charset="0"/>
                <a:ea typeface="ＭＳ Ｐゴシック" pitchFamily="1" charset="-128"/>
                <a:cs typeface="ＭＳ Ｐゴシック" pitchFamily="1" charset="-128"/>
              </a:rPr>
              <a:t>	- </a:t>
            </a:r>
            <a:r>
              <a:rPr lang="en-US" sz="1900" i="1" dirty="0">
                <a:latin typeface="Verdana" pitchFamily="1" charset="0"/>
                <a:ea typeface="ＭＳ Ｐゴシック" pitchFamily="1" charset="-128"/>
                <a:cs typeface="ＭＳ Ｐゴシック" pitchFamily="1" charset="-128"/>
              </a:rPr>
              <a:t>Ex-vivo</a:t>
            </a:r>
            <a:r>
              <a:rPr lang="en-US" sz="1900" dirty="0">
                <a:latin typeface="Verdana" pitchFamily="1" charset="0"/>
                <a:ea typeface="ＭＳ Ｐゴシック" pitchFamily="1" charset="-128"/>
                <a:cs typeface="ＭＳ Ｐゴシック" pitchFamily="1" charset="-128"/>
              </a:rPr>
              <a:t> or </a:t>
            </a:r>
            <a:r>
              <a:rPr lang="en-US" sz="1900" i="1" dirty="0">
                <a:latin typeface="Verdana" pitchFamily="1" charset="0"/>
                <a:ea typeface="ＭＳ Ｐゴシック" pitchFamily="1" charset="-128"/>
                <a:cs typeface="ＭＳ Ｐゴシック" pitchFamily="1" charset="-128"/>
              </a:rPr>
              <a:t>in-vivo</a:t>
            </a:r>
            <a:r>
              <a:rPr lang="en-US" sz="1900" dirty="0">
                <a:latin typeface="Verdana" pitchFamily="1" charset="0"/>
                <a:ea typeface="ＭＳ Ｐゴシック" pitchFamily="1" charset="-128"/>
                <a:cs typeface="ＭＳ Ｐゴシック" pitchFamily="1" charset="-128"/>
              </a:rPr>
              <a:t> Experiment</a:t>
            </a:r>
            <a:endParaRPr lang="en-US" sz="1800" dirty="0">
              <a:latin typeface="Verdana" pitchFamily="1" charset="0"/>
            </a:endParaRPr>
          </a:p>
          <a:p>
            <a:pPr>
              <a:lnSpc>
                <a:spcPct val="90000"/>
              </a:lnSpc>
            </a:pPr>
            <a:r>
              <a:rPr lang="en-US" sz="1900" b="1" dirty="0">
                <a:latin typeface="Verdana" pitchFamily="1" charset="0"/>
                <a:ea typeface="ＭＳ Ｐゴシック" pitchFamily="1" charset="-128"/>
                <a:cs typeface="ＭＳ Ｐゴシック" pitchFamily="1" charset="-128"/>
              </a:rPr>
              <a:t>Size group: </a:t>
            </a:r>
            <a:r>
              <a:rPr lang="en-US" sz="1900" dirty="0">
                <a:latin typeface="Verdana" pitchFamily="1" charset="0"/>
                <a:ea typeface="ＭＳ Ｐゴシック" pitchFamily="1" charset="-128"/>
                <a:cs typeface="ＭＳ Ｐゴシック" pitchFamily="1" charset="-128"/>
              </a:rPr>
              <a:t>1~3</a:t>
            </a:r>
          </a:p>
          <a:p>
            <a:pPr>
              <a:lnSpc>
                <a:spcPct val="90000"/>
              </a:lnSpc>
            </a:pPr>
            <a:r>
              <a:rPr lang="en-US" sz="1900" b="1" dirty="0">
                <a:latin typeface="Verdana" pitchFamily="1" charset="0"/>
                <a:ea typeface="ＭＳ Ｐゴシック" pitchFamily="1" charset="-128"/>
                <a:cs typeface="ＭＳ Ｐゴシック" pitchFamily="1" charset="-128"/>
              </a:rPr>
              <a:t>Skills: </a:t>
            </a:r>
            <a:r>
              <a:rPr lang="en-US" sz="1900" dirty="0" err="1">
                <a:latin typeface="Verdana" pitchFamily="1" charset="0"/>
                <a:ea typeface="ＭＳ Ｐゴシック" pitchFamily="1" charset="-128"/>
                <a:cs typeface="ＭＳ Ｐゴシック" pitchFamily="1" charset="-128"/>
              </a:rPr>
              <a:t>Matlab</a:t>
            </a:r>
            <a:r>
              <a:rPr lang="en-US" sz="1900" dirty="0">
                <a:latin typeface="Verdana" pitchFamily="1" charset="0"/>
                <a:ea typeface="ＭＳ Ｐゴシック" pitchFamily="1" charset="-128"/>
                <a:cs typeface="ＭＳ Ｐゴシック" pitchFamily="1" charset="-128"/>
              </a:rPr>
              <a:t>/C++, Arduino</a:t>
            </a:r>
          </a:p>
          <a:p>
            <a:pPr>
              <a:lnSpc>
                <a:spcPct val="90000"/>
              </a:lnSpc>
            </a:pPr>
            <a:r>
              <a:rPr lang="en-US" sz="1900" b="1" dirty="0">
                <a:latin typeface="Verdana" pitchFamily="1" charset="0"/>
                <a:ea typeface="ＭＳ Ｐゴシック" pitchFamily="1" charset="-128"/>
                <a:cs typeface="ＭＳ Ｐゴシック" pitchFamily="1" charset="-128"/>
              </a:rPr>
              <a:t>Mentors: </a:t>
            </a:r>
            <a:r>
              <a:rPr lang="en-US" sz="1900" dirty="0">
                <a:latin typeface="Verdana" pitchFamily="1" charset="0"/>
                <a:ea typeface="ＭＳ Ｐゴシック" pitchFamily="1" charset="-128"/>
                <a:cs typeface="ＭＳ Ｐゴシック" pitchFamily="1" charset="-128"/>
              </a:rPr>
              <a:t>Emad Boctor (eboctor1@jhmi.edu) </a:t>
            </a:r>
          </a:p>
          <a:p>
            <a:pPr marL="0" indent="0">
              <a:lnSpc>
                <a:spcPct val="90000"/>
              </a:lnSpc>
              <a:buNone/>
            </a:pPr>
            <a:r>
              <a:rPr lang="en-US" sz="1900" dirty="0">
                <a:latin typeface="Verdana" pitchFamily="1" charset="0"/>
                <a:ea typeface="ＭＳ Ｐゴシック" pitchFamily="1" charset="-128"/>
                <a:cs typeface="ＭＳ Ｐゴシック" pitchFamily="1" charset="-128"/>
              </a:rPr>
              <a:t>	         Younsu Kim (ykim99@jhu.edu)</a:t>
            </a:r>
          </a:p>
          <a:p>
            <a:pPr marL="0" indent="0">
              <a:lnSpc>
                <a:spcPct val="90000"/>
              </a:lnSpc>
              <a:buNone/>
            </a:pPr>
            <a:r>
              <a:rPr lang="en-US" sz="1900" dirty="0">
                <a:latin typeface="Verdana" pitchFamily="1" charset="0"/>
                <a:ea typeface="ＭＳ Ｐゴシック" pitchFamily="1" charset="-128"/>
                <a:cs typeface="ＭＳ Ｐゴシック" pitchFamily="1" charset="-128"/>
              </a:rPr>
              <a:t>                    Kai Zhang (hzhang61@jhu.edu)</a:t>
            </a:r>
          </a:p>
          <a:p>
            <a:pPr marL="0" indent="0">
              <a:lnSpc>
                <a:spcPct val="90000"/>
              </a:lnSpc>
              <a:buNone/>
            </a:pPr>
            <a:endParaRPr lang="en-US" sz="1900" dirty="0">
              <a:latin typeface="Verdana" pitchFamily="1" charset="0"/>
              <a:ea typeface="ＭＳ Ｐゴシック" pitchFamily="1" charset="-128"/>
              <a:cs typeface="ＭＳ Ｐゴシック" pitchFamily="1" charset="-128"/>
            </a:endParaRPr>
          </a:p>
          <a:p>
            <a:pPr>
              <a:lnSpc>
                <a:spcPct val="90000"/>
              </a:lnSpc>
            </a:pPr>
            <a:endParaRPr lang="en-US" sz="1900" dirty="0">
              <a:latin typeface="Verdana" pitchFamily="1" charset="0"/>
              <a:ea typeface="ＭＳ Ｐゴシック" pitchFamily="1" charset="-128"/>
              <a:cs typeface="ＭＳ Ｐゴシック" pitchFamily="1" charset="-128"/>
            </a:endParaRPr>
          </a:p>
        </p:txBody>
      </p:sp>
      <p:pic>
        <p:nvPicPr>
          <p:cNvPr id="4" name="図 9"/>
          <p:cNvPicPr/>
          <p:nvPr/>
        </p:nvPicPr>
        <p:blipFill>
          <a:blip r:embed="rId2">
            <a:extLst>
              <a:ext uri="{28A0092B-C50C-407E-A947-70E740481C1C}">
                <a14:useLocalDpi xmlns:a14="http://schemas.microsoft.com/office/drawing/2010/main" val="0"/>
              </a:ext>
            </a:extLst>
          </a:blip>
          <a:srcRect/>
          <a:stretch>
            <a:fillRect/>
          </a:stretch>
        </p:blipFill>
        <p:spPr bwMode="auto">
          <a:xfrm>
            <a:off x="2438400" y="1828800"/>
            <a:ext cx="4572000" cy="1065821"/>
          </a:xfrm>
          <a:prstGeom prst="rect">
            <a:avLst/>
          </a:prstGeom>
          <a:noFill/>
          <a:ln>
            <a:noFill/>
          </a:ln>
        </p:spPr>
      </p:pic>
    </p:spTree>
    <p:extLst>
      <p:ext uri="{BB962C8B-B14F-4D97-AF65-F5344CB8AC3E}">
        <p14:creationId xmlns:p14="http://schemas.microsoft.com/office/powerpoint/2010/main" val="821079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04800" y="228600"/>
            <a:ext cx="8610600" cy="609600"/>
          </a:xfrm>
        </p:spPr>
        <p:txBody>
          <a:bodyPr/>
          <a:lstStyle/>
          <a:p>
            <a:r>
              <a:rPr lang="en-US" dirty="0">
                <a:solidFill>
                  <a:srgbClr val="0000FF"/>
                </a:solidFill>
                <a:latin typeface="Verdana" pitchFamily="1" charset="0"/>
                <a:ea typeface="ＭＳ Ｐゴシック" pitchFamily="1" charset="-128"/>
                <a:cs typeface="ＭＳ Ｐゴシック" pitchFamily="1" charset="-128"/>
              </a:rPr>
              <a:t>Photoacoustic Imaging </a:t>
            </a:r>
            <a:br>
              <a:rPr lang="en-US" dirty="0">
                <a:solidFill>
                  <a:srgbClr val="0000FF"/>
                </a:solidFill>
                <a:latin typeface="Verdana" pitchFamily="1" charset="0"/>
                <a:ea typeface="ＭＳ Ｐゴシック" pitchFamily="1" charset="-128"/>
                <a:cs typeface="ＭＳ Ｐゴシック" pitchFamily="1" charset="-128"/>
              </a:rPr>
            </a:br>
            <a:r>
              <a:rPr lang="en-US" dirty="0">
                <a:solidFill>
                  <a:srgbClr val="0000FF"/>
                </a:solidFill>
                <a:latin typeface="Verdana" pitchFamily="1" charset="0"/>
                <a:ea typeface="ＭＳ Ｐゴシック" pitchFamily="1" charset="-128"/>
                <a:cs typeface="ＭＳ Ｐゴシック" pitchFamily="1" charset="-128"/>
              </a:rPr>
              <a:t>Using Clinical Ultrasound scanners</a:t>
            </a:r>
          </a:p>
        </p:txBody>
      </p:sp>
      <p:sp>
        <p:nvSpPr>
          <p:cNvPr id="15363" name="Rectangle 3"/>
          <p:cNvSpPr>
            <a:spLocks noGrp="1" noChangeArrowheads="1"/>
          </p:cNvSpPr>
          <p:nvPr>
            <p:ph type="body" idx="1"/>
          </p:nvPr>
        </p:nvSpPr>
        <p:spPr>
          <a:xfrm>
            <a:off x="685800" y="914400"/>
            <a:ext cx="8153400" cy="5486400"/>
          </a:xfrm>
        </p:spPr>
        <p:txBody>
          <a:bodyPr anchor="ctr"/>
          <a:lstStyle/>
          <a:p>
            <a:pPr>
              <a:lnSpc>
                <a:spcPct val="90000"/>
              </a:lnSpc>
            </a:pPr>
            <a:r>
              <a:rPr lang="en-US" sz="1900" dirty="0">
                <a:latin typeface="Verdana" pitchFamily="1" charset="0"/>
                <a:ea typeface="ＭＳ Ｐゴシック" pitchFamily="1" charset="-128"/>
                <a:cs typeface="ＭＳ Ｐゴシック" pitchFamily="1" charset="-128"/>
              </a:rPr>
              <a:t>Photoacoustic (PA) imaging is a new modality capable of visualizing functional information. The goal of the project is to develop an algorithm to make PA imaging to be more comprehensive by allowing to use clinical ultrasound scanners.</a:t>
            </a:r>
          </a:p>
          <a:p>
            <a:pPr>
              <a:lnSpc>
                <a:spcPct val="90000"/>
              </a:lnSpc>
            </a:pPr>
            <a:r>
              <a:rPr lang="en-US" sz="1900" b="1" dirty="0">
                <a:latin typeface="Verdana" pitchFamily="1" charset="0"/>
                <a:ea typeface="ＭＳ Ｐゴシック" pitchFamily="1" charset="-128"/>
                <a:cs typeface="ＭＳ Ｐゴシック" pitchFamily="1" charset="-128"/>
              </a:rPr>
              <a:t>What Students Will Do:</a:t>
            </a:r>
            <a:r>
              <a:rPr lang="en-US" sz="1800" b="1" dirty="0">
                <a:latin typeface="Verdana" pitchFamily="1" charset="0"/>
                <a:ea typeface="ＭＳ Ｐゴシック" pitchFamily="1" charset="-128"/>
                <a:cs typeface="ＭＳ Ｐゴシック" pitchFamily="1" charset="-128"/>
              </a:rPr>
              <a:t> </a:t>
            </a:r>
          </a:p>
          <a:p>
            <a:pPr lvl="1">
              <a:lnSpc>
                <a:spcPct val="90000"/>
              </a:lnSpc>
            </a:pPr>
            <a:r>
              <a:rPr lang="en-US" sz="1800" dirty="0">
                <a:latin typeface="Verdana" pitchFamily="1" charset="0"/>
                <a:ea typeface="ＭＳ Ｐゴシック" pitchFamily="1" charset="-128"/>
                <a:cs typeface="ＭＳ Ｐゴシック" pitchFamily="1" charset="-128"/>
              </a:rPr>
              <a:t>Learn software/hardware background photoacoustic imaging</a:t>
            </a:r>
          </a:p>
          <a:p>
            <a:pPr lvl="1">
              <a:lnSpc>
                <a:spcPct val="90000"/>
              </a:lnSpc>
            </a:pPr>
            <a:r>
              <a:rPr lang="en-US" sz="1800" dirty="0">
                <a:latin typeface="Verdana" pitchFamily="1" charset="0"/>
                <a:ea typeface="ＭＳ Ｐゴシック" pitchFamily="1" charset="-128"/>
                <a:cs typeface="ＭＳ Ｐゴシック" pitchFamily="1" charset="-128"/>
              </a:rPr>
              <a:t>Develop an algorithm to recover synchronization between laser and ultrasound.</a:t>
            </a:r>
            <a:endParaRPr lang="en-US" sz="1800" b="1" dirty="0">
              <a:latin typeface="Verdana" pitchFamily="1" charset="0"/>
              <a:ea typeface="ＭＳ Ｐゴシック" pitchFamily="1" charset="-128"/>
              <a:cs typeface="ＭＳ Ｐゴシック" pitchFamily="1" charset="-128"/>
            </a:endParaRPr>
          </a:p>
          <a:p>
            <a:pPr>
              <a:lnSpc>
                <a:spcPct val="90000"/>
              </a:lnSpc>
            </a:pPr>
            <a:r>
              <a:rPr lang="en-US" sz="1900" b="1" dirty="0">
                <a:latin typeface="Verdana" pitchFamily="1" charset="0"/>
                <a:ea typeface="ＭＳ Ｐゴシック" pitchFamily="1" charset="-128"/>
                <a:cs typeface="ＭＳ Ｐゴシック" pitchFamily="1" charset="-128"/>
              </a:rPr>
              <a:t>Deliverables:</a:t>
            </a:r>
            <a:r>
              <a:rPr lang="en-US" sz="1900" dirty="0">
                <a:latin typeface="Verdana" pitchFamily="1" charset="0"/>
                <a:ea typeface="ＭＳ Ｐゴシック" pitchFamily="1" charset="-128"/>
                <a:cs typeface="ＭＳ Ｐゴシック" pitchFamily="1" charset="-128"/>
              </a:rPr>
              <a:t> </a:t>
            </a:r>
          </a:p>
          <a:p>
            <a:pPr lvl="1">
              <a:lnSpc>
                <a:spcPct val="90000"/>
              </a:lnSpc>
            </a:pPr>
            <a:r>
              <a:rPr lang="en-US" sz="1900" dirty="0">
                <a:latin typeface="Verdana" pitchFamily="1" charset="0"/>
                <a:ea typeface="ＭＳ Ｐゴシック" pitchFamily="1" charset="-128"/>
                <a:cs typeface="ＭＳ Ｐゴシック" pitchFamily="1" charset="-128"/>
              </a:rPr>
              <a:t>Algorithm and software development for real-time PA imaging.</a:t>
            </a:r>
            <a:endParaRPr lang="en-US" sz="1800" dirty="0">
              <a:latin typeface="Verdana" pitchFamily="1" charset="0"/>
            </a:endParaRPr>
          </a:p>
          <a:p>
            <a:pPr>
              <a:lnSpc>
                <a:spcPct val="90000"/>
              </a:lnSpc>
            </a:pPr>
            <a:r>
              <a:rPr lang="en-US" sz="1900" b="1" dirty="0">
                <a:latin typeface="Verdana" pitchFamily="1" charset="0"/>
                <a:ea typeface="ＭＳ Ｐゴシック" pitchFamily="1" charset="-128"/>
                <a:cs typeface="ＭＳ Ｐゴシック" pitchFamily="1" charset="-128"/>
              </a:rPr>
              <a:t>Size group: </a:t>
            </a:r>
            <a:r>
              <a:rPr lang="en-US" sz="1900" dirty="0">
                <a:latin typeface="Verdana" pitchFamily="1" charset="0"/>
                <a:ea typeface="ＭＳ Ｐゴシック" pitchFamily="1" charset="-128"/>
                <a:cs typeface="ＭＳ Ｐゴシック" pitchFamily="1" charset="-128"/>
              </a:rPr>
              <a:t>1-2</a:t>
            </a:r>
            <a:endParaRPr lang="en-US" sz="1800" b="1" dirty="0">
              <a:latin typeface="Verdana" pitchFamily="1" charset="0"/>
              <a:ea typeface="ＭＳ Ｐゴシック" pitchFamily="1" charset="-128"/>
              <a:cs typeface="ＭＳ Ｐゴシック" pitchFamily="1" charset="-128"/>
            </a:endParaRPr>
          </a:p>
          <a:p>
            <a:pPr>
              <a:lnSpc>
                <a:spcPct val="90000"/>
              </a:lnSpc>
            </a:pPr>
            <a:r>
              <a:rPr lang="en-US" sz="1900" b="1" dirty="0">
                <a:latin typeface="Verdana" pitchFamily="1" charset="0"/>
                <a:ea typeface="ＭＳ Ｐゴシック" pitchFamily="1" charset="-128"/>
                <a:cs typeface="ＭＳ Ｐゴシック" pitchFamily="1" charset="-128"/>
              </a:rPr>
              <a:t>Skills: </a:t>
            </a:r>
            <a:r>
              <a:rPr lang="en-US" sz="1900" dirty="0">
                <a:latin typeface="Verdana" pitchFamily="1" charset="0"/>
                <a:ea typeface="ＭＳ Ｐゴシック" pitchFamily="1" charset="-128"/>
                <a:cs typeface="ＭＳ Ｐゴシック" pitchFamily="1" charset="-128"/>
              </a:rPr>
              <a:t>C++/</a:t>
            </a:r>
            <a:r>
              <a:rPr lang="en-US" sz="1900" dirty="0" err="1">
                <a:latin typeface="Verdana" pitchFamily="1" charset="0"/>
                <a:ea typeface="ＭＳ Ｐゴシック" pitchFamily="1" charset="-128"/>
                <a:cs typeface="ＭＳ Ｐゴシック" pitchFamily="1" charset="-128"/>
              </a:rPr>
              <a:t>Matlab</a:t>
            </a:r>
            <a:r>
              <a:rPr lang="en-US" sz="1900" dirty="0">
                <a:latin typeface="Verdana" pitchFamily="1" charset="0"/>
                <a:ea typeface="ＭＳ Ｐゴシック" pitchFamily="1" charset="-128"/>
                <a:cs typeface="ＭＳ Ｐゴシック" pitchFamily="1" charset="-128"/>
              </a:rPr>
              <a:t>, Image Processing</a:t>
            </a:r>
            <a:endParaRPr lang="en-US" sz="1800" b="1" dirty="0">
              <a:latin typeface="Verdana" pitchFamily="1" charset="0"/>
              <a:ea typeface="ＭＳ Ｐゴシック" pitchFamily="1" charset="-128"/>
              <a:cs typeface="ＭＳ Ｐゴシック" pitchFamily="1" charset="-128"/>
            </a:endParaRPr>
          </a:p>
          <a:p>
            <a:pPr>
              <a:lnSpc>
                <a:spcPct val="90000"/>
              </a:lnSpc>
            </a:pPr>
            <a:r>
              <a:rPr lang="en-US" sz="1900" b="1" dirty="0">
                <a:latin typeface="Verdana" pitchFamily="1" charset="0"/>
                <a:ea typeface="ＭＳ Ｐゴシック" pitchFamily="1" charset="-128"/>
                <a:cs typeface="ＭＳ Ｐゴシック" pitchFamily="1" charset="-128"/>
              </a:rPr>
              <a:t>Mentors: </a:t>
            </a:r>
          </a:p>
          <a:p>
            <a:pPr marL="0" indent="0">
              <a:lnSpc>
                <a:spcPct val="90000"/>
              </a:lnSpc>
              <a:buNone/>
            </a:pPr>
            <a:r>
              <a:rPr lang="en-US" sz="1900" dirty="0">
                <a:latin typeface="Verdana" pitchFamily="1" charset="0"/>
                <a:ea typeface="ＭＳ Ｐゴシック" pitchFamily="1" charset="-128"/>
                <a:cs typeface="ＭＳ Ｐゴシック" pitchFamily="1" charset="-128"/>
              </a:rPr>
              <a:t>	H. Kai Zhang (hzhang61@jhu.edu)</a:t>
            </a:r>
          </a:p>
          <a:p>
            <a:pPr marL="0" indent="0">
              <a:lnSpc>
                <a:spcPct val="90000"/>
              </a:lnSpc>
              <a:buNone/>
            </a:pPr>
            <a:r>
              <a:rPr lang="en-US" sz="1900" dirty="0">
                <a:latin typeface="Verdana" pitchFamily="1" charset="0"/>
                <a:ea typeface="ＭＳ Ｐゴシック" pitchFamily="1" charset="-128"/>
                <a:cs typeface="ＭＳ Ｐゴシック" pitchFamily="1" charset="-128"/>
              </a:rPr>
              <a:t>	Emad Boctor (eboctor1@jhmi.edu)</a:t>
            </a:r>
            <a:endParaRPr lang="en-US" sz="1900" dirty="0">
              <a:solidFill>
                <a:srgbClr val="0000FF"/>
              </a:solidFill>
              <a:latin typeface="Verdana" pitchFamily="1" charset="0"/>
              <a:ea typeface="ＭＳ Ｐゴシック" pitchFamily="1" charset="-128"/>
              <a:cs typeface="ＭＳ Ｐゴシック" pitchFamily="1" charset="-128"/>
            </a:endParaRPr>
          </a:p>
        </p:txBody>
      </p:sp>
    </p:spTree>
    <p:extLst>
      <p:ext uri="{BB962C8B-B14F-4D97-AF65-F5344CB8AC3E}">
        <p14:creationId xmlns:p14="http://schemas.microsoft.com/office/powerpoint/2010/main" val="1702426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lang="en-US" dirty="0">
                <a:solidFill>
                  <a:srgbClr val="0000FF"/>
                </a:solidFill>
                <a:latin typeface="Verdana" pitchFamily="1" charset="0"/>
                <a:ea typeface="ＭＳ Ｐゴシック" pitchFamily="1" charset="-128"/>
                <a:cs typeface="ＭＳ Ｐゴシック" pitchFamily="1" charset="-128"/>
              </a:rPr>
              <a:t>Photoacoustic Imaging </a:t>
            </a:r>
            <a:br>
              <a:rPr lang="en-US" dirty="0">
                <a:solidFill>
                  <a:srgbClr val="0000FF"/>
                </a:solidFill>
                <a:latin typeface="Verdana" pitchFamily="1" charset="0"/>
                <a:ea typeface="ＭＳ Ｐゴシック" pitchFamily="1" charset="-128"/>
                <a:cs typeface="ＭＳ Ｐゴシック" pitchFamily="1" charset="-128"/>
              </a:rPr>
            </a:br>
            <a:r>
              <a:rPr lang="en-US" dirty="0">
                <a:solidFill>
                  <a:srgbClr val="0000FF"/>
                </a:solidFill>
                <a:latin typeface="Verdana" pitchFamily="1" charset="0"/>
                <a:ea typeface="ＭＳ Ｐゴシック" pitchFamily="1" charset="-128"/>
                <a:cs typeface="ＭＳ Ｐゴシック" pitchFamily="1" charset="-128"/>
              </a:rPr>
              <a:t>Using Clinical Ultrasound scanners</a:t>
            </a:r>
            <a:endParaRPr lang="en-US" dirty="0"/>
          </a:p>
        </p:txBody>
      </p:sp>
      <p:pic>
        <p:nvPicPr>
          <p:cNvPr id="5" name="図 4"/>
          <p:cNvPicPr>
            <a:picLocks noChangeAspect="1"/>
          </p:cNvPicPr>
          <p:nvPr/>
        </p:nvPicPr>
        <p:blipFill>
          <a:blip r:embed="rId2"/>
          <a:stretch>
            <a:fillRect/>
          </a:stretch>
        </p:blipFill>
        <p:spPr>
          <a:xfrm>
            <a:off x="783446" y="1371600"/>
            <a:ext cx="7577107" cy="4699736"/>
          </a:xfrm>
          <a:prstGeom prst="rect">
            <a:avLst/>
          </a:prstGeom>
        </p:spPr>
      </p:pic>
    </p:spTree>
    <p:extLst>
      <p:ext uri="{BB962C8B-B14F-4D97-AF65-F5344CB8AC3E}">
        <p14:creationId xmlns:p14="http://schemas.microsoft.com/office/powerpoint/2010/main" val="2930468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04800" y="228600"/>
            <a:ext cx="8610600" cy="609600"/>
          </a:xfrm>
        </p:spPr>
        <p:txBody>
          <a:bodyPr/>
          <a:lstStyle/>
          <a:p>
            <a:r>
              <a:rPr lang="en-US" dirty="0">
                <a:solidFill>
                  <a:srgbClr val="0000FF"/>
                </a:solidFill>
                <a:latin typeface="Verdana" pitchFamily="1" charset="0"/>
                <a:ea typeface="ＭＳ Ｐゴシック" pitchFamily="1" charset="-128"/>
                <a:cs typeface="ＭＳ Ｐゴシック" pitchFamily="1" charset="-128"/>
              </a:rPr>
              <a:t>Photoacoustic Imaging </a:t>
            </a:r>
            <a:br>
              <a:rPr lang="en-US" dirty="0">
                <a:solidFill>
                  <a:srgbClr val="0000FF"/>
                </a:solidFill>
                <a:latin typeface="Verdana" pitchFamily="1" charset="0"/>
                <a:ea typeface="ＭＳ Ｐゴシック" pitchFamily="1" charset="-128"/>
                <a:cs typeface="ＭＳ Ｐゴシック" pitchFamily="1" charset="-128"/>
              </a:rPr>
            </a:br>
            <a:r>
              <a:rPr lang="en-US" dirty="0">
                <a:solidFill>
                  <a:srgbClr val="0000FF"/>
                </a:solidFill>
                <a:latin typeface="Verdana" pitchFamily="1" charset="0"/>
                <a:ea typeface="ＭＳ Ｐゴシック" pitchFamily="1" charset="-128"/>
                <a:cs typeface="ＭＳ Ｐゴシック" pitchFamily="1" charset="-128"/>
              </a:rPr>
              <a:t>Using Clinical Ultrasound scanners</a:t>
            </a:r>
          </a:p>
        </p:txBody>
      </p:sp>
      <p:sp>
        <p:nvSpPr>
          <p:cNvPr id="15363" name="Rectangle 3"/>
          <p:cNvSpPr>
            <a:spLocks noGrp="1" noChangeArrowheads="1"/>
          </p:cNvSpPr>
          <p:nvPr>
            <p:ph type="body" idx="1"/>
          </p:nvPr>
        </p:nvSpPr>
        <p:spPr>
          <a:xfrm>
            <a:off x="685800" y="914400"/>
            <a:ext cx="8153400" cy="5486400"/>
          </a:xfrm>
        </p:spPr>
        <p:txBody>
          <a:bodyPr anchor="ctr"/>
          <a:lstStyle/>
          <a:p>
            <a:pPr>
              <a:lnSpc>
                <a:spcPct val="90000"/>
              </a:lnSpc>
            </a:pPr>
            <a:r>
              <a:rPr lang="en-US" sz="1900" dirty="0">
                <a:latin typeface="Verdana" pitchFamily="1" charset="0"/>
                <a:ea typeface="ＭＳ Ｐゴシック" pitchFamily="1" charset="-128"/>
                <a:cs typeface="ＭＳ Ｐゴシック" pitchFamily="1" charset="-128"/>
              </a:rPr>
              <a:t>Photoacoustic (PA) imaging is a new modality capable of visualizing functional information. The goal of the project is to develop an algorithm to make PA imaging to be more comprehensive by allowing to use clinical ultrasound scanners.</a:t>
            </a:r>
          </a:p>
          <a:p>
            <a:pPr>
              <a:lnSpc>
                <a:spcPct val="90000"/>
              </a:lnSpc>
            </a:pPr>
            <a:r>
              <a:rPr lang="en-US" sz="1900" b="1" dirty="0">
                <a:latin typeface="Verdana" pitchFamily="1" charset="0"/>
                <a:ea typeface="ＭＳ Ｐゴシック" pitchFamily="1" charset="-128"/>
                <a:cs typeface="ＭＳ Ｐゴシック" pitchFamily="1" charset="-128"/>
              </a:rPr>
              <a:t>What Students Will Do:</a:t>
            </a:r>
            <a:r>
              <a:rPr lang="en-US" sz="1800" b="1" dirty="0">
                <a:latin typeface="Verdana" pitchFamily="1" charset="0"/>
                <a:ea typeface="ＭＳ Ｐゴシック" pitchFamily="1" charset="-128"/>
                <a:cs typeface="ＭＳ Ｐゴシック" pitchFamily="1" charset="-128"/>
              </a:rPr>
              <a:t> </a:t>
            </a:r>
          </a:p>
          <a:p>
            <a:pPr lvl="1">
              <a:lnSpc>
                <a:spcPct val="90000"/>
              </a:lnSpc>
            </a:pPr>
            <a:r>
              <a:rPr lang="en-US" sz="1800" dirty="0">
                <a:latin typeface="Verdana" pitchFamily="1" charset="0"/>
                <a:ea typeface="ＭＳ Ｐゴシック" pitchFamily="1" charset="-128"/>
                <a:cs typeface="ＭＳ Ｐゴシック" pitchFamily="1" charset="-128"/>
              </a:rPr>
              <a:t>Learn software/hardware background photoacoustic imaging</a:t>
            </a:r>
          </a:p>
          <a:p>
            <a:pPr lvl="1">
              <a:lnSpc>
                <a:spcPct val="90000"/>
              </a:lnSpc>
            </a:pPr>
            <a:r>
              <a:rPr lang="en-US" sz="1800" dirty="0">
                <a:latin typeface="Verdana" pitchFamily="1" charset="0"/>
                <a:ea typeface="ＭＳ Ｐゴシック" pitchFamily="1" charset="-128"/>
                <a:cs typeface="ＭＳ Ｐゴシック" pitchFamily="1" charset="-128"/>
              </a:rPr>
              <a:t>Develop an algorithm to recover synchronization between laser and ultrasound.</a:t>
            </a:r>
            <a:endParaRPr lang="en-US" sz="1800" b="1" dirty="0">
              <a:latin typeface="Verdana" pitchFamily="1" charset="0"/>
              <a:ea typeface="ＭＳ Ｐゴシック" pitchFamily="1" charset="-128"/>
              <a:cs typeface="ＭＳ Ｐゴシック" pitchFamily="1" charset="-128"/>
            </a:endParaRPr>
          </a:p>
          <a:p>
            <a:pPr>
              <a:lnSpc>
                <a:spcPct val="90000"/>
              </a:lnSpc>
            </a:pPr>
            <a:r>
              <a:rPr lang="en-US" sz="1900" b="1" dirty="0">
                <a:latin typeface="Verdana" pitchFamily="1" charset="0"/>
                <a:ea typeface="ＭＳ Ｐゴシック" pitchFamily="1" charset="-128"/>
                <a:cs typeface="ＭＳ Ｐゴシック" pitchFamily="1" charset="-128"/>
              </a:rPr>
              <a:t>Deliverables:</a:t>
            </a:r>
            <a:r>
              <a:rPr lang="en-US" sz="1900" dirty="0">
                <a:latin typeface="Verdana" pitchFamily="1" charset="0"/>
                <a:ea typeface="ＭＳ Ｐゴシック" pitchFamily="1" charset="-128"/>
                <a:cs typeface="ＭＳ Ｐゴシック" pitchFamily="1" charset="-128"/>
              </a:rPr>
              <a:t> </a:t>
            </a:r>
          </a:p>
          <a:p>
            <a:pPr lvl="1">
              <a:lnSpc>
                <a:spcPct val="90000"/>
              </a:lnSpc>
            </a:pPr>
            <a:r>
              <a:rPr lang="en-US" sz="1900" dirty="0">
                <a:latin typeface="Verdana" pitchFamily="1" charset="0"/>
                <a:ea typeface="ＭＳ Ｐゴシック" pitchFamily="1" charset="-128"/>
                <a:cs typeface="ＭＳ Ｐゴシック" pitchFamily="1" charset="-128"/>
              </a:rPr>
              <a:t>Algorithm and software development for real-time PA imaging.</a:t>
            </a:r>
            <a:endParaRPr lang="en-US" sz="1800" dirty="0">
              <a:latin typeface="Verdana" pitchFamily="1" charset="0"/>
            </a:endParaRPr>
          </a:p>
          <a:p>
            <a:pPr>
              <a:lnSpc>
                <a:spcPct val="90000"/>
              </a:lnSpc>
            </a:pPr>
            <a:r>
              <a:rPr lang="en-US" sz="1900" b="1" dirty="0">
                <a:latin typeface="Verdana" pitchFamily="1" charset="0"/>
                <a:ea typeface="ＭＳ Ｐゴシック" pitchFamily="1" charset="-128"/>
                <a:cs typeface="ＭＳ Ｐゴシック" pitchFamily="1" charset="-128"/>
              </a:rPr>
              <a:t>Size group: </a:t>
            </a:r>
            <a:r>
              <a:rPr lang="en-US" sz="1900" dirty="0">
                <a:latin typeface="Verdana" pitchFamily="1" charset="0"/>
                <a:ea typeface="ＭＳ Ｐゴシック" pitchFamily="1" charset="-128"/>
                <a:cs typeface="ＭＳ Ｐゴシック" pitchFamily="1" charset="-128"/>
              </a:rPr>
              <a:t>1-2</a:t>
            </a:r>
            <a:endParaRPr lang="en-US" sz="1800" b="1" dirty="0">
              <a:latin typeface="Verdana" pitchFamily="1" charset="0"/>
              <a:ea typeface="ＭＳ Ｐゴシック" pitchFamily="1" charset="-128"/>
              <a:cs typeface="ＭＳ Ｐゴシック" pitchFamily="1" charset="-128"/>
            </a:endParaRPr>
          </a:p>
          <a:p>
            <a:pPr>
              <a:lnSpc>
                <a:spcPct val="90000"/>
              </a:lnSpc>
            </a:pPr>
            <a:r>
              <a:rPr lang="en-US" sz="1900" b="1" dirty="0">
                <a:latin typeface="Verdana" pitchFamily="1" charset="0"/>
                <a:ea typeface="ＭＳ Ｐゴシック" pitchFamily="1" charset="-128"/>
                <a:cs typeface="ＭＳ Ｐゴシック" pitchFamily="1" charset="-128"/>
              </a:rPr>
              <a:t>Skills: </a:t>
            </a:r>
            <a:r>
              <a:rPr lang="en-US" sz="1900" dirty="0">
                <a:latin typeface="Verdana" pitchFamily="1" charset="0"/>
                <a:ea typeface="ＭＳ Ｐゴシック" pitchFamily="1" charset="-128"/>
                <a:cs typeface="ＭＳ Ｐゴシック" pitchFamily="1" charset="-128"/>
              </a:rPr>
              <a:t>C++/</a:t>
            </a:r>
            <a:r>
              <a:rPr lang="en-US" sz="1900" dirty="0" err="1">
                <a:latin typeface="Verdana" pitchFamily="1" charset="0"/>
                <a:ea typeface="ＭＳ Ｐゴシック" pitchFamily="1" charset="-128"/>
                <a:cs typeface="ＭＳ Ｐゴシック" pitchFamily="1" charset="-128"/>
              </a:rPr>
              <a:t>Matlab</a:t>
            </a:r>
            <a:r>
              <a:rPr lang="en-US" sz="1900" dirty="0">
                <a:latin typeface="Verdana" pitchFamily="1" charset="0"/>
                <a:ea typeface="ＭＳ Ｐゴシック" pitchFamily="1" charset="-128"/>
                <a:cs typeface="ＭＳ Ｐゴシック" pitchFamily="1" charset="-128"/>
              </a:rPr>
              <a:t>, Image Processing</a:t>
            </a:r>
            <a:endParaRPr lang="en-US" sz="1800" b="1" dirty="0">
              <a:latin typeface="Verdana" pitchFamily="1" charset="0"/>
              <a:ea typeface="ＭＳ Ｐゴシック" pitchFamily="1" charset="-128"/>
              <a:cs typeface="ＭＳ Ｐゴシック" pitchFamily="1" charset="-128"/>
            </a:endParaRPr>
          </a:p>
          <a:p>
            <a:pPr>
              <a:lnSpc>
                <a:spcPct val="90000"/>
              </a:lnSpc>
            </a:pPr>
            <a:r>
              <a:rPr lang="en-US" sz="1900" b="1" dirty="0">
                <a:latin typeface="Verdana" pitchFamily="1" charset="0"/>
                <a:ea typeface="ＭＳ Ｐゴシック" pitchFamily="1" charset="-128"/>
                <a:cs typeface="ＭＳ Ｐゴシック" pitchFamily="1" charset="-128"/>
              </a:rPr>
              <a:t>Mentors: </a:t>
            </a:r>
          </a:p>
          <a:p>
            <a:pPr marL="0" indent="0">
              <a:lnSpc>
                <a:spcPct val="90000"/>
              </a:lnSpc>
              <a:buNone/>
            </a:pPr>
            <a:r>
              <a:rPr lang="en-US" sz="1900" dirty="0">
                <a:latin typeface="Verdana" pitchFamily="1" charset="0"/>
                <a:ea typeface="ＭＳ Ｐゴシック" pitchFamily="1" charset="-128"/>
                <a:cs typeface="ＭＳ Ｐゴシック" pitchFamily="1" charset="-128"/>
              </a:rPr>
              <a:t>	H. Kai Zhang (hzhang61@jhu.edu)</a:t>
            </a:r>
          </a:p>
          <a:p>
            <a:pPr marL="0" indent="0">
              <a:lnSpc>
                <a:spcPct val="90000"/>
              </a:lnSpc>
              <a:buNone/>
            </a:pPr>
            <a:r>
              <a:rPr lang="en-US" sz="1900" dirty="0">
                <a:latin typeface="Verdana" pitchFamily="1" charset="0"/>
                <a:ea typeface="ＭＳ Ｐゴシック" pitchFamily="1" charset="-128"/>
                <a:cs typeface="ＭＳ Ｐゴシック" pitchFamily="1" charset="-128"/>
              </a:rPr>
              <a:t>	Emad Boctor (eboctor1@jhmi.edu)</a:t>
            </a:r>
            <a:endParaRPr lang="en-US" sz="1900" dirty="0">
              <a:solidFill>
                <a:srgbClr val="0000FF"/>
              </a:solidFill>
              <a:latin typeface="Verdana" pitchFamily="1" charset="0"/>
              <a:ea typeface="ＭＳ Ｐゴシック" pitchFamily="1" charset="-128"/>
              <a:cs typeface="ＭＳ Ｐゴシック" pitchFamily="1" charset="-128"/>
            </a:endParaRPr>
          </a:p>
        </p:txBody>
      </p:sp>
    </p:spTree>
    <p:extLst>
      <p:ext uri="{BB962C8B-B14F-4D97-AF65-F5344CB8AC3E}">
        <p14:creationId xmlns:p14="http://schemas.microsoft.com/office/powerpoint/2010/main" val="376761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lang="en-US" dirty="0">
                <a:solidFill>
                  <a:srgbClr val="0000FF"/>
                </a:solidFill>
                <a:latin typeface="Verdana" pitchFamily="1" charset="0"/>
                <a:ea typeface="ＭＳ Ｐゴシック" pitchFamily="1" charset="-128"/>
                <a:cs typeface="ＭＳ Ｐゴシック" pitchFamily="1" charset="-128"/>
              </a:rPr>
              <a:t>Photoacoustic Imaging </a:t>
            </a:r>
            <a:br>
              <a:rPr lang="en-US" dirty="0">
                <a:solidFill>
                  <a:srgbClr val="0000FF"/>
                </a:solidFill>
                <a:latin typeface="Verdana" pitchFamily="1" charset="0"/>
                <a:ea typeface="ＭＳ Ｐゴシック" pitchFamily="1" charset="-128"/>
                <a:cs typeface="ＭＳ Ｐゴシック" pitchFamily="1" charset="-128"/>
              </a:rPr>
            </a:br>
            <a:r>
              <a:rPr lang="en-US" dirty="0">
                <a:solidFill>
                  <a:srgbClr val="0000FF"/>
                </a:solidFill>
                <a:latin typeface="Verdana" pitchFamily="1" charset="0"/>
                <a:ea typeface="ＭＳ Ｐゴシック" pitchFamily="1" charset="-128"/>
                <a:cs typeface="ＭＳ Ｐゴシック" pitchFamily="1" charset="-128"/>
              </a:rPr>
              <a:t>Using Clinical Ultrasound scanners</a:t>
            </a:r>
            <a:endParaRPr lang="en-US" dirty="0"/>
          </a:p>
        </p:txBody>
      </p:sp>
      <p:sp>
        <p:nvSpPr>
          <p:cNvPr id="4" name="テキスト ボックス 3"/>
          <p:cNvSpPr txBox="1"/>
          <p:nvPr/>
        </p:nvSpPr>
        <p:spPr>
          <a:xfrm>
            <a:off x="3418479" y="990600"/>
            <a:ext cx="2307042" cy="461665"/>
          </a:xfrm>
          <a:prstGeom prst="rect">
            <a:avLst/>
          </a:prstGeom>
          <a:noFill/>
        </p:spPr>
        <p:txBody>
          <a:bodyPr wrap="none" rtlCol="0">
            <a:spAutoFit/>
          </a:bodyPr>
          <a:lstStyle/>
          <a:p>
            <a:r>
              <a:rPr lang="en-US" b="1" u="sng" dirty="0"/>
              <a:t>Last year CIS2</a:t>
            </a:r>
          </a:p>
        </p:txBody>
      </p:sp>
      <p:pic>
        <p:nvPicPr>
          <p:cNvPr id="5" name="Picture 6"/>
          <p:cNvPicPr>
            <a:picLocks noChangeAspect="1"/>
          </p:cNvPicPr>
          <p:nvPr/>
        </p:nvPicPr>
        <p:blipFill>
          <a:blip r:embed="rId2"/>
          <a:stretch>
            <a:fillRect/>
          </a:stretch>
        </p:blipFill>
        <p:spPr>
          <a:xfrm>
            <a:off x="990600" y="2743200"/>
            <a:ext cx="4240637" cy="2895600"/>
          </a:xfrm>
          <a:prstGeom prst="rect">
            <a:avLst/>
          </a:prstGeom>
        </p:spPr>
      </p:pic>
      <p:pic>
        <p:nvPicPr>
          <p:cNvPr id="6" name="Picture 7"/>
          <p:cNvPicPr>
            <a:picLocks noChangeAspect="1"/>
          </p:cNvPicPr>
          <p:nvPr/>
        </p:nvPicPr>
        <p:blipFill rotWithShape="1">
          <a:blip r:embed="rId3"/>
          <a:srcRect l="54422"/>
          <a:stretch/>
        </p:blipFill>
        <p:spPr>
          <a:xfrm>
            <a:off x="5638800" y="3810000"/>
            <a:ext cx="2497646" cy="1961006"/>
          </a:xfrm>
          <a:prstGeom prst="rect">
            <a:avLst/>
          </a:prstGeom>
        </p:spPr>
      </p:pic>
      <p:pic>
        <p:nvPicPr>
          <p:cNvPr id="7" name="Picture 7"/>
          <p:cNvPicPr>
            <a:picLocks noChangeAspect="1"/>
          </p:cNvPicPr>
          <p:nvPr/>
        </p:nvPicPr>
        <p:blipFill rotWithShape="1">
          <a:blip r:embed="rId3"/>
          <a:srcRect r="47160"/>
          <a:stretch/>
        </p:blipFill>
        <p:spPr>
          <a:xfrm>
            <a:off x="5469447" y="1696594"/>
            <a:ext cx="2895600" cy="1961006"/>
          </a:xfrm>
          <a:prstGeom prst="rect">
            <a:avLst/>
          </a:prstGeom>
        </p:spPr>
      </p:pic>
    </p:spTree>
    <p:extLst>
      <p:ext uri="{BB962C8B-B14F-4D97-AF65-F5344CB8AC3E}">
        <p14:creationId xmlns:p14="http://schemas.microsoft.com/office/powerpoint/2010/main" val="13937566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lang="en-US" dirty="0">
                <a:solidFill>
                  <a:srgbClr val="0000FF"/>
                </a:solidFill>
                <a:latin typeface="Verdana" pitchFamily="1" charset="0"/>
                <a:ea typeface="ＭＳ Ｐゴシック" pitchFamily="1" charset="-128"/>
                <a:cs typeface="ＭＳ Ｐゴシック" pitchFamily="1" charset="-128"/>
              </a:rPr>
              <a:t>Photoacoustic Imaging </a:t>
            </a:r>
            <a:br>
              <a:rPr lang="en-US" dirty="0">
                <a:solidFill>
                  <a:srgbClr val="0000FF"/>
                </a:solidFill>
                <a:latin typeface="Verdana" pitchFamily="1" charset="0"/>
                <a:ea typeface="ＭＳ Ｐゴシック" pitchFamily="1" charset="-128"/>
                <a:cs typeface="ＭＳ Ｐゴシック" pitchFamily="1" charset="-128"/>
              </a:rPr>
            </a:br>
            <a:r>
              <a:rPr lang="en-US" dirty="0">
                <a:solidFill>
                  <a:srgbClr val="0000FF"/>
                </a:solidFill>
                <a:latin typeface="Verdana" pitchFamily="1" charset="0"/>
                <a:ea typeface="ＭＳ Ｐゴシック" pitchFamily="1" charset="-128"/>
                <a:cs typeface="ＭＳ Ｐゴシック" pitchFamily="1" charset="-128"/>
              </a:rPr>
              <a:t>Using Clinical Ultrasound scanners</a:t>
            </a:r>
            <a:endParaRPr lang="en-US" dirty="0"/>
          </a:p>
        </p:txBody>
      </p:sp>
      <p:pic>
        <p:nvPicPr>
          <p:cNvPr id="3" name="Demo">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08000" y="1534584"/>
            <a:ext cx="8128000" cy="4572000"/>
          </a:xfrm>
          <a:prstGeom prst="rect">
            <a:avLst/>
          </a:prstGeom>
        </p:spPr>
      </p:pic>
      <p:sp>
        <p:nvSpPr>
          <p:cNvPr id="4" name="テキスト ボックス 3"/>
          <p:cNvSpPr txBox="1"/>
          <p:nvPr/>
        </p:nvSpPr>
        <p:spPr>
          <a:xfrm>
            <a:off x="3418479" y="990600"/>
            <a:ext cx="2307042" cy="461665"/>
          </a:xfrm>
          <a:prstGeom prst="rect">
            <a:avLst/>
          </a:prstGeom>
          <a:noFill/>
        </p:spPr>
        <p:txBody>
          <a:bodyPr wrap="none" rtlCol="0">
            <a:spAutoFit/>
          </a:bodyPr>
          <a:lstStyle/>
          <a:p>
            <a:r>
              <a:rPr lang="en-US" b="1" u="sng" dirty="0"/>
              <a:t>Last year CIS2</a:t>
            </a:r>
          </a:p>
        </p:txBody>
      </p:sp>
    </p:spTree>
    <p:extLst>
      <p:ext uri="{BB962C8B-B14F-4D97-AF65-F5344CB8AC3E}">
        <p14:creationId xmlns:p14="http://schemas.microsoft.com/office/powerpoint/2010/main" val="3315056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2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04800" y="228600"/>
            <a:ext cx="8610600" cy="609600"/>
          </a:xfrm>
        </p:spPr>
        <p:txBody>
          <a:bodyPr/>
          <a:lstStyle/>
          <a:p>
            <a:r>
              <a:rPr lang="en-US" dirty="0">
                <a:solidFill>
                  <a:srgbClr val="0000FF"/>
                </a:solidFill>
                <a:latin typeface="Verdana" pitchFamily="1" charset="0"/>
                <a:ea typeface="ＭＳ Ｐゴシック" pitchFamily="1" charset="-128"/>
                <a:cs typeface="ＭＳ Ｐゴシック" pitchFamily="1" charset="-128"/>
              </a:rPr>
              <a:t>Photoacoustic Imaging </a:t>
            </a:r>
            <a:br>
              <a:rPr lang="en-US" dirty="0">
                <a:solidFill>
                  <a:srgbClr val="0000FF"/>
                </a:solidFill>
                <a:latin typeface="Verdana" pitchFamily="1" charset="0"/>
                <a:ea typeface="ＭＳ Ｐゴシック" pitchFamily="1" charset="-128"/>
                <a:cs typeface="ＭＳ Ｐゴシック" pitchFamily="1" charset="-128"/>
              </a:rPr>
            </a:br>
            <a:r>
              <a:rPr lang="en-US" dirty="0">
                <a:solidFill>
                  <a:srgbClr val="0000FF"/>
                </a:solidFill>
                <a:latin typeface="Verdana" pitchFamily="1" charset="0"/>
                <a:ea typeface="ＭＳ Ｐゴシック" pitchFamily="1" charset="-128"/>
                <a:cs typeface="ＭＳ Ｐゴシック" pitchFamily="1" charset="-128"/>
              </a:rPr>
              <a:t>Using Clinical Ultrasound scanners</a:t>
            </a:r>
          </a:p>
        </p:txBody>
      </p:sp>
      <p:sp>
        <p:nvSpPr>
          <p:cNvPr id="15363" name="Rectangle 3"/>
          <p:cNvSpPr>
            <a:spLocks noGrp="1" noChangeArrowheads="1"/>
          </p:cNvSpPr>
          <p:nvPr>
            <p:ph type="body" idx="1"/>
          </p:nvPr>
        </p:nvSpPr>
        <p:spPr>
          <a:xfrm>
            <a:off x="685800" y="914400"/>
            <a:ext cx="8153400" cy="5486400"/>
          </a:xfrm>
        </p:spPr>
        <p:txBody>
          <a:bodyPr anchor="ctr"/>
          <a:lstStyle/>
          <a:p>
            <a:pPr>
              <a:lnSpc>
                <a:spcPct val="90000"/>
              </a:lnSpc>
            </a:pPr>
            <a:r>
              <a:rPr lang="en-US" sz="1900" dirty="0">
                <a:latin typeface="Verdana" pitchFamily="1" charset="0"/>
                <a:ea typeface="ＭＳ Ｐゴシック" pitchFamily="1" charset="-128"/>
                <a:cs typeface="ＭＳ Ｐゴシック" pitchFamily="1" charset="-128"/>
              </a:rPr>
              <a:t>Photoacoustic (PA) imaging is a new modality capable of visualizing functional information. The goal of the project is to develop an algorithm to make PA imaging to be more comprehensive by allowing to use clinical ultrasound scanners.</a:t>
            </a:r>
          </a:p>
          <a:p>
            <a:pPr>
              <a:lnSpc>
                <a:spcPct val="90000"/>
              </a:lnSpc>
            </a:pPr>
            <a:r>
              <a:rPr lang="en-US" sz="1900" b="1" dirty="0">
                <a:latin typeface="Verdana" pitchFamily="1" charset="0"/>
                <a:ea typeface="ＭＳ Ｐゴシック" pitchFamily="1" charset="-128"/>
                <a:cs typeface="ＭＳ Ｐゴシック" pitchFamily="1" charset="-128"/>
              </a:rPr>
              <a:t>What Students Will Do:</a:t>
            </a:r>
            <a:r>
              <a:rPr lang="en-US" sz="1800" b="1" dirty="0">
                <a:latin typeface="Verdana" pitchFamily="1" charset="0"/>
                <a:ea typeface="ＭＳ Ｐゴシック" pitchFamily="1" charset="-128"/>
                <a:cs typeface="ＭＳ Ｐゴシック" pitchFamily="1" charset="-128"/>
              </a:rPr>
              <a:t> </a:t>
            </a:r>
          </a:p>
          <a:p>
            <a:pPr lvl="1">
              <a:lnSpc>
                <a:spcPct val="90000"/>
              </a:lnSpc>
            </a:pPr>
            <a:r>
              <a:rPr lang="en-US" sz="1800" dirty="0">
                <a:latin typeface="Verdana" pitchFamily="1" charset="0"/>
                <a:ea typeface="ＭＳ Ｐゴシック" pitchFamily="1" charset="-128"/>
                <a:cs typeface="ＭＳ Ｐゴシック" pitchFamily="1" charset="-128"/>
              </a:rPr>
              <a:t>Learn software/hardware background photoacoustic imaging</a:t>
            </a:r>
          </a:p>
          <a:p>
            <a:pPr lvl="1">
              <a:lnSpc>
                <a:spcPct val="90000"/>
              </a:lnSpc>
            </a:pPr>
            <a:r>
              <a:rPr lang="en-US" sz="1800" dirty="0">
                <a:latin typeface="Verdana" pitchFamily="1" charset="0"/>
                <a:ea typeface="ＭＳ Ｐゴシック" pitchFamily="1" charset="-128"/>
                <a:cs typeface="ＭＳ Ｐゴシック" pitchFamily="1" charset="-128"/>
              </a:rPr>
              <a:t>Develop an algorithm to recover synchronization between laser and ultrasound.</a:t>
            </a:r>
            <a:endParaRPr lang="en-US" sz="1800" b="1" dirty="0">
              <a:latin typeface="Verdana" pitchFamily="1" charset="0"/>
              <a:ea typeface="ＭＳ Ｐゴシック" pitchFamily="1" charset="-128"/>
              <a:cs typeface="ＭＳ Ｐゴシック" pitchFamily="1" charset="-128"/>
            </a:endParaRPr>
          </a:p>
          <a:p>
            <a:pPr>
              <a:lnSpc>
                <a:spcPct val="90000"/>
              </a:lnSpc>
            </a:pPr>
            <a:r>
              <a:rPr lang="en-US" sz="1900" b="1" dirty="0">
                <a:latin typeface="Verdana" pitchFamily="1" charset="0"/>
                <a:ea typeface="ＭＳ Ｐゴシック" pitchFamily="1" charset="-128"/>
                <a:cs typeface="ＭＳ Ｐゴシック" pitchFamily="1" charset="-128"/>
              </a:rPr>
              <a:t>Deliverables:</a:t>
            </a:r>
            <a:r>
              <a:rPr lang="en-US" sz="1900" dirty="0">
                <a:latin typeface="Verdana" pitchFamily="1" charset="0"/>
                <a:ea typeface="ＭＳ Ｐゴシック" pitchFamily="1" charset="-128"/>
                <a:cs typeface="ＭＳ Ｐゴシック" pitchFamily="1" charset="-128"/>
              </a:rPr>
              <a:t> </a:t>
            </a:r>
          </a:p>
          <a:p>
            <a:pPr lvl="1">
              <a:lnSpc>
                <a:spcPct val="90000"/>
              </a:lnSpc>
            </a:pPr>
            <a:r>
              <a:rPr lang="en-US" sz="1900" dirty="0">
                <a:latin typeface="Verdana" pitchFamily="1" charset="0"/>
                <a:ea typeface="ＭＳ Ｐゴシック" pitchFamily="1" charset="-128"/>
                <a:cs typeface="ＭＳ Ｐゴシック" pitchFamily="1" charset="-128"/>
              </a:rPr>
              <a:t>Algorithm and software development for real-time PA imaging.</a:t>
            </a:r>
            <a:endParaRPr lang="en-US" sz="1800" dirty="0">
              <a:latin typeface="Verdana" pitchFamily="1" charset="0"/>
            </a:endParaRPr>
          </a:p>
          <a:p>
            <a:pPr>
              <a:lnSpc>
                <a:spcPct val="90000"/>
              </a:lnSpc>
            </a:pPr>
            <a:r>
              <a:rPr lang="en-US" sz="1900" b="1" dirty="0">
                <a:latin typeface="Verdana" pitchFamily="1" charset="0"/>
                <a:ea typeface="ＭＳ Ｐゴシック" pitchFamily="1" charset="-128"/>
                <a:cs typeface="ＭＳ Ｐゴシック" pitchFamily="1" charset="-128"/>
              </a:rPr>
              <a:t>Size group: </a:t>
            </a:r>
            <a:r>
              <a:rPr lang="en-US" sz="1900" dirty="0">
                <a:latin typeface="Verdana" pitchFamily="1" charset="0"/>
                <a:ea typeface="ＭＳ Ｐゴシック" pitchFamily="1" charset="-128"/>
                <a:cs typeface="ＭＳ Ｐゴシック" pitchFamily="1" charset="-128"/>
              </a:rPr>
              <a:t>1-2</a:t>
            </a:r>
            <a:endParaRPr lang="en-US" sz="1800" b="1" dirty="0">
              <a:latin typeface="Verdana" pitchFamily="1" charset="0"/>
              <a:ea typeface="ＭＳ Ｐゴシック" pitchFamily="1" charset="-128"/>
              <a:cs typeface="ＭＳ Ｐゴシック" pitchFamily="1" charset="-128"/>
            </a:endParaRPr>
          </a:p>
          <a:p>
            <a:pPr>
              <a:lnSpc>
                <a:spcPct val="90000"/>
              </a:lnSpc>
            </a:pPr>
            <a:r>
              <a:rPr lang="en-US" sz="1900" b="1" dirty="0">
                <a:latin typeface="Verdana" pitchFamily="1" charset="0"/>
                <a:ea typeface="ＭＳ Ｐゴシック" pitchFamily="1" charset="-128"/>
                <a:cs typeface="ＭＳ Ｐゴシック" pitchFamily="1" charset="-128"/>
              </a:rPr>
              <a:t>Skills: </a:t>
            </a:r>
            <a:r>
              <a:rPr lang="en-US" sz="1900" dirty="0">
                <a:latin typeface="Verdana" pitchFamily="1" charset="0"/>
                <a:ea typeface="ＭＳ Ｐゴシック" pitchFamily="1" charset="-128"/>
                <a:cs typeface="ＭＳ Ｐゴシック" pitchFamily="1" charset="-128"/>
              </a:rPr>
              <a:t>C++/</a:t>
            </a:r>
            <a:r>
              <a:rPr lang="en-US" sz="1900" dirty="0" err="1">
                <a:latin typeface="Verdana" pitchFamily="1" charset="0"/>
                <a:ea typeface="ＭＳ Ｐゴシック" pitchFamily="1" charset="-128"/>
                <a:cs typeface="ＭＳ Ｐゴシック" pitchFamily="1" charset="-128"/>
              </a:rPr>
              <a:t>Matlab</a:t>
            </a:r>
            <a:r>
              <a:rPr lang="en-US" sz="1900" dirty="0">
                <a:latin typeface="Verdana" pitchFamily="1" charset="0"/>
                <a:ea typeface="ＭＳ Ｐゴシック" pitchFamily="1" charset="-128"/>
                <a:cs typeface="ＭＳ Ｐゴシック" pitchFamily="1" charset="-128"/>
              </a:rPr>
              <a:t>, Image Processing</a:t>
            </a:r>
            <a:endParaRPr lang="en-US" sz="1800" b="1" dirty="0">
              <a:latin typeface="Verdana" pitchFamily="1" charset="0"/>
              <a:ea typeface="ＭＳ Ｐゴシック" pitchFamily="1" charset="-128"/>
              <a:cs typeface="ＭＳ Ｐゴシック" pitchFamily="1" charset="-128"/>
            </a:endParaRPr>
          </a:p>
          <a:p>
            <a:pPr>
              <a:lnSpc>
                <a:spcPct val="90000"/>
              </a:lnSpc>
            </a:pPr>
            <a:r>
              <a:rPr lang="en-US" sz="1900" b="1" dirty="0">
                <a:latin typeface="Verdana" pitchFamily="1" charset="0"/>
                <a:ea typeface="ＭＳ Ｐゴシック" pitchFamily="1" charset="-128"/>
                <a:cs typeface="ＭＳ Ｐゴシック" pitchFamily="1" charset="-128"/>
              </a:rPr>
              <a:t>Mentors: </a:t>
            </a:r>
          </a:p>
          <a:p>
            <a:pPr marL="0" indent="0">
              <a:lnSpc>
                <a:spcPct val="90000"/>
              </a:lnSpc>
              <a:buNone/>
            </a:pPr>
            <a:r>
              <a:rPr lang="en-US" sz="1900" dirty="0">
                <a:latin typeface="Verdana" pitchFamily="1" charset="0"/>
                <a:ea typeface="ＭＳ Ｐゴシック" pitchFamily="1" charset="-128"/>
                <a:cs typeface="ＭＳ Ｐゴシック" pitchFamily="1" charset="-128"/>
              </a:rPr>
              <a:t>	H. Kai Zhang (hzhang61@jhu.edu)</a:t>
            </a:r>
          </a:p>
          <a:p>
            <a:pPr marL="0" indent="0">
              <a:lnSpc>
                <a:spcPct val="90000"/>
              </a:lnSpc>
              <a:buNone/>
            </a:pPr>
            <a:r>
              <a:rPr lang="en-US" sz="1900" dirty="0">
                <a:latin typeface="Verdana" pitchFamily="1" charset="0"/>
                <a:ea typeface="ＭＳ Ｐゴシック" pitchFamily="1" charset="-128"/>
                <a:cs typeface="ＭＳ Ｐゴシック" pitchFamily="1" charset="-128"/>
              </a:rPr>
              <a:t>	Emad Boctor (eboctor1@jhmi.edu)</a:t>
            </a:r>
            <a:endParaRPr lang="en-US" sz="1900" dirty="0">
              <a:solidFill>
                <a:srgbClr val="0000FF"/>
              </a:solidFill>
              <a:latin typeface="Verdana" pitchFamily="1" charset="0"/>
              <a:ea typeface="ＭＳ Ｐゴシック" pitchFamily="1" charset="-128"/>
              <a:cs typeface="ＭＳ Ｐゴシック" pitchFamily="1" charset="-128"/>
            </a:endParaRPr>
          </a:p>
        </p:txBody>
      </p:sp>
    </p:spTree>
    <p:extLst>
      <p:ext uri="{BB962C8B-B14F-4D97-AF65-F5344CB8AC3E}">
        <p14:creationId xmlns:p14="http://schemas.microsoft.com/office/powerpoint/2010/main" val="38396077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04800" y="228600"/>
            <a:ext cx="8610600" cy="609600"/>
          </a:xfrm>
        </p:spPr>
        <p:txBody>
          <a:bodyPr/>
          <a:lstStyle/>
          <a:p>
            <a:r>
              <a:rPr lang="en-US" dirty="0">
                <a:solidFill>
                  <a:srgbClr val="0000FF"/>
                </a:solidFill>
                <a:latin typeface="Verdana" pitchFamily="1" charset="0"/>
                <a:ea typeface="ＭＳ Ｐゴシック" pitchFamily="1" charset="-128"/>
                <a:cs typeface="ＭＳ Ｐゴシック" pitchFamily="1" charset="-128"/>
              </a:rPr>
              <a:t>Co-robotic Ultrasound Imaging</a:t>
            </a:r>
          </a:p>
        </p:txBody>
      </p:sp>
      <p:sp>
        <p:nvSpPr>
          <p:cNvPr id="15363" name="Rectangle 3"/>
          <p:cNvSpPr>
            <a:spLocks noGrp="1" noChangeArrowheads="1"/>
          </p:cNvSpPr>
          <p:nvPr>
            <p:ph type="body" idx="1"/>
          </p:nvPr>
        </p:nvSpPr>
        <p:spPr>
          <a:xfrm>
            <a:off x="685800" y="914400"/>
            <a:ext cx="8153400" cy="5486400"/>
          </a:xfrm>
        </p:spPr>
        <p:txBody>
          <a:bodyPr anchor="ctr"/>
          <a:lstStyle/>
          <a:p>
            <a:pPr>
              <a:lnSpc>
                <a:spcPct val="90000"/>
              </a:lnSpc>
            </a:pPr>
            <a:r>
              <a:rPr lang="en-US" sz="1900" dirty="0">
                <a:latin typeface="Verdana" pitchFamily="1" charset="0"/>
                <a:ea typeface="ＭＳ Ｐゴシック" pitchFamily="1" charset="-128"/>
                <a:cs typeface="ＭＳ Ｐゴシック" pitchFamily="1" charset="-128"/>
              </a:rPr>
              <a:t>Cooperative robot-ultrasound system to maximize the potential of medical ultrasound.</a:t>
            </a:r>
          </a:p>
          <a:p>
            <a:pPr lvl="1">
              <a:lnSpc>
                <a:spcPct val="90000"/>
              </a:lnSpc>
            </a:pPr>
            <a:r>
              <a:rPr lang="en-US" sz="1800" dirty="0">
                <a:latin typeface="Verdana" pitchFamily="1" charset="0"/>
                <a:ea typeface="ＭＳ Ｐゴシック" pitchFamily="1" charset="-128"/>
                <a:cs typeface="ＭＳ Ｐゴシック" pitchFamily="1" charset="-128"/>
              </a:rPr>
              <a:t>Force assist for mitigating occupational injury</a:t>
            </a:r>
          </a:p>
          <a:p>
            <a:pPr lvl="1">
              <a:lnSpc>
                <a:spcPct val="90000"/>
              </a:lnSpc>
            </a:pPr>
            <a:r>
              <a:rPr lang="en-US" sz="1800" dirty="0">
                <a:latin typeface="Verdana" pitchFamily="1" charset="0"/>
                <a:ea typeface="ＭＳ Ｐゴシック" pitchFamily="1" charset="-128"/>
                <a:cs typeface="ＭＳ Ｐゴシック" pitchFamily="1" charset="-128"/>
              </a:rPr>
              <a:t>Expanding imaging field and image quality for deep tissue imaging</a:t>
            </a:r>
          </a:p>
          <a:p>
            <a:pPr>
              <a:lnSpc>
                <a:spcPct val="90000"/>
              </a:lnSpc>
            </a:pPr>
            <a:r>
              <a:rPr lang="en-US" sz="1900" b="1" dirty="0">
                <a:latin typeface="Verdana" pitchFamily="1" charset="0"/>
                <a:ea typeface="ＭＳ Ｐゴシック" pitchFamily="1" charset="-128"/>
                <a:cs typeface="ＭＳ Ｐゴシック" pitchFamily="1" charset="-128"/>
              </a:rPr>
              <a:t>What Students Will Do:</a:t>
            </a:r>
            <a:r>
              <a:rPr lang="en-US" sz="1800" b="1" dirty="0">
                <a:latin typeface="Verdana" pitchFamily="1" charset="0"/>
                <a:ea typeface="ＭＳ Ｐゴシック" pitchFamily="1" charset="-128"/>
                <a:cs typeface="ＭＳ Ｐゴシック" pitchFamily="1" charset="-128"/>
              </a:rPr>
              <a:t> </a:t>
            </a:r>
          </a:p>
          <a:p>
            <a:pPr lvl="1">
              <a:lnSpc>
                <a:spcPct val="90000"/>
              </a:lnSpc>
            </a:pPr>
            <a:r>
              <a:rPr lang="en-US" sz="1800" dirty="0">
                <a:latin typeface="Verdana" pitchFamily="1" charset="0"/>
                <a:ea typeface="ＭＳ Ｐゴシック" pitchFamily="1" charset="-128"/>
                <a:cs typeface="ＭＳ Ｐゴシック" pitchFamily="1" charset="-128"/>
              </a:rPr>
              <a:t>Learn robotic ultrasound and ultrasound imaging</a:t>
            </a:r>
          </a:p>
          <a:p>
            <a:pPr lvl="1">
              <a:lnSpc>
                <a:spcPct val="90000"/>
              </a:lnSpc>
            </a:pPr>
            <a:r>
              <a:rPr lang="en-US" sz="1800" dirty="0">
                <a:latin typeface="Verdana" pitchFamily="1" charset="0"/>
                <a:ea typeface="ＭＳ Ｐゴシック" pitchFamily="1" charset="-128"/>
                <a:cs typeface="ＭＳ Ｐゴシック" pitchFamily="1" charset="-128"/>
              </a:rPr>
              <a:t>Integrate these systems</a:t>
            </a:r>
            <a:endParaRPr lang="en-US" sz="1800" b="1" dirty="0">
              <a:latin typeface="Verdana" pitchFamily="1" charset="0"/>
              <a:ea typeface="ＭＳ Ｐゴシック" pitchFamily="1" charset="-128"/>
              <a:cs typeface="ＭＳ Ｐゴシック" pitchFamily="1" charset="-128"/>
            </a:endParaRPr>
          </a:p>
          <a:p>
            <a:pPr>
              <a:lnSpc>
                <a:spcPct val="90000"/>
              </a:lnSpc>
            </a:pPr>
            <a:r>
              <a:rPr lang="en-US" sz="1900" b="1" dirty="0">
                <a:latin typeface="Verdana" pitchFamily="1" charset="0"/>
                <a:ea typeface="ＭＳ Ｐゴシック" pitchFamily="1" charset="-128"/>
                <a:cs typeface="ＭＳ Ｐゴシック" pitchFamily="1" charset="-128"/>
              </a:rPr>
              <a:t>Deliverables:</a:t>
            </a:r>
            <a:r>
              <a:rPr lang="en-US" sz="1900" dirty="0">
                <a:latin typeface="Verdana" pitchFamily="1" charset="0"/>
                <a:ea typeface="ＭＳ Ｐゴシック" pitchFamily="1" charset="-128"/>
                <a:cs typeface="ＭＳ Ｐゴシック" pitchFamily="1" charset="-128"/>
              </a:rPr>
              <a:t> </a:t>
            </a:r>
          </a:p>
          <a:p>
            <a:pPr lvl="1">
              <a:lnSpc>
                <a:spcPct val="90000"/>
              </a:lnSpc>
            </a:pPr>
            <a:r>
              <a:rPr lang="en-US" sz="1900" dirty="0">
                <a:latin typeface="Verdana" pitchFamily="1" charset="0"/>
                <a:ea typeface="ＭＳ Ｐゴシック" pitchFamily="1" charset="-128"/>
                <a:cs typeface="ＭＳ Ｐゴシック" pitchFamily="1" charset="-128"/>
              </a:rPr>
              <a:t>Hand-on experience of robotic arm control</a:t>
            </a:r>
          </a:p>
          <a:p>
            <a:pPr lvl="1">
              <a:lnSpc>
                <a:spcPct val="90000"/>
              </a:lnSpc>
            </a:pPr>
            <a:r>
              <a:rPr lang="en-US" sz="1900" dirty="0">
                <a:latin typeface="Verdana" pitchFamily="1" charset="0"/>
                <a:ea typeface="ＭＳ Ｐゴシック" pitchFamily="1" charset="-128"/>
                <a:cs typeface="ＭＳ Ｐゴシック" pitchFamily="1" charset="-128"/>
              </a:rPr>
              <a:t>Integrate image reconstruction with real-time visualization</a:t>
            </a:r>
          </a:p>
          <a:p>
            <a:pPr marL="0" indent="0">
              <a:lnSpc>
                <a:spcPct val="90000"/>
              </a:lnSpc>
              <a:buNone/>
            </a:pPr>
            <a:endParaRPr lang="en-US" sz="1800" dirty="0">
              <a:latin typeface="Verdana" pitchFamily="1" charset="0"/>
            </a:endParaRPr>
          </a:p>
          <a:p>
            <a:pPr>
              <a:lnSpc>
                <a:spcPct val="90000"/>
              </a:lnSpc>
            </a:pPr>
            <a:r>
              <a:rPr lang="en-US" sz="1900" b="1" dirty="0">
                <a:latin typeface="Verdana" pitchFamily="1" charset="0"/>
                <a:ea typeface="ＭＳ Ｐゴシック" pitchFamily="1" charset="-128"/>
                <a:cs typeface="ＭＳ Ｐゴシック" pitchFamily="1" charset="-128"/>
              </a:rPr>
              <a:t>Size group: </a:t>
            </a:r>
            <a:r>
              <a:rPr lang="en-US" sz="1900" dirty="0">
                <a:latin typeface="Verdana" pitchFamily="1" charset="0"/>
                <a:ea typeface="ＭＳ Ｐゴシック" pitchFamily="1" charset="-128"/>
                <a:cs typeface="ＭＳ Ｐゴシック" pitchFamily="1" charset="-128"/>
              </a:rPr>
              <a:t>1-2</a:t>
            </a:r>
            <a:endParaRPr lang="en-US" sz="1800" b="1" dirty="0">
              <a:latin typeface="Verdana" pitchFamily="1" charset="0"/>
              <a:ea typeface="ＭＳ Ｐゴシック" pitchFamily="1" charset="-128"/>
              <a:cs typeface="ＭＳ Ｐゴシック" pitchFamily="1" charset="-128"/>
            </a:endParaRPr>
          </a:p>
          <a:p>
            <a:pPr>
              <a:lnSpc>
                <a:spcPct val="90000"/>
              </a:lnSpc>
            </a:pPr>
            <a:r>
              <a:rPr lang="en-US" sz="1900" b="1" dirty="0">
                <a:latin typeface="Verdana" pitchFamily="1" charset="0"/>
                <a:ea typeface="ＭＳ Ｐゴシック" pitchFamily="1" charset="-128"/>
                <a:cs typeface="ＭＳ Ｐゴシック" pitchFamily="1" charset="-128"/>
              </a:rPr>
              <a:t>Skills: </a:t>
            </a:r>
            <a:r>
              <a:rPr lang="en-US" sz="1900" dirty="0">
                <a:latin typeface="Verdana" pitchFamily="1" charset="0"/>
                <a:ea typeface="ＭＳ Ｐゴシック" pitchFamily="1" charset="-128"/>
                <a:cs typeface="ＭＳ Ｐゴシック" pitchFamily="1" charset="-128"/>
              </a:rPr>
              <a:t>Robotics, </a:t>
            </a:r>
            <a:r>
              <a:rPr lang="en-US" sz="1900" dirty="0" err="1">
                <a:latin typeface="Verdana" pitchFamily="1" charset="0"/>
                <a:ea typeface="ＭＳ Ｐゴシック" pitchFamily="1" charset="-128"/>
                <a:cs typeface="ＭＳ Ｐゴシック" pitchFamily="1" charset="-128"/>
              </a:rPr>
              <a:t>Matlab</a:t>
            </a:r>
            <a:r>
              <a:rPr lang="en-US" sz="1900" dirty="0">
                <a:latin typeface="Verdana" pitchFamily="1" charset="0"/>
                <a:ea typeface="ＭＳ Ｐゴシック" pitchFamily="1" charset="-128"/>
                <a:cs typeface="ＭＳ Ｐゴシック" pitchFamily="1" charset="-128"/>
              </a:rPr>
              <a:t>/C++, Image Processing</a:t>
            </a:r>
            <a:endParaRPr lang="en-US" sz="1800" b="1" dirty="0">
              <a:latin typeface="Verdana" pitchFamily="1" charset="0"/>
              <a:ea typeface="ＭＳ Ｐゴシック" pitchFamily="1" charset="-128"/>
              <a:cs typeface="ＭＳ Ｐゴシック" pitchFamily="1" charset="-128"/>
            </a:endParaRPr>
          </a:p>
          <a:p>
            <a:pPr>
              <a:lnSpc>
                <a:spcPct val="90000"/>
              </a:lnSpc>
            </a:pPr>
            <a:r>
              <a:rPr lang="en-US" sz="1900" b="1" dirty="0">
                <a:latin typeface="Verdana" pitchFamily="1" charset="0"/>
                <a:ea typeface="ＭＳ Ｐゴシック" pitchFamily="1" charset="-128"/>
                <a:cs typeface="ＭＳ Ｐゴシック" pitchFamily="1" charset="-128"/>
              </a:rPr>
              <a:t>Mentors: </a:t>
            </a:r>
          </a:p>
          <a:p>
            <a:pPr marL="0" indent="0">
              <a:lnSpc>
                <a:spcPct val="90000"/>
              </a:lnSpc>
              <a:buNone/>
            </a:pPr>
            <a:r>
              <a:rPr lang="en-US" sz="1900" dirty="0">
                <a:latin typeface="Verdana" pitchFamily="1" charset="0"/>
                <a:ea typeface="ＭＳ Ｐゴシック" pitchFamily="1" charset="-128"/>
                <a:cs typeface="ＭＳ Ｐゴシック" pitchFamily="1" charset="-128"/>
              </a:rPr>
              <a:t>	H. Kai Zhang (hzhang61@jhu.edu)</a:t>
            </a:r>
          </a:p>
          <a:p>
            <a:pPr marL="0" indent="0">
              <a:lnSpc>
                <a:spcPct val="90000"/>
              </a:lnSpc>
              <a:buNone/>
            </a:pPr>
            <a:r>
              <a:rPr lang="en-US" sz="1900" dirty="0">
                <a:latin typeface="Verdana" pitchFamily="1" charset="0"/>
                <a:ea typeface="ＭＳ Ｐゴシック" pitchFamily="1" charset="-128"/>
                <a:cs typeface="ＭＳ Ｐゴシック" pitchFamily="1" charset="-128"/>
              </a:rPr>
              <a:t>	Russell Taylor (rht@jhu.edu)</a:t>
            </a:r>
          </a:p>
          <a:p>
            <a:pPr marL="0" indent="0">
              <a:lnSpc>
                <a:spcPct val="90000"/>
              </a:lnSpc>
              <a:buNone/>
            </a:pPr>
            <a:r>
              <a:rPr lang="en-US" sz="1900" dirty="0">
                <a:latin typeface="Verdana" pitchFamily="1" charset="0"/>
                <a:ea typeface="ＭＳ Ｐゴシック" pitchFamily="1" charset="-128"/>
                <a:cs typeface="ＭＳ Ｐゴシック" pitchFamily="1" charset="-128"/>
              </a:rPr>
              <a:t>	Emad Boctor (eboctor1@jhmi.edu)</a:t>
            </a:r>
            <a:endParaRPr lang="en-US" sz="1900" dirty="0">
              <a:solidFill>
                <a:srgbClr val="0000FF"/>
              </a:solidFill>
              <a:latin typeface="Verdana" pitchFamily="1" charset="0"/>
              <a:ea typeface="ＭＳ Ｐゴシック" pitchFamily="1" charset="-128"/>
              <a:cs typeface="ＭＳ Ｐゴシック" pitchFamily="1" charset="-128"/>
            </a:endParaRPr>
          </a:p>
        </p:txBody>
      </p:sp>
    </p:spTree>
    <p:extLst>
      <p:ext uri="{BB962C8B-B14F-4D97-AF65-F5344CB8AC3E}">
        <p14:creationId xmlns:p14="http://schemas.microsoft.com/office/powerpoint/2010/main" val="9867003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lang="en-US" dirty="0">
                <a:solidFill>
                  <a:srgbClr val="0000FF"/>
                </a:solidFill>
                <a:latin typeface="Verdana" pitchFamily="1" charset="0"/>
                <a:ea typeface="ＭＳ Ｐゴシック" pitchFamily="1" charset="-128"/>
                <a:cs typeface="ＭＳ Ｐゴシック" pitchFamily="1" charset="-128"/>
              </a:rPr>
              <a:t>Co-robotic Ultrasound Imaging</a:t>
            </a:r>
            <a:endParaRPr lang="en-US" dirty="0"/>
          </a:p>
        </p:txBody>
      </p:sp>
      <p:pic>
        <p:nvPicPr>
          <p:cNvPr id="4" name="圖片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50816" y="1066800"/>
            <a:ext cx="6242367" cy="5099288"/>
          </a:xfrm>
          <a:prstGeom prst="rect">
            <a:avLst/>
          </a:prstGeom>
          <a:noFill/>
          <a:ln>
            <a:noFill/>
          </a:ln>
        </p:spPr>
      </p:pic>
    </p:spTree>
    <p:extLst>
      <p:ext uri="{BB962C8B-B14F-4D97-AF65-F5344CB8AC3E}">
        <p14:creationId xmlns:p14="http://schemas.microsoft.com/office/powerpoint/2010/main" val="21488537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lang="en-US" dirty="0">
                <a:solidFill>
                  <a:srgbClr val="0000FF"/>
                </a:solidFill>
                <a:latin typeface="Verdana" pitchFamily="1" charset="0"/>
                <a:ea typeface="ＭＳ Ｐゴシック" pitchFamily="1" charset="-128"/>
                <a:cs typeface="ＭＳ Ｐゴシック" pitchFamily="1" charset="-128"/>
              </a:rPr>
              <a:t>Co-robotic Ultrasound Imaging</a:t>
            </a:r>
            <a:endParaRPr lang="en-US" dirty="0"/>
          </a:p>
        </p:txBody>
      </p:sp>
      <p:pic>
        <p:nvPicPr>
          <p:cNvPr id="5" name="コンテンツ プレースホルダー 4"/>
          <p:cNvPicPr>
            <a:picLocks noGrp="1" noChangeAspect="1"/>
          </p:cNvPicPr>
          <p:nvPr>
            <p:ph idx="1"/>
          </p:nvPr>
        </p:nvPicPr>
        <p:blipFill rotWithShape="1">
          <a:blip r:embed="rId4"/>
          <a:srcRect l="55000" b="21168"/>
          <a:stretch/>
        </p:blipFill>
        <p:spPr>
          <a:xfrm>
            <a:off x="5791200" y="1676400"/>
            <a:ext cx="2667000" cy="4000500"/>
          </a:xfrm>
        </p:spPr>
      </p:pic>
      <p:pic>
        <p:nvPicPr>
          <p:cNvPr id="4" name="File Mar 20, 3 16 23 PM">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22476"/>
          <a:stretch/>
        </p:blipFill>
        <p:spPr>
          <a:xfrm>
            <a:off x="838200" y="2073267"/>
            <a:ext cx="4419600" cy="3206765"/>
          </a:xfrm>
          <a:prstGeom prst="rect">
            <a:avLst/>
          </a:prstGeom>
        </p:spPr>
      </p:pic>
    </p:spTree>
    <p:extLst>
      <p:ext uri="{BB962C8B-B14F-4D97-AF65-F5344CB8AC3E}">
        <p14:creationId xmlns:p14="http://schemas.microsoft.com/office/powerpoint/2010/main" val="32820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1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04800" y="228600"/>
            <a:ext cx="8610600" cy="609600"/>
          </a:xfrm>
        </p:spPr>
        <p:txBody>
          <a:bodyPr/>
          <a:lstStyle/>
          <a:p>
            <a:r>
              <a:rPr lang="en-US" dirty="0">
                <a:solidFill>
                  <a:srgbClr val="0000FF"/>
                </a:solidFill>
                <a:latin typeface="Verdana" pitchFamily="1" charset="0"/>
                <a:ea typeface="ＭＳ Ｐゴシック" pitchFamily="1" charset="-128"/>
                <a:cs typeface="ＭＳ Ｐゴシック" pitchFamily="1" charset="-128"/>
              </a:rPr>
              <a:t>Co-robotic Ultrasound Imaging</a:t>
            </a:r>
          </a:p>
        </p:txBody>
      </p:sp>
      <p:sp>
        <p:nvSpPr>
          <p:cNvPr id="15363" name="Rectangle 3"/>
          <p:cNvSpPr>
            <a:spLocks noGrp="1" noChangeArrowheads="1"/>
          </p:cNvSpPr>
          <p:nvPr>
            <p:ph type="body" idx="1"/>
          </p:nvPr>
        </p:nvSpPr>
        <p:spPr>
          <a:xfrm>
            <a:off x="685800" y="914400"/>
            <a:ext cx="8153400" cy="5486400"/>
          </a:xfrm>
        </p:spPr>
        <p:txBody>
          <a:bodyPr anchor="ctr"/>
          <a:lstStyle/>
          <a:p>
            <a:pPr>
              <a:lnSpc>
                <a:spcPct val="90000"/>
              </a:lnSpc>
            </a:pPr>
            <a:r>
              <a:rPr lang="en-US" sz="1900" dirty="0">
                <a:latin typeface="Verdana" pitchFamily="1" charset="0"/>
                <a:ea typeface="ＭＳ Ｐゴシック" pitchFamily="1" charset="-128"/>
                <a:cs typeface="ＭＳ Ｐゴシック" pitchFamily="1" charset="-128"/>
              </a:rPr>
              <a:t>Cooperative robot-ultrasound system to maximize the potential of medical ultrasound.</a:t>
            </a:r>
          </a:p>
          <a:p>
            <a:pPr lvl="1">
              <a:lnSpc>
                <a:spcPct val="90000"/>
              </a:lnSpc>
            </a:pPr>
            <a:r>
              <a:rPr lang="en-US" sz="1800" dirty="0">
                <a:latin typeface="Verdana" pitchFamily="1" charset="0"/>
                <a:ea typeface="ＭＳ Ｐゴシック" pitchFamily="1" charset="-128"/>
                <a:cs typeface="ＭＳ Ｐゴシック" pitchFamily="1" charset="-128"/>
              </a:rPr>
              <a:t>Force assist for mitigating occupational injury</a:t>
            </a:r>
          </a:p>
          <a:p>
            <a:pPr lvl="1">
              <a:lnSpc>
                <a:spcPct val="90000"/>
              </a:lnSpc>
            </a:pPr>
            <a:r>
              <a:rPr lang="en-US" sz="1800" dirty="0">
                <a:latin typeface="Verdana" pitchFamily="1" charset="0"/>
                <a:ea typeface="ＭＳ Ｐゴシック" pitchFamily="1" charset="-128"/>
                <a:cs typeface="ＭＳ Ｐゴシック" pitchFamily="1" charset="-128"/>
              </a:rPr>
              <a:t>Expanding imaging field and image quality for deep tissue imaging</a:t>
            </a:r>
          </a:p>
          <a:p>
            <a:pPr>
              <a:lnSpc>
                <a:spcPct val="90000"/>
              </a:lnSpc>
            </a:pPr>
            <a:r>
              <a:rPr lang="en-US" sz="1900" b="1" dirty="0">
                <a:latin typeface="Verdana" pitchFamily="1" charset="0"/>
                <a:ea typeface="ＭＳ Ｐゴシック" pitchFamily="1" charset="-128"/>
                <a:cs typeface="ＭＳ Ｐゴシック" pitchFamily="1" charset="-128"/>
              </a:rPr>
              <a:t>What Students Will Do:</a:t>
            </a:r>
            <a:r>
              <a:rPr lang="en-US" sz="1800" b="1" dirty="0">
                <a:latin typeface="Verdana" pitchFamily="1" charset="0"/>
                <a:ea typeface="ＭＳ Ｐゴシック" pitchFamily="1" charset="-128"/>
                <a:cs typeface="ＭＳ Ｐゴシック" pitchFamily="1" charset="-128"/>
              </a:rPr>
              <a:t> </a:t>
            </a:r>
          </a:p>
          <a:p>
            <a:pPr lvl="1">
              <a:lnSpc>
                <a:spcPct val="90000"/>
              </a:lnSpc>
            </a:pPr>
            <a:r>
              <a:rPr lang="en-US" sz="1800" dirty="0">
                <a:latin typeface="Verdana" pitchFamily="1" charset="0"/>
                <a:ea typeface="ＭＳ Ｐゴシック" pitchFamily="1" charset="-128"/>
                <a:cs typeface="ＭＳ Ｐゴシック" pitchFamily="1" charset="-128"/>
              </a:rPr>
              <a:t>Learn robotic ultrasound and ultrasound imaging</a:t>
            </a:r>
          </a:p>
          <a:p>
            <a:pPr lvl="1">
              <a:lnSpc>
                <a:spcPct val="90000"/>
              </a:lnSpc>
            </a:pPr>
            <a:r>
              <a:rPr lang="en-US" sz="1800" dirty="0">
                <a:latin typeface="Verdana" pitchFamily="1" charset="0"/>
                <a:ea typeface="ＭＳ Ｐゴシック" pitchFamily="1" charset="-128"/>
                <a:cs typeface="ＭＳ Ｐゴシック" pitchFamily="1" charset="-128"/>
              </a:rPr>
              <a:t>Integrate these systems</a:t>
            </a:r>
            <a:endParaRPr lang="en-US" sz="1800" b="1" dirty="0">
              <a:latin typeface="Verdana" pitchFamily="1" charset="0"/>
              <a:ea typeface="ＭＳ Ｐゴシック" pitchFamily="1" charset="-128"/>
              <a:cs typeface="ＭＳ Ｐゴシック" pitchFamily="1" charset="-128"/>
            </a:endParaRPr>
          </a:p>
          <a:p>
            <a:pPr>
              <a:lnSpc>
                <a:spcPct val="90000"/>
              </a:lnSpc>
            </a:pPr>
            <a:r>
              <a:rPr lang="en-US" sz="1900" b="1" dirty="0">
                <a:latin typeface="Verdana" pitchFamily="1" charset="0"/>
                <a:ea typeface="ＭＳ Ｐゴシック" pitchFamily="1" charset="-128"/>
                <a:cs typeface="ＭＳ Ｐゴシック" pitchFamily="1" charset="-128"/>
              </a:rPr>
              <a:t>Deliverables:</a:t>
            </a:r>
            <a:r>
              <a:rPr lang="en-US" sz="1900" dirty="0">
                <a:latin typeface="Verdana" pitchFamily="1" charset="0"/>
                <a:ea typeface="ＭＳ Ｐゴシック" pitchFamily="1" charset="-128"/>
                <a:cs typeface="ＭＳ Ｐゴシック" pitchFamily="1" charset="-128"/>
              </a:rPr>
              <a:t> </a:t>
            </a:r>
          </a:p>
          <a:p>
            <a:pPr lvl="1">
              <a:lnSpc>
                <a:spcPct val="90000"/>
              </a:lnSpc>
            </a:pPr>
            <a:r>
              <a:rPr lang="en-US" sz="1900" dirty="0">
                <a:latin typeface="Verdana" pitchFamily="1" charset="0"/>
                <a:ea typeface="ＭＳ Ｐゴシック" pitchFamily="1" charset="-128"/>
                <a:cs typeface="ＭＳ Ｐゴシック" pitchFamily="1" charset="-128"/>
              </a:rPr>
              <a:t>Hand-on experience of robotic arm control</a:t>
            </a:r>
          </a:p>
          <a:p>
            <a:pPr lvl="1">
              <a:lnSpc>
                <a:spcPct val="90000"/>
              </a:lnSpc>
            </a:pPr>
            <a:r>
              <a:rPr lang="en-US" sz="1900" dirty="0">
                <a:latin typeface="Verdana" pitchFamily="1" charset="0"/>
                <a:ea typeface="ＭＳ Ｐゴシック" pitchFamily="1" charset="-128"/>
                <a:cs typeface="ＭＳ Ｐゴシック" pitchFamily="1" charset="-128"/>
              </a:rPr>
              <a:t>Integrate image reconstruction with real-time visualization</a:t>
            </a:r>
          </a:p>
          <a:p>
            <a:pPr marL="0" indent="0">
              <a:lnSpc>
                <a:spcPct val="90000"/>
              </a:lnSpc>
              <a:buNone/>
            </a:pPr>
            <a:endParaRPr lang="en-US" sz="1800" dirty="0">
              <a:latin typeface="Verdana" pitchFamily="1" charset="0"/>
            </a:endParaRPr>
          </a:p>
          <a:p>
            <a:pPr>
              <a:lnSpc>
                <a:spcPct val="90000"/>
              </a:lnSpc>
            </a:pPr>
            <a:r>
              <a:rPr lang="en-US" sz="1900" b="1" dirty="0">
                <a:latin typeface="Verdana" pitchFamily="1" charset="0"/>
                <a:ea typeface="ＭＳ Ｐゴシック" pitchFamily="1" charset="-128"/>
                <a:cs typeface="ＭＳ Ｐゴシック" pitchFamily="1" charset="-128"/>
              </a:rPr>
              <a:t>Size group: </a:t>
            </a:r>
            <a:r>
              <a:rPr lang="en-US" sz="1900" dirty="0">
                <a:latin typeface="Verdana" pitchFamily="1" charset="0"/>
                <a:ea typeface="ＭＳ Ｐゴシック" pitchFamily="1" charset="-128"/>
                <a:cs typeface="ＭＳ Ｐゴシック" pitchFamily="1" charset="-128"/>
              </a:rPr>
              <a:t>1-2</a:t>
            </a:r>
            <a:endParaRPr lang="en-US" sz="1800" b="1" dirty="0">
              <a:latin typeface="Verdana" pitchFamily="1" charset="0"/>
              <a:ea typeface="ＭＳ Ｐゴシック" pitchFamily="1" charset="-128"/>
              <a:cs typeface="ＭＳ Ｐゴシック" pitchFamily="1" charset="-128"/>
            </a:endParaRPr>
          </a:p>
          <a:p>
            <a:pPr>
              <a:lnSpc>
                <a:spcPct val="90000"/>
              </a:lnSpc>
            </a:pPr>
            <a:r>
              <a:rPr lang="en-US" sz="1900" b="1" dirty="0">
                <a:latin typeface="Verdana" pitchFamily="1" charset="0"/>
                <a:ea typeface="ＭＳ Ｐゴシック" pitchFamily="1" charset="-128"/>
                <a:cs typeface="ＭＳ Ｐゴシック" pitchFamily="1" charset="-128"/>
              </a:rPr>
              <a:t>Skills: </a:t>
            </a:r>
            <a:r>
              <a:rPr lang="en-US" sz="1900" dirty="0">
                <a:latin typeface="Verdana" pitchFamily="1" charset="0"/>
                <a:ea typeface="ＭＳ Ｐゴシック" pitchFamily="1" charset="-128"/>
                <a:cs typeface="ＭＳ Ｐゴシック" pitchFamily="1" charset="-128"/>
              </a:rPr>
              <a:t>Robotics, </a:t>
            </a:r>
            <a:r>
              <a:rPr lang="en-US" sz="1900" dirty="0" err="1">
                <a:latin typeface="Verdana" pitchFamily="1" charset="0"/>
                <a:ea typeface="ＭＳ Ｐゴシック" pitchFamily="1" charset="-128"/>
                <a:cs typeface="ＭＳ Ｐゴシック" pitchFamily="1" charset="-128"/>
              </a:rPr>
              <a:t>Matlab</a:t>
            </a:r>
            <a:r>
              <a:rPr lang="en-US" sz="1900" dirty="0">
                <a:latin typeface="Verdana" pitchFamily="1" charset="0"/>
                <a:ea typeface="ＭＳ Ｐゴシック" pitchFamily="1" charset="-128"/>
                <a:cs typeface="ＭＳ Ｐゴシック" pitchFamily="1" charset="-128"/>
              </a:rPr>
              <a:t>/C++, Image Processing</a:t>
            </a:r>
            <a:endParaRPr lang="en-US" sz="1800" b="1" dirty="0">
              <a:latin typeface="Verdana" pitchFamily="1" charset="0"/>
              <a:ea typeface="ＭＳ Ｐゴシック" pitchFamily="1" charset="-128"/>
              <a:cs typeface="ＭＳ Ｐゴシック" pitchFamily="1" charset="-128"/>
            </a:endParaRPr>
          </a:p>
          <a:p>
            <a:pPr>
              <a:lnSpc>
                <a:spcPct val="90000"/>
              </a:lnSpc>
            </a:pPr>
            <a:r>
              <a:rPr lang="en-US" sz="1900" b="1" dirty="0">
                <a:latin typeface="Verdana" pitchFamily="1" charset="0"/>
                <a:ea typeface="ＭＳ Ｐゴシック" pitchFamily="1" charset="-128"/>
                <a:cs typeface="ＭＳ Ｐゴシック" pitchFamily="1" charset="-128"/>
              </a:rPr>
              <a:t>Mentors: </a:t>
            </a:r>
          </a:p>
          <a:p>
            <a:pPr marL="0" indent="0">
              <a:lnSpc>
                <a:spcPct val="90000"/>
              </a:lnSpc>
              <a:buNone/>
            </a:pPr>
            <a:r>
              <a:rPr lang="en-US" sz="1900" dirty="0">
                <a:latin typeface="Verdana" pitchFamily="1" charset="0"/>
                <a:ea typeface="ＭＳ Ｐゴシック" pitchFamily="1" charset="-128"/>
                <a:cs typeface="ＭＳ Ｐゴシック" pitchFamily="1" charset="-128"/>
              </a:rPr>
              <a:t>	H. Kai Zhang (hzhang61@jhu.edu)</a:t>
            </a:r>
          </a:p>
          <a:p>
            <a:pPr marL="0" indent="0">
              <a:lnSpc>
                <a:spcPct val="90000"/>
              </a:lnSpc>
              <a:buNone/>
            </a:pPr>
            <a:r>
              <a:rPr lang="en-US" sz="1900" dirty="0">
                <a:latin typeface="Verdana" pitchFamily="1" charset="0"/>
                <a:ea typeface="ＭＳ Ｐゴシック" pitchFamily="1" charset="-128"/>
                <a:cs typeface="ＭＳ Ｐゴシック" pitchFamily="1" charset="-128"/>
              </a:rPr>
              <a:t>	Russell Taylor (rht@jhu.edu)</a:t>
            </a:r>
          </a:p>
          <a:p>
            <a:pPr marL="0" indent="0">
              <a:lnSpc>
                <a:spcPct val="90000"/>
              </a:lnSpc>
              <a:buNone/>
            </a:pPr>
            <a:r>
              <a:rPr lang="en-US" sz="1900" dirty="0">
                <a:latin typeface="Verdana" pitchFamily="1" charset="0"/>
                <a:ea typeface="ＭＳ Ｐゴシック" pitchFamily="1" charset="-128"/>
                <a:cs typeface="ＭＳ Ｐゴシック" pitchFamily="1" charset="-128"/>
              </a:rPr>
              <a:t>	Emad Boctor (eboctor1@jhmi.edu)</a:t>
            </a:r>
            <a:endParaRPr lang="en-US" sz="1900" dirty="0">
              <a:solidFill>
                <a:srgbClr val="0000FF"/>
              </a:solidFill>
              <a:latin typeface="Verdana" pitchFamily="1" charset="0"/>
              <a:ea typeface="ＭＳ Ｐゴシック" pitchFamily="1" charset="-128"/>
              <a:cs typeface="ＭＳ Ｐゴシック" pitchFamily="1" charset="-128"/>
            </a:endParaRPr>
          </a:p>
        </p:txBody>
      </p:sp>
    </p:spTree>
    <p:extLst>
      <p:ext uri="{BB962C8B-B14F-4D97-AF65-F5344CB8AC3E}">
        <p14:creationId xmlns:p14="http://schemas.microsoft.com/office/powerpoint/2010/main" val="691105705"/>
      </p:ext>
    </p:extLst>
  </p:cSld>
  <p:clrMapOvr>
    <a:masterClrMapping/>
  </p:clrMapOvr>
</p:sld>
</file>

<file path=ppt/theme/theme1.xml><?xml version="1.0" encoding="utf-8"?>
<a:theme xmlns:a="http://schemas.openxmlformats.org/drawingml/2006/main" name="CIS-Lecture">
  <a:themeElements>
    <a:clrScheme name="CIS-Lectur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CIS-Lectur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65"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pitchFamily="-65" charset="0"/>
          </a:defRPr>
        </a:defPPr>
      </a:lstStyle>
    </a:lnDef>
  </a:objectDefaults>
  <a:extraClrSchemeLst>
    <a:extraClrScheme>
      <a:clrScheme name="CIS-Lectur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CIS-Lectur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CIS-Lectur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CIS-Lectur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CIS-Lectur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CIS-Lectur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CIS-Lectur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CIS-Lecture</Template>
  <TotalTime>5995</TotalTime>
  <Words>595</Words>
  <Application>Microsoft Office PowerPoint</Application>
  <PresentationFormat>On-screen Show (4:3)</PresentationFormat>
  <Paragraphs>108</Paragraphs>
  <Slides>14</Slides>
  <Notes>0</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ＭＳ Ｐゴシック</vt:lpstr>
      <vt:lpstr>Arial</vt:lpstr>
      <vt:lpstr>Times New Roman</vt:lpstr>
      <vt:lpstr>Verdana</vt:lpstr>
      <vt:lpstr>CIS-Lecture</vt:lpstr>
      <vt:lpstr>Tracking of active needle with a camera-mounted ultrasound transducer</vt:lpstr>
      <vt:lpstr>Tracking of active needle with a camera-mounted ultrasound transducer</vt:lpstr>
      <vt:lpstr>Echo Spine </vt:lpstr>
      <vt:lpstr>Echo Spine </vt:lpstr>
      <vt:lpstr>Photoacoustic Imaging  Using Clinical Ultrasound scanners</vt:lpstr>
      <vt:lpstr>Photoacoustic Imaging  Using Clinical Ultrasound scanners</vt:lpstr>
      <vt:lpstr>Photoacoustic Imaging  Using Clinical Ultrasound scanners</vt:lpstr>
      <vt:lpstr>Photoacoustic Imaging  Using Clinical Ultrasound scanners</vt:lpstr>
      <vt:lpstr>Photoacoustic Imaging  Using Clinical Ultrasound scanners</vt:lpstr>
      <vt:lpstr>Photoacoustic Imaging  Using Clinical Ultrasound scanners</vt:lpstr>
      <vt:lpstr>Co-robotic Ultrasound Imaging</vt:lpstr>
      <vt:lpstr>Co-robotic Ultrasound Imaging</vt:lpstr>
      <vt:lpstr>Co-robotic Ultrasound Imaging</vt:lpstr>
      <vt:lpstr>Co-robotic Ultrasound Imaging</vt:lpstr>
    </vt:vector>
  </TitlesOfParts>
  <Company>Johns Hopkins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Possible projects (examples)</dc:title>
  <dc:creator>R. H. Taylor</dc:creator>
  <cp:lastModifiedBy>Alexis Cheng</cp:lastModifiedBy>
  <cp:revision>80</cp:revision>
  <cp:lastPrinted>1998-01-12T19:42:20Z</cp:lastPrinted>
  <dcterms:created xsi:type="dcterms:W3CDTF">2014-01-14T11:21:36Z</dcterms:created>
  <dcterms:modified xsi:type="dcterms:W3CDTF">2017-02-02T20:02:06Z</dcterms:modified>
</cp:coreProperties>
</file>