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300" r:id="rId2"/>
    <p:sldId id="301" r:id="rId3"/>
    <p:sldId id="291" r:id="rId4"/>
    <p:sldId id="296" r:id="rId5"/>
    <p:sldId id="292" r:id="rId6"/>
    <p:sldId id="303" r:id="rId7"/>
    <p:sldId id="295" r:id="rId8"/>
    <p:sldId id="298" r:id="rId9"/>
    <p:sldId id="302" r:id="rId10"/>
    <p:sldId id="293"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Paul" initials="P" lastIdx="7"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F81B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8" autoAdjust="0"/>
    <p:restoredTop sz="94344" autoAdjust="0"/>
  </p:normalViewPr>
  <p:slideViewPr>
    <p:cSldViewPr>
      <p:cViewPr varScale="1">
        <p:scale>
          <a:sx n="104" d="100"/>
          <a:sy n="104" d="100"/>
        </p:scale>
        <p:origin x="105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4" d="100"/>
          <a:sy n="64" d="100"/>
        </p:scale>
        <p:origin x="-3130" y="-8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A2B90C-85DA-418D-B599-06E9B3756BEC}" type="datetimeFigureOut">
              <a:rPr lang="en-US" smtClean="0"/>
              <a:t>1/31/2017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F581AA8-441C-4643-A9EB-E8D02B74C5E6}" type="slidenum">
              <a:rPr lang="en-US" smtClean="0"/>
              <a:t>‹#›</a:t>
            </a:fld>
            <a:endParaRPr lang="en-US"/>
          </a:p>
        </p:txBody>
      </p:sp>
    </p:spTree>
    <p:extLst>
      <p:ext uri="{BB962C8B-B14F-4D97-AF65-F5344CB8AC3E}">
        <p14:creationId xmlns:p14="http://schemas.microsoft.com/office/powerpoint/2010/main" val="1698762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9981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4888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219120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914400"/>
            <a:ext cx="3810000" cy="548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14400"/>
            <a:ext cx="3810000" cy="548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77741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2441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30404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040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81292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962951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8126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228600"/>
            <a:ext cx="1943100" cy="6172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228600"/>
            <a:ext cx="5676900" cy="6172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9095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228600"/>
            <a:ext cx="7772400" cy="609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914400"/>
            <a:ext cx="7772400" cy="548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028" name="Group 12"/>
          <p:cNvGrpSpPr>
            <a:grpSpLocks/>
          </p:cNvGrpSpPr>
          <p:nvPr/>
        </p:nvGrpSpPr>
        <p:grpSpPr bwMode="auto">
          <a:xfrm>
            <a:off x="3302000" y="6477000"/>
            <a:ext cx="5842000" cy="381000"/>
            <a:chOff x="2080" y="4080"/>
            <a:chExt cx="3680" cy="240"/>
          </a:xfrm>
        </p:grpSpPr>
        <p:pic>
          <p:nvPicPr>
            <p:cNvPr id="1030" name="Picture 13" descr="ERCLogoSmallColor"/>
            <p:cNvPicPr>
              <a:picLocks noChangeAspect="1" noChangeArrowheads="1"/>
            </p:cNvPicPr>
            <p:nvPr/>
          </p:nvPicPr>
          <p:blipFill>
            <a:blip r:embed="rId13"/>
            <a:srcRect/>
            <a:stretch>
              <a:fillRect/>
            </a:stretch>
          </p:blipFill>
          <p:spPr bwMode="auto">
            <a:xfrm>
              <a:off x="5589" y="4080"/>
              <a:ext cx="171" cy="240"/>
            </a:xfrm>
            <a:prstGeom prst="rect">
              <a:avLst/>
            </a:prstGeom>
            <a:noFill/>
            <a:ln w="9525">
              <a:noFill/>
              <a:miter lim="800000"/>
              <a:headEnd/>
              <a:tailEnd/>
            </a:ln>
          </p:spPr>
        </p:pic>
        <p:sp>
          <p:nvSpPr>
            <p:cNvPr id="1038" name="Text Box 14"/>
            <p:cNvSpPr txBox="1">
              <a:spLocks noChangeArrowheads="1"/>
            </p:cNvSpPr>
            <p:nvPr/>
          </p:nvSpPr>
          <p:spPr bwMode="auto">
            <a:xfrm>
              <a:off x="2080" y="4118"/>
              <a:ext cx="3488" cy="154"/>
            </a:xfrm>
            <a:prstGeom prst="rect">
              <a:avLst/>
            </a:prstGeom>
            <a:noFill/>
            <a:ln w="9525">
              <a:noFill/>
              <a:miter lim="800000"/>
              <a:headEnd/>
              <a:tailEnd/>
            </a:ln>
            <a:effectLst/>
          </p:spPr>
          <p:txBody>
            <a:bodyPr wrap="none">
              <a:prstTxWarp prst="textNoShape">
                <a:avLst/>
              </a:prstTxWarp>
              <a:spAutoFit/>
            </a:bodyPr>
            <a:lstStyle/>
            <a:p>
              <a:pPr eaLnBrk="0" fontAlgn="base" hangingPunct="0">
                <a:spcBef>
                  <a:spcPct val="0"/>
                </a:spcBef>
                <a:spcAft>
                  <a:spcPct val="0"/>
                </a:spcAft>
                <a:defRPr/>
              </a:pPr>
              <a:r>
                <a:rPr lang="en-US" sz="1000" b="1">
                  <a:solidFill>
                    <a:srgbClr val="808080"/>
                  </a:solidFill>
                </a:rPr>
                <a:t>Engineering Research Center for Computer Integrated Surgical Systems and Technology</a:t>
              </a:r>
            </a:p>
          </p:txBody>
        </p:sp>
      </p:grpSp>
      <p:sp>
        <p:nvSpPr>
          <p:cNvPr id="1040" name="Text Box 16"/>
          <p:cNvSpPr txBox="1">
            <a:spLocks noChangeArrowheads="1"/>
          </p:cNvSpPr>
          <p:nvPr/>
        </p:nvSpPr>
        <p:spPr bwMode="auto">
          <a:xfrm>
            <a:off x="0" y="6430963"/>
            <a:ext cx="3733800" cy="427037"/>
          </a:xfrm>
          <a:prstGeom prst="rect">
            <a:avLst/>
          </a:prstGeom>
          <a:noFill/>
          <a:ln w="9525">
            <a:noFill/>
            <a:miter lim="800000"/>
            <a:headEnd/>
            <a:tailEnd/>
          </a:ln>
          <a:effectLst/>
        </p:spPr>
        <p:txBody>
          <a:bodyPr>
            <a:prstTxWarp prst="textNoShape">
              <a:avLst/>
            </a:prstTxWarp>
            <a:spAutoFit/>
          </a:bodyPr>
          <a:lstStyle/>
          <a:p>
            <a:pPr marL="341313" indent="-341313" eaLnBrk="0" fontAlgn="base" hangingPunct="0">
              <a:spcBef>
                <a:spcPct val="0"/>
              </a:spcBef>
              <a:spcAft>
                <a:spcPct val="0"/>
              </a:spcAft>
              <a:defRPr/>
            </a:pPr>
            <a:fld id="{AC6DEC11-5E03-2848-BAEE-A26AD718E783}" type="slidenum">
              <a:rPr lang="en-US" sz="1200" b="1">
                <a:solidFill>
                  <a:srgbClr val="000000"/>
                </a:solidFill>
              </a:rPr>
              <a:pPr marL="341313" indent="-341313" eaLnBrk="0" fontAlgn="base" hangingPunct="0">
                <a:spcBef>
                  <a:spcPct val="0"/>
                </a:spcBef>
                <a:spcAft>
                  <a:spcPct val="0"/>
                </a:spcAft>
                <a:defRPr/>
              </a:pPr>
              <a:t>‹#›</a:t>
            </a:fld>
            <a:r>
              <a:rPr lang="en-US" sz="1200" b="1" dirty="0">
                <a:solidFill>
                  <a:srgbClr val="000000"/>
                </a:solidFill>
              </a:rPr>
              <a:t>	</a:t>
            </a:r>
            <a:r>
              <a:rPr lang="en-US" sz="1000" dirty="0">
                <a:solidFill>
                  <a:srgbClr val="000000"/>
                </a:solidFill>
                <a:latin typeface="Times New Roman" pitchFamily="-107" charset="0"/>
              </a:rPr>
              <a:t>600.446/646 CIS2 Spring 2017</a:t>
            </a:r>
          </a:p>
          <a:p>
            <a:pPr marL="341313" indent="-341313" eaLnBrk="0" fontAlgn="base" hangingPunct="0">
              <a:spcBef>
                <a:spcPct val="0"/>
              </a:spcBef>
              <a:spcAft>
                <a:spcPct val="0"/>
              </a:spcAft>
              <a:defRPr/>
            </a:pPr>
            <a:r>
              <a:rPr lang="en-US" sz="1000" dirty="0">
                <a:solidFill>
                  <a:srgbClr val="000000"/>
                </a:solidFill>
                <a:latin typeface="Times New Roman" pitchFamily="-107" charset="0"/>
              </a:rPr>
              <a:t>	Copyright © R. H. Taylor</a:t>
            </a:r>
          </a:p>
        </p:txBody>
      </p:sp>
    </p:spTree>
    <p:extLst>
      <p:ext uri="{BB962C8B-B14F-4D97-AF65-F5344CB8AC3E}">
        <p14:creationId xmlns:p14="http://schemas.microsoft.com/office/powerpoint/2010/main" val="23066740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2800" b="1">
          <a:solidFill>
            <a:schemeClr val="tx2"/>
          </a:solidFill>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2800" b="1">
          <a:solidFill>
            <a:schemeClr val="tx2"/>
          </a:solidFill>
          <a:latin typeface="Arial" pitchFamily="-65" charset="0"/>
          <a:ea typeface="ＭＳ Ｐゴシック" pitchFamily="-107" charset="-128"/>
          <a:cs typeface="ＭＳ Ｐゴシック" pitchFamily="-107" charset="-128"/>
        </a:defRPr>
      </a:lvl2pPr>
      <a:lvl3pPr algn="ctr" rtl="0" eaLnBrk="0" fontAlgn="base" hangingPunct="0">
        <a:spcBef>
          <a:spcPct val="0"/>
        </a:spcBef>
        <a:spcAft>
          <a:spcPct val="0"/>
        </a:spcAft>
        <a:defRPr sz="2800" b="1">
          <a:solidFill>
            <a:schemeClr val="tx2"/>
          </a:solidFill>
          <a:latin typeface="Arial" pitchFamily="-65" charset="0"/>
          <a:ea typeface="ＭＳ Ｐゴシック" pitchFamily="-107" charset="-128"/>
          <a:cs typeface="ＭＳ Ｐゴシック" pitchFamily="-107" charset="-128"/>
        </a:defRPr>
      </a:lvl3pPr>
      <a:lvl4pPr algn="ctr" rtl="0" eaLnBrk="0" fontAlgn="base" hangingPunct="0">
        <a:spcBef>
          <a:spcPct val="0"/>
        </a:spcBef>
        <a:spcAft>
          <a:spcPct val="0"/>
        </a:spcAft>
        <a:defRPr sz="2800" b="1">
          <a:solidFill>
            <a:schemeClr val="tx2"/>
          </a:solidFill>
          <a:latin typeface="Arial" pitchFamily="-65" charset="0"/>
          <a:ea typeface="ＭＳ Ｐゴシック" pitchFamily="-107" charset="-128"/>
          <a:cs typeface="ＭＳ Ｐゴシック" pitchFamily="-107" charset="-128"/>
        </a:defRPr>
      </a:lvl4pPr>
      <a:lvl5pPr algn="ctr" rtl="0" eaLnBrk="0" fontAlgn="base" hangingPunct="0">
        <a:spcBef>
          <a:spcPct val="0"/>
        </a:spcBef>
        <a:spcAft>
          <a:spcPct val="0"/>
        </a:spcAft>
        <a:defRPr sz="2800" b="1">
          <a:solidFill>
            <a:schemeClr val="tx2"/>
          </a:solidFill>
          <a:latin typeface="Arial" pitchFamily="-65" charset="0"/>
          <a:ea typeface="ＭＳ Ｐゴシック" pitchFamily="-107" charset="-128"/>
          <a:cs typeface="ＭＳ Ｐゴシック" pitchFamily="-107" charset="-128"/>
        </a:defRPr>
      </a:lvl5pPr>
      <a:lvl6pPr marL="457200" algn="ctr" rtl="0" eaLnBrk="0" fontAlgn="base" hangingPunct="0">
        <a:spcBef>
          <a:spcPct val="0"/>
        </a:spcBef>
        <a:spcAft>
          <a:spcPct val="0"/>
        </a:spcAft>
        <a:defRPr sz="2800" b="1">
          <a:solidFill>
            <a:schemeClr val="tx2"/>
          </a:solidFill>
          <a:latin typeface="Arial" pitchFamily="-65" charset="0"/>
        </a:defRPr>
      </a:lvl6pPr>
      <a:lvl7pPr marL="914400" algn="ctr" rtl="0" eaLnBrk="0" fontAlgn="base" hangingPunct="0">
        <a:spcBef>
          <a:spcPct val="0"/>
        </a:spcBef>
        <a:spcAft>
          <a:spcPct val="0"/>
        </a:spcAft>
        <a:defRPr sz="2800" b="1">
          <a:solidFill>
            <a:schemeClr val="tx2"/>
          </a:solidFill>
          <a:latin typeface="Arial" pitchFamily="-65" charset="0"/>
        </a:defRPr>
      </a:lvl7pPr>
      <a:lvl8pPr marL="1371600" algn="ctr" rtl="0" eaLnBrk="0" fontAlgn="base" hangingPunct="0">
        <a:spcBef>
          <a:spcPct val="0"/>
        </a:spcBef>
        <a:spcAft>
          <a:spcPct val="0"/>
        </a:spcAft>
        <a:defRPr sz="2800" b="1">
          <a:solidFill>
            <a:schemeClr val="tx2"/>
          </a:solidFill>
          <a:latin typeface="Arial" pitchFamily="-65" charset="0"/>
        </a:defRPr>
      </a:lvl8pPr>
      <a:lvl9pPr marL="1828800" algn="ctr" rtl="0" eaLnBrk="0" fontAlgn="base" hangingPunct="0">
        <a:spcBef>
          <a:spcPct val="0"/>
        </a:spcBef>
        <a:spcAft>
          <a:spcPct val="0"/>
        </a:spcAft>
        <a:defRPr sz="2800" b="1">
          <a:solidFill>
            <a:schemeClr val="tx2"/>
          </a:solidFill>
          <a:latin typeface="Arial" pitchFamily="-65"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65" charset="-128"/>
        </a:defRPr>
      </a:lvl2pPr>
      <a:lvl3pPr marL="1085850" indent="-228600" algn="l" rtl="0" eaLnBrk="0" fontAlgn="base" hangingPunct="0">
        <a:spcBef>
          <a:spcPct val="20000"/>
        </a:spcBef>
        <a:spcAft>
          <a:spcPct val="0"/>
        </a:spcAft>
        <a:buChar char="•"/>
        <a:defRPr sz="2000">
          <a:solidFill>
            <a:schemeClr val="tx1"/>
          </a:solidFill>
          <a:latin typeface="+mn-lt"/>
          <a:ea typeface="ＭＳ Ｐゴシック" pitchFamily="-65" charset="-128"/>
        </a:defRPr>
      </a:lvl3pPr>
      <a:lvl4pPr marL="1428750" indent="-228600" algn="l" rtl="0" eaLnBrk="0" fontAlgn="base" hangingPunct="0">
        <a:spcBef>
          <a:spcPct val="20000"/>
        </a:spcBef>
        <a:spcAft>
          <a:spcPct val="0"/>
        </a:spcAft>
        <a:buChar char="–"/>
        <a:defRPr sz="2000">
          <a:solidFill>
            <a:schemeClr val="tx1"/>
          </a:solidFill>
          <a:latin typeface="+mn-lt"/>
          <a:ea typeface="ＭＳ Ｐゴシック" pitchFamily="-65" charset="-128"/>
        </a:defRPr>
      </a:lvl4pPr>
      <a:lvl5pPr marL="1771650" indent="-228600" algn="l" rtl="0" eaLnBrk="0" fontAlgn="base" hangingPunct="0">
        <a:spcBef>
          <a:spcPct val="20000"/>
        </a:spcBef>
        <a:spcAft>
          <a:spcPct val="0"/>
        </a:spcAft>
        <a:buChar char="»"/>
        <a:defRPr>
          <a:solidFill>
            <a:schemeClr val="tx1"/>
          </a:solidFill>
          <a:latin typeface="+mn-lt"/>
          <a:ea typeface="ＭＳ Ｐゴシック" pitchFamily="-65" charset="-128"/>
        </a:defRPr>
      </a:lvl5pPr>
      <a:lvl6pPr marL="2228850" indent="-228600" algn="l" rtl="0" eaLnBrk="0" fontAlgn="base" hangingPunct="0">
        <a:spcBef>
          <a:spcPct val="20000"/>
        </a:spcBef>
        <a:spcAft>
          <a:spcPct val="0"/>
        </a:spcAft>
        <a:buChar char="»"/>
        <a:defRPr>
          <a:solidFill>
            <a:schemeClr val="tx1"/>
          </a:solidFill>
          <a:latin typeface="+mn-lt"/>
          <a:ea typeface="ＭＳ Ｐゴシック" pitchFamily="-65" charset="-128"/>
        </a:defRPr>
      </a:lvl6pPr>
      <a:lvl7pPr marL="2686050" indent="-228600" algn="l" rtl="0" eaLnBrk="0" fontAlgn="base" hangingPunct="0">
        <a:spcBef>
          <a:spcPct val="20000"/>
        </a:spcBef>
        <a:spcAft>
          <a:spcPct val="0"/>
        </a:spcAft>
        <a:buChar char="»"/>
        <a:defRPr>
          <a:solidFill>
            <a:schemeClr val="tx1"/>
          </a:solidFill>
          <a:latin typeface="+mn-lt"/>
          <a:ea typeface="ＭＳ Ｐゴシック" pitchFamily="-65" charset="-128"/>
        </a:defRPr>
      </a:lvl7pPr>
      <a:lvl8pPr marL="3143250" indent="-228600" algn="l" rtl="0" eaLnBrk="0" fontAlgn="base" hangingPunct="0">
        <a:spcBef>
          <a:spcPct val="20000"/>
        </a:spcBef>
        <a:spcAft>
          <a:spcPct val="0"/>
        </a:spcAft>
        <a:buChar char="»"/>
        <a:defRPr>
          <a:solidFill>
            <a:schemeClr val="tx1"/>
          </a:solidFill>
          <a:latin typeface="+mn-lt"/>
          <a:ea typeface="ＭＳ Ｐゴシック" pitchFamily="-65" charset="-128"/>
        </a:defRPr>
      </a:lvl8pPr>
      <a:lvl9pPr marL="3600450" indent="-228600" algn="l" rtl="0" eaLnBrk="0" fontAlgn="base" hangingPunct="0">
        <a:spcBef>
          <a:spcPct val="20000"/>
        </a:spcBef>
        <a:spcAft>
          <a:spcPct val="0"/>
        </a:spcAft>
        <a:buChar char="»"/>
        <a:defRPr>
          <a:solidFill>
            <a:schemeClr val="tx1"/>
          </a:solidFill>
          <a:latin typeface="+mn-lt"/>
          <a:ea typeface="ＭＳ Ｐゴシック" pitchFamily="-6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Surgical Instrument for Robotic Open Microsurgery</a:t>
            </a:r>
          </a:p>
        </p:txBody>
      </p:sp>
      <p:sp>
        <p:nvSpPr>
          <p:cNvPr id="15363" name="Rectangle 3"/>
          <p:cNvSpPr>
            <a:spLocks noGrp="1" noChangeArrowheads="1"/>
          </p:cNvSpPr>
          <p:nvPr>
            <p:ph type="body" idx="1"/>
          </p:nvPr>
        </p:nvSpPr>
        <p:spPr>
          <a:xfrm>
            <a:off x="533400" y="1066800"/>
            <a:ext cx="8153400" cy="5486400"/>
          </a:xfrm>
        </p:spPr>
        <p:txBody>
          <a:bodyPr/>
          <a:lstStyle/>
          <a:p>
            <a:pPr>
              <a:lnSpc>
                <a:spcPct val="90000"/>
              </a:lnSpc>
            </a:pPr>
            <a:r>
              <a:rPr lang="en-US" sz="1600" b="1" dirty="0">
                <a:latin typeface="Verdana" pitchFamily="1" charset="0"/>
                <a:ea typeface="ＭＳ Ｐゴシック" pitchFamily="1" charset="-128"/>
                <a:cs typeface="ＭＳ Ｐゴシック" pitchFamily="1" charset="-128"/>
              </a:rPr>
              <a:t>Goal: </a:t>
            </a:r>
            <a:r>
              <a:rPr lang="en-US" sz="1600" dirty="0">
                <a:latin typeface="Verdana" pitchFamily="1" charset="0"/>
                <a:ea typeface="ＭＳ Ｐゴシック" pitchFamily="1" charset="-128"/>
                <a:cs typeface="ＭＳ Ｐゴシック" pitchFamily="1" charset="-128"/>
              </a:rPr>
              <a:t>Work closely with clinical collaborator to develop novel surgical instruments for robotic vein suturing.</a:t>
            </a:r>
          </a:p>
          <a:p>
            <a:pPr>
              <a:lnSpc>
                <a:spcPct val="90000"/>
              </a:lnSpc>
            </a:pPr>
            <a:r>
              <a:rPr lang="en-US" sz="1600" b="1" dirty="0">
                <a:latin typeface="Verdana" pitchFamily="1" charset="0"/>
                <a:ea typeface="ＭＳ Ｐゴシック" pitchFamily="1" charset="-128"/>
                <a:cs typeface="ＭＳ Ｐゴシック" pitchFamily="1" charset="-128"/>
              </a:rPr>
              <a:t>What Students Will Do: </a:t>
            </a:r>
          </a:p>
          <a:p>
            <a:pPr lvl="1">
              <a:lnSpc>
                <a:spcPct val="90000"/>
              </a:lnSpc>
            </a:pPr>
            <a:r>
              <a:rPr lang="en-US" sz="1600" dirty="0">
                <a:latin typeface="Verdana" pitchFamily="1" charset="0"/>
                <a:ea typeface="ＭＳ Ｐゴシック" pitchFamily="1" charset="-128"/>
                <a:cs typeface="ＭＳ Ｐゴシック" pitchFamily="1" charset="-128"/>
              </a:rPr>
              <a:t>Discuss requirements with clinical collaborator</a:t>
            </a:r>
          </a:p>
          <a:p>
            <a:pPr lvl="1">
              <a:lnSpc>
                <a:spcPct val="90000"/>
              </a:lnSpc>
            </a:pPr>
            <a:r>
              <a:rPr lang="en-US" sz="1600" dirty="0">
                <a:latin typeface="Verdana" pitchFamily="1" charset="0"/>
                <a:ea typeface="ＭＳ Ｐゴシック" pitchFamily="1" charset="-128"/>
                <a:cs typeface="ＭＳ Ｐゴシック" pitchFamily="1" charset="-128"/>
              </a:rPr>
              <a:t>Evaluate previous design from last year’s CIS 2 project</a:t>
            </a:r>
          </a:p>
          <a:p>
            <a:pPr lvl="1">
              <a:lnSpc>
                <a:spcPct val="90000"/>
              </a:lnSpc>
            </a:pPr>
            <a:r>
              <a:rPr lang="en-US" sz="1600" dirty="0">
                <a:latin typeface="Verdana" pitchFamily="1" charset="0"/>
                <a:ea typeface="ＭＳ Ｐゴシック" pitchFamily="1" charset="-128"/>
                <a:cs typeface="ＭＳ Ｐゴシック" pitchFamily="1" charset="-128"/>
              </a:rPr>
              <a:t>Design solution</a:t>
            </a:r>
          </a:p>
          <a:p>
            <a:pPr lvl="1">
              <a:lnSpc>
                <a:spcPct val="90000"/>
              </a:lnSpc>
            </a:pPr>
            <a:r>
              <a:rPr lang="en-US" sz="1600" dirty="0">
                <a:latin typeface="Verdana" pitchFamily="1" charset="0"/>
                <a:ea typeface="ＭＳ Ｐゴシック" pitchFamily="1" charset="-128"/>
                <a:cs typeface="ＭＳ Ｐゴシック" pitchFamily="1" charset="-128"/>
              </a:rPr>
              <a:t>Fabricate solution</a:t>
            </a:r>
          </a:p>
          <a:p>
            <a:pPr lvl="1">
              <a:lnSpc>
                <a:spcPct val="90000"/>
              </a:lnSpc>
            </a:pPr>
            <a:r>
              <a:rPr lang="en-US" sz="1600" dirty="0">
                <a:latin typeface="Verdana" pitchFamily="1" charset="0"/>
                <a:ea typeface="ＭＳ Ｐゴシック" pitchFamily="1" charset="-128"/>
                <a:cs typeface="ＭＳ Ｐゴシック" pitchFamily="1" charset="-128"/>
              </a:rPr>
              <a:t>Test solution in simple model</a:t>
            </a:r>
          </a:p>
          <a:p>
            <a:pPr lvl="1">
              <a:lnSpc>
                <a:spcPct val="90000"/>
              </a:lnSpc>
            </a:pPr>
            <a:r>
              <a:rPr lang="en-US" sz="1600" dirty="0">
                <a:latin typeface="Verdana" pitchFamily="1" charset="0"/>
                <a:ea typeface="ＭＳ Ｐゴシック" pitchFamily="1" charset="-128"/>
                <a:cs typeface="ＭＳ Ｐゴシック" pitchFamily="1" charset="-128"/>
              </a:rPr>
              <a:t>Iterate design until satisfactory</a:t>
            </a:r>
          </a:p>
          <a:p>
            <a:pPr lvl="1">
              <a:lnSpc>
                <a:spcPct val="90000"/>
              </a:lnSpc>
            </a:pPr>
            <a:r>
              <a:rPr lang="en-US" sz="1600" dirty="0">
                <a:latin typeface="Verdana" pitchFamily="1" charset="0"/>
                <a:ea typeface="ＭＳ Ｐゴシック" pitchFamily="1" charset="-128"/>
                <a:cs typeface="ＭＳ Ｐゴシック" pitchFamily="1" charset="-128"/>
              </a:rPr>
              <a:t>Test in phantom</a:t>
            </a:r>
            <a:endParaRPr lang="en-US" sz="1600" dirty="0">
              <a:latin typeface="Verdana" pitchFamily="1" charset="0"/>
            </a:endParaRPr>
          </a:p>
          <a:p>
            <a:pPr>
              <a:lnSpc>
                <a:spcPct val="90000"/>
              </a:lnSpc>
            </a:pPr>
            <a:r>
              <a:rPr lang="en-US" sz="1600" b="1" dirty="0">
                <a:latin typeface="Verdana" pitchFamily="1" charset="0"/>
                <a:ea typeface="ＭＳ Ｐゴシック" pitchFamily="1" charset="-128"/>
                <a:cs typeface="ＭＳ Ｐゴシック" pitchFamily="1" charset="-128"/>
              </a:rPr>
              <a:t>Deliverables:</a:t>
            </a:r>
          </a:p>
          <a:p>
            <a:pPr lvl="1">
              <a:lnSpc>
                <a:spcPct val="90000"/>
              </a:lnSpc>
            </a:pPr>
            <a:r>
              <a:rPr lang="en-US" sz="1600" dirty="0">
                <a:latin typeface="Verdana" pitchFamily="1" charset="0"/>
                <a:ea typeface="ＭＳ Ｐゴシック" pitchFamily="1" charset="-128"/>
                <a:cs typeface="ＭＳ Ｐゴシック" pitchFamily="1" charset="-128"/>
              </a:rPr>
              <a:t>Completed instrument</a:t>
            </a:r>
          </a:p>
          <a:p>
            <a:pPr lvl="1">
              <a:lnSpc>
                <a:spcPct val="90000"/>
              </a:lnSpc>
            </a:pPr>
            <a:r>
              <a:rPr lang="en-US" sz="1600" dirty="0">
                <a:latin typeface="Verdana" pitchFamily="1" charset="0"/>
                <a:ea typeface="ＭＳ Ｐゴシック" pitchFamily="1" charset="-128"/>
                <a:cs typeface="ＭＳ Ｐゴシック" pitchFamily="1" charset="-128"/>
              </a:rPr>
              <a:t>Design Documentation</a:t>
            </a:r>
          </a:p>
          <a:p>
            <a:pPr>
              <a:lnSpc>
                <a:spcPct val="90000"/>
              </a:lnSpc>
            </a:pPr>
            <a:r>
              <a:rPr lang="en-US" sz="1600" b="1" dirty="0">
                <a:latin typeface="Verdana" pitchFamily="1" charset="0"/>
                <a:ea typeface="ＭＳ Ｐゴシック" pitchFamily="1" charset="-128"/>
                <a:cs typeface="ＭＳ Ｐゴシック" pitchFamily="1" charset="-128"/>
              </a:rPr>
              <a:t>Size group:</a:t>
            </a:r>
            <a:r>
              <a:rPr lang="en-US" sz="1600" dirty="0">
                <a:latin typeface="Verdana" pitchFamily="1" charset="0"/>
                <a:ea typeface="ＭＳ Ｐゴシック" pitchFamily="1" charset="-128"/>
                <a:cs typeface="ＭＳ Ｐゴシック" pitchFamily="1" charset="-128"/>
              </a:rPr>
              <a:t> 2</a:t>
            </a:r>
          </a:p>
          <a:p>
            <a:pPr>
              <a:lnSpc>
                <a:spcPct val="90000"/>
              </a:lnSpc>
            </a:pPr>
            <a:r>
              <a:rPr lang="en-US" sz="1600" b="1" dirty="0">
                <a:latin typeface="Verdana" pitchFamily="1" charset="0"/>
                <a:ea typeface="ＭＳ Ｐゴシック" pitchFamily="1" charset="-128"/>
                <a:cs typeface="ＭＳ Ｐゴシック" pitchFamily="1" charset="-128"/>
              </a:rPr>
              <a:t>Skills:</a:t>
            </a:r>
          </a:p>
          <a:p>
            <a:pPr lvl="1">
              <a:lnSpc>
                <a:spcPct val="90000"/>
              </a:lnSpc>
            </a:pPr>
            <a:r>
              <a:rPr lang="en-US" sz="1600" dirty="0">
                <a:latin typeface="Verdana" pitchFamily="1" charset="0"/>
                <a:ea typeface="ＭＳ Ｐゴシック" pitchFamily="1" charset="-128"/>
                <a:cs typeface="ＭＳ Ｐゴシック" pitchFamily="1" charset="-128"/>
              </a:rPr>
              <a:t>CAD/CAM</a:t>
            </a:r>
          </a:p>
          <a:p>
            <a:pPr lvl="1">
              <a:lnSpc>
                <a:spcPct val="90000"/>
              </a:lnSpc>
            </a:pPr>
            <a:r>
              <a:rPr lang="en-US" sz="1600" dirty="0">
                <a:latin typeface="Verdana" pitchFamily="1" charset="0"/>
                <a:ea typeface="ＭＳ Ｐゴシック" pitchFamily="1" charset="-128"/>
                <a:cs typeface="ＭＳ Ｐゴシック" pitchFamily="1" charset="-128"/>
              </a:rPr>
              <a:t>Design experience</a:t>
            </a:r>
            <a:endParaRPr lang="en-US" sz="1600" b="1" dirty="0">
              <a:latin typeface="Verdana" pitchFamily="1" charset="0"/>
              <a:ea typeface="ＭＳ Ｐゴシック" pitchFamily="1" charset="-128"/>
              <a:cs typeface="ＭＳ Ｐゴシック" pitchFamily="1" charset="-128"/>
            </a:endParaRPr>
          </a:p>
          <a:p>
            <a:pPr>
              <a:lnSpc>
                <a:spcPct val="90000"/>
              </a:lnSpc>
            </a:pPr>
            <a:r>
              <a:rPr lang="en-US" sz="1600" b="1" dirty="0">
                <a:latin typeface="Verdana" pitchFamily="1" charset="0"/>
                <a:ea typeface="ＭＳ Ｐゴシック" pitchFamily="1" charset="-128"/>
                <a:cs typeface="ＭＳ Ｐゴシック" pitchFamily="1" charset="-128"/>
              </a:rPr>
              <a:t>Mentors: </a:t>
            </a:r>
            <a:r>
              <a:rPr lang="en-US" sz="1600" dirty="0">
                <a:latin typeface="Verdana" pitchFamily="1" charset="0"/>
                <a:ea typeface="ＭＳ Ｐゴシック" pitchFamily="1" charset="-128"/>
                <a:cs typeface="ＭＳ Ｐゴシック" pitchFamily="1" charset="-128"/>
              </a:rPr>
              <a:t>Yunus Sevimli, Dr. Russ Taylor, Dr. Chris </a:t>
            </a:r>
            <a:r>
              <a:rPr lang="en-US" sz="1600" dirty="0" err="1">
                <a:latin typeface="Verdana" pitchFamily="1" charset="0"/>
                <a:ea typeface="ＭＳ Ｐゴシック" pitchFamily="1" charset="-128"/>
                <a:cs typeface="ＭＳ Ｐゴシック" pitchFamily="1" charset="-128"/>
              </a:rPr>
              <a:t>Razavi</a:t>
            </a:r>
            <a:endParaRPr lang="en-US" sz="1600" dirty="0">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816941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teadyhandSuturingSideBySide.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567604"/>
            <a:ext cx="9150927" cy="5147396"/>
          </a:xfrm>
          <a:prstGeom prst="rect">
            <a:avLst/>
          </a:prstGeom>
        </p:spPr>
      </p:pic>
    </p:spTree>
    <p:extLst>
      <p:ext uri="{BB962C8B-B14F-4D97-AF65-F5344CB8AC3E}">
        <p14:creationId xmlns:p14="http://schemas.microsoft.com/office/powerpoint/2010/main" val="1314939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Surgical Drill Holder with Force Feedback</a:t>
            </a:r>
          </a:p>
        </p:txBody>
      </p:sp>
      <p:sp>
        <p:nvSpPr>
          <p:cNvPr id="15363" name="Rectangle 3"/>
          <p:cNvSpPr>
            <a:spLocks noGrp="1" noChangeArrowheads="1"/>
          </p:cNvSpPr>
          <p:nvPr>
            <p:ph type="body" idx="1"/>
          </p:nvPr>
        </p:nvSpPr>
        <p:spPr>
          <a:xfrm>
            <a:off x="342900" y="1143000"/>
            <a:ext cx="8534400" cy="4883727"/>
          </a:xfrm>
        </p:spPr>
        <p:txBody>
          <a:bodyPr/>
          <a:lstStyle/>
          <a:p>
            <a:pPr>
              <a:lnSpc>
                <a:spcPct val="90000"/>
              </a:lnSpc>
            </a:pPr>
            <a:r>
              <a:rPr lang="en-US" sz="1600" b="1" dirty="0">
                <a:latin typeface="Verdana" pitchFamily="1" charset="0"/>
                <a:ea typeface="ＭＳ Ｐゴシック" pitchFamily="1" charset="-128"/>
                <a:cs typeface="ＭＳ Ｐゴシック" pitchFamily="1" charset="-128"/>
              </a:rPr>
              <a:t>Goal: </a:t>
            </a:r>
            <a:r>
              <a:rPr lang="en-US" sz="1600" dirty="0">
                <a:latin typeface="Verdana" pitchFamily="1" charset="0"/>
                <a:ea typeface="ＭＳ Ｐゴシック" pitchFamily="1" charset="-128"/>
                <a:cs typeface="ＭＳ Ｐゴシック" pitchFamily="1" charset="-128"/>
              </a:rPr>
              <a:t>The goal is to integrate a “smart” surgical drill into the Galen System. Currently we can mount commercial surgical drills onto the Galen’s end effector, allowing the user to have more precision when operating the drill through a cooperative control scheme. This, however, eliminates the natural haptic feedback available when using the drill by hand. This project requires bringing together the benefits of a robot-operated drill while maintaining freehand haptic feedback.</a:t>
            </a:r>
            <a:endParaRPr lang="en-US" sz="1400" dirty="0">
              <a:latin typeface="Verdana" pitchFamily="1" charset="0"/>
              <a:ea typeface="ＭＳ Ｐゴシック" pitchFamily="1" charset="-128"/>
              <a:cs typeface="ＭＳ Ｐゴシック" pitchFamily="1" charset="-128"/>
            </a:endParaRPr>
          </a:p>
          <a:p>
            <a:pPr>
              <a:lnSpc>
                <a:spcPct val="90000"/>
              </a:lnSpc>
            </a:pPr>
            <a:r>
              <a:rPr lang="en-US" sz="1600" b="1" dirty="0">
                <a:latin typeface="Verdana" pitchFamily="1" charset="0"/>
                <a:ea typeface="ＭＳ Ｐゴシック" pitchFamily="1" charset="-128"/>
                <a:cs typeface="ＭＳ Ｐゴシック" pitchFamily="1" charset="-128"/>
              </a:rPr>
              <a:t>What Students Will Do:</a:t>
            </a:r>
          </a:p>
          <a:p>
            <a:pPr lvl="1">
              <a:lnSpc>
                <a:spcPct val="90000"/>
              </a:lnSpc>
            </a:pPr>
            <a:r>
              <a:rPr lang="en-US" sz="1400" dirty="0">
                <a:latin typeface="Verdana" pitchFamily="1" charset="0"/>
                <a:ea typeface="ＭＳ Ｐゴシック" pitchFamily="1" charset="-128"/>
                <a:cs typeface="ＭＳ Ｐゴシック" pitchFamily="1" charset="-128"/>
              </a:rPr>
              <a:t>Learn about the use of surgical drills in different surgical cases</a:t>
            </a:r>
          </a:p>
          <a:p>
            <a:pPr lvl="1">
              <a:lnSpc>
                <a:spcPct val="90000"/>
              </a:lnSpc>
            </a:pPr>
            <a:r>
              <a:rPr lang="en-US" sz="1400" dirty="0">
                <a:latin typeface="Verdana" pitchFamily="1" charset="0"/>
                <a:ea typeface="ＭＳ Ｐゴシック" pitchFamily="1" charset="-128"/>
                <a:cs typeface="ＭＳ Ｐゴシック" pitchFamily="1" charset="-128"/>
              </a:rPr>
              <a:t>Design a way to integrate a force sensor in or around the drill</a:t>
            </a:r>
          </a:p>
          <a:p>
            <a:pPr lvl="1">
              <a:lnSpc>
                <a:spcPct val="90000"/>
              </a:lnSpc>
            </a:pPr>
            <a:r>
              <a:rPr lang="en-US" sz="1400" dirty="0">
                <a:latin typeface="Verdana" pitchFamily="1" charset="0"/>
                <a:ea typeface="ＭＳ Ｐゴシック" pitchFamily="1" charset="-128"/>
                <a:cs typeface="ＭＳ Ｐゴシック" pitchFamily="1" charset="-128"/>
              </a:rPr>
              <a:t>Fabricate the product</a:t>
            </a:r>
          </a:p>
          <a:p>
            <a:pPr lvl="1">
              <a:lnSpc>
                <a:spcPct val="90000"/>
              </a:lnSpc>
            </a:pPr>
            <a:r>
              <a:rPr lang="en-US" sz="1400" dirty="0">
                <a:latin typeface="Verdana" pitchFamily="1" charset="0"/>
                <a:ea typeface="ＭＳ Ｐゴシック" pitchFamily="1" charset="-128"/>
                <a:cs typeface="ＭＳ Ｐゴシック" pitchFamily="1" charset="-128"/>
              </a:rPr>
              <a:t>Test on phantoms</a:t>
            </a:r>
          </a:p>
          <a:p>
            <a:pPr>
              <a:lnSpc>
                <a:spcPct val="90000"/>
              </a:lnSpc>
            </a:pPr>
            <a:r>
              <a:rPr lang="en-US" sz="1600" b="1" dirty="0">
                <a:latin typeface="Verdana" pitchFamily="1" charset="0"/>
                <a:ea typeface="ＭＳ Ｐゴシック" pitchFamily="1" charset="-128"/>
                <a:cs typeface="ＭＳ Ｐゴシック" pitchFamily="1" charset="-128"/>
              </a:rPr>
              <a:t>Deliverables:</a:t>
            </a:r>
          </a:p>
          <a:p>
            <a:pPr lvl="1">
              <a:lnSpc>
                <a:spcPct val="90000"/>
              </a:lnSpc>
            </a:pPr>
            <a:r>
              <a:rPr lang="en-US" sz="1400" dirty="0">
                <a:latin typeface="Verdana" pitchFamily="1" charset="0"/>
                <a:ea typeface="ＭＳ Ｐゴシック" pitchFamily="1" charset="-128"/>
              </a:rPr>
              <a:t>Completed design</a:t>
            </a:r>
          </a:p>
          <a:p>
            <a:pPr lvl="1">
              <a:lnSpc>
                <a:spcPct val="90000"/>
              </a:lnSpc>
            </a:pPr>
            <a:r>
              <a:rPr lang="en-US" sz="1400" dirty="0">
                <a:latin typeface="Verdana" pitchFamily="1" charset="0"/>
                <a:ea typeface="ＭＳ Ｐゴシック" pitchFamily="1" charset="-128"/>
              </a:rPr>
              <a:t>Design documentation</a:t>
            </a:r>
          </a:p>
          <a:p>
            <a:pPr>
              <a:lnSpc>
                <a:spcPct val="90000"/>
              </a:lnSpc>
            </a:pPr>
            <a:r>
              <a:rPr lang="en-US" sz="1600" b="1" dirty="0">
                <a:latin typeface="Verdana" pitchFamily="1" charset="0"/>
                <a:ea typeface="ＭＳ Ｐゴシック" pitchFamily="1" charset="-128"/>
                <a:cs typeface="ＭＳ Ｐゴシック" pitchFamily="1" charset="-128"/>
              </a:rPr>
              <a:t>Size group: </a:t>
            </a:r>
            <a:r>
              <a:rPr lang="en-US" sz="1600" dirty="0">
                <a:latin typeface="Verdana" pitchFamily="1" charset="0"/>
                <a:ea typeface="ＭＳ Ｐゴシック" pitchFamily="1" charset="-128"/>
                <a:cs typeface="ＭＳ Ｐゴシック" pitchFamily="1" charset="-128"/>
              </a:rPr>
              <a:t>2</a:t>
            </a:r>
            <a:endParaRPr lang="en-US" sz="1400" b="1" dirty="0">
              <a:latin typeface="Verdana" pitchFamily="1" charset="0"/>
              <a:ea typeface="ＭＳ Ｐゴシック" pitchFamily="1" charset="-128"/>
              <a:cs typeface="ＭＳ Ｐゴシック" pitchFamily="1" charset="-128"/>
            </a:endParaRPr>
          </a:p>
          <a:p>
            <a:pPr>
              <a:lnSpc>
                <a:spcPct val="90000"/>
              </a:lnSpc>
            </a:pPr>
            <a:r>
              <a:rPr lang="en-US" sz="1600" b="1" dirty="0">
                <a:latin typeface="Verdana" pitchFamily="1" charset="0"/>
                <a:ea typeface="ＭＳ Ｐゴシック" pitchFamily="1" charset="-128"/>
                <a:cs typeface="ＭＳ Ｐゴシック" pitchFamily="1" charset="-128"/>
              </a:rPr>
              <a:t>Skills: </a:t>
            </a:r>
          </a:p>
          <a:p>
            <a:pPr lvl="1">
              <a:lnSpc>
                <a:spcPct val="90000"/>
              </a:lnSpc>
            </a:pPr>
            <a:r>
              <a:rPr lang="en-US" sz="1400" dirty="0">
                <a:latin typeface="Verdana" pitchFamily="1" charset="0"/>
                <a:ea typeface="ＭＳ Ｐゴシック" pitchFamily="1" charset="-128"/>
                <a:cs typeface="ＭＳ Ｐゴシック" pitchFamily="1" charset="-128"/>
              </a:rPr>
              <a:t>CAD/CAM</a:t>
            </a:r>
          </a:p>
          <a:p>
            <a:pPr lvl="1">
              <a:lnSpc>
                <a:spcPct val="90000"/>
              </a:lnSpc>
            </a:pPr>
            <a:r>
              <a:rPr lang="en-US" sz="1400" dirty="0">
                <a:latin typeface="Verdana" pitchFamily="1" charset="0"/>
                <a:ea typeface="ＭＳ Ｐゴシック" pitchFamily="1" charset="-128"/>
                <a:cs typeface="ＭＳ Ｐゴシック" pitchFamily="1" charset="-128"/>
              </a:rPr>
              <a:t>Electromechanical design experience</a:t>
            </a:r>
          </a:p>
          <a:p>
            <a:pPr>
              <a:lnSpc>
                <a:spcPct val="90000"/>
              </a:lnSpc>
            </a:pPr>
            <a:r>
              <a:rPr lang="en-US" sz="1600" b="1" dirty="0">
                <a:latin typeface="Verdana" pitchFamily="1" charset="0"/>
                <a:ea typeface="ＭＳ Ｐゴシック" pitchFamily="1" charset="-128"/>
                <a:cs typeface="ＭＳ Ｐゴシック" pitchFamily="1" charset="-128"/>
              </a:rPr>
              <a:t>Mentors: </a:t>
            </a:r>
            <a:r>
              <a:rPr lang="en-US" sz="1600" dirty="0">
                <a:latin typeface="Verdana" pitchFamily="1" charset="0"/>
                <a:ea typeface="ＭＳ Ｐゴシック" pitchFamily="1" charset="-128"/>
                <a:cs typeface="ＭＳ Ｐゴシック" pitchFamily="1" charset="-128"/>
              </a:rPr>
              <a:t>Yunus Sevimli, Paul </a:t>
            </a:r>
            <a:r>
              <a:rPr lang="en-US" sz="1600" dirty="0" err="1">
                <a:latin typeface="Verdana" pitchFamily="1" charset="0"/>
                <a:ea typeface="ＭＳ Ｐゴシック" pitchFamily="1" charset="-128"/>
                <a:cs typeface="ＭＳ Ｐゴシック" pitchFamily="1" charset="-128"/>
              </a:rPr>
              <a:t>Wilkening</a:t>
            </a:r>
            <a:r>
              <a:rPr lang="en-US" sz="1600" dirty="0">
                <a:latin typeface="Verdana" pitchFamily="1" charset="0"/>
                <a:ea typeface="ＭＳ Ｐゴシック" pitchFamily="1" charset="-128"/>
                <a:cs typeface="ＭＳ Ｐゴシック" pitchFamily="1" charset="-128"/>
              </a:rPr>
              <a:t>, Dr. Russ Taylor, Dr. Matt Stewart</a:t>
            </a:r>
          </a:p>
        </p:txBody>
      </p:sp>
    </p:spTree>
    <p:extLst>
      <p:ext uri="{BB962C8B-B14F-4D97-AF65-F5344CB8AC3E}">
        <p14:creationId xmlns:p14="http://schemas.microsoft.com/office/powerpoint/2010/main" val="3663557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003" y="1219200"/>
            <a:ext cx="2689692" cy="3586257"/>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2752118" y="1667480"/>
            <a:ext cx="3586259" cy="2689695"/>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flipH="1">
            <a:off x="5572676" y="1666322"/>
            <a:ext cx="3576995" cy="2682747"/>
          </a:xfrm>
          <a:prstGeom prst="rect">
            <a:avLst/>
          </a:prstGeom>
        </p:spPr>
      </p:pic>
      <p:sp>
        <p:nvSpPr>
          <p:cNvPr id="7" name="TextBox 6"/>
          <p:cNvSpPr txBox="1"/>
          <p:nvPr/>
        </p:nvSpPr>
        <p:spPr>
          <a:xfrm>
            <a:off x="3630847" y="4876800"/>
            <a:ext cx="1828800" cy="369332"/>
          </a:xfrm>
          <a:prstGeom prst="rect">
            <a:avLst/>
          </a:prstGeom>
          <a:noFill/>
        </p:spPr>
        <p:txBody>
          <a:bodyPr wrap="square" rtlCol="0">
            <a:spAutoFit/>
          </a:bodyPr>
          <a:lstStyle/>
          <a:p>
            <a:pPr algn="ctr"/>
            <a:r>
              <a:rPr lang="en-US" dirty="0"/>
              <a:t>“dumb” drills</a:t>
            </a:r>
          </a:p>
        </p:txBody>
      </p:sp>
    </p:spTree>
    <p:extLst>
      <p:ext uri="{BB962C8B-B14F-4D97-AF65-F5344CB8AC3E}">
        <p14:creationId xmlns:p14="http://schemas.microsoft.com/office/powerpoint/2010/main" val="1726222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Robotic Bone Drilling Assessment</a:t>
            </a:r>
          </a:p>
        </p:txBody>
      </p:sp>
      <p:sp>
        <p:nvSpPr>
          <p:cNvPr id="15363" name="Rectangle 3"/>
          <p:cNvSpPr>
            <a:spLocks noGrp="1" noChangeArrowheads="1"/>
          </p:cNvSpPr>
          <p:nvPr>
            <p:ph type="body" idx="1"/>
          </p:nvPr>
        </p:nvSpPr>
        <p:spPr>
          <a:xfrm>
            <a:off x="685800" y="780473"/>
            <a:ext cx="8153400" cy="5486400"/>
          </a:xfrm>
        </p:spPr>
        <p:txBody>
          <a:bodyPr/>
          <a:lstStyle/>
          <a:p>
            <a:pPr>
              <a:lnSpc>
                <a:spcPct val="90000"/>
              </a:lnSpc>
            </a:pPr>
            <a:r>
              <a:rPr lang="en-US" sz="1400" b="1" dirty="0">
                <a:latin typeface="Verdana" pitchFamily="1" charset="0"/>
                <a:ea typeface="ＭＳ Ｐゴシック" pitchFamily="1" charset="-128"/>
                <a:cs typeface="ＭＳ Ｐゴシック" pitchFamily="1" charset="-128"/>
              </a:rPr>
              <a:t>Goal:</a:t>
            </a:r>
            <a:r>
              <a:rPr lang="en-US" sz="1400" dirty="0">
                <a:latin typeface="Verdana" pitchFamily="1" charset="0"/>
                <a:ea typeface="ＭＳ Ｐゴシック" pitchFamily="1" charset="-128"/>
                <a:cs typeface="ＭＳ Ｐゴシック" pitchFamily="1" charset="-128"/>
              </a:rPr>
              <a:t> We can mount commercial surgical drills onto the Galen’s end effector, which  is expected to increase the precision of the drill cuts. The goal of this study is to quantifiably verify this assertion by designing and conducting studies. An example study could include measuring the depth of each drill pass, maintaining a minimum distance from critical structures, and comparing the evenness of drill passes. An optional component involves developing a virtual fixture for drilling, and comparing it to the results of manual and robot-assisted tests.</a:t>
            </a:r>
            <a:endParaRPr lang="en-US" sz="1200" dirty="0">
              <a:latin typeface="Verdana" pitchFamily="1" charset="0"/>
              <a:ea typeface="ＭＳ Ｐゴシック" pitchFamily="1" charset="-128"/>
              <a:cs typeface="ＭＳ Ｐゴシック" pitchFamily="1" charset="-128"/>
            </a:endParaRPr>
          </a:p>
          <a:p>
            <a:pPr>
              <a:lnSpc>
                <a:spcPct val="90000"/>
              </a:lnSpc>
            </a:pPr>
            <a:r>
              <a:rPr lang="en-US" sz="1400" b="1" dirty="0">
                <a:latin typeface="Verdana" pitchFamily="1" charset="0"/>
                <a:ea typeface="ＭＳ Ｐゴシック" pitchFamily="1" charset="-128"/>
                <a:cs typeface="ＭＳ Ｐゴシック" pitchFamily="1" charset="-128"/>
              </a:rPr>
              <a:t>What Students Will Do:</a:t>
            </a:r>
            <a:r>
              <a:rPr lang="en-US" sz="1200" b="1" dirty="0">
                <a:latin typeface="Verdana" pitchFamily="1" charset="0"/>
                <a:ea typeface="ＭＳ Ｐゴシック" pitchFamily="1" charset="-128"/>
                <a:cs typeface="ＭＳ Ｐゴシック" pitchFamily="1" charset="-128"/>
              </a:rPr>
              <a:t> </a:t>
            </a:r>
          </a:p>
          <a:p>
            <a:pPr lvl="1">
              <a:lnSpc>
                <a:spcPct val="90000"/>
              </a:lnSpc>
            </a:pPr>
            <a:r>
              <a:rPr lang="en-US" sz="1200" dirty="0">
                <a:latin typeface="Verdana" pitchFamily="1" charset="0"/>
                <a:ea typeface="ＭＳ Ｐゴシック" pitchFamily="1" charset="-128"/>
                <a:cs typeface="ＭＳ Ｐゴシック" pitchFamily="1" charset="-128"/>
              </a:rPr>
              <a:t>Observe surgical cases</a:t>
            </a:r>
          </a:p>
          <a:p>
            <a:pPr lvl="1">
              <a:lnSpc>
                <a:spcPct val="90000"/>
              </a:lnSpc>
            </a:pPr>
            <a:r>
              <a:rPr lang="en-US" sz="1200" dirty="0">
                <a:latin typeface="Verdana" pitchFamily="1" charset="0"/>
                <a:ea typeface="ＭＳ Ｐゴシック" pitchFamily="1" charset="-128"/>
                <a:cs typeface="ＭＳ Ｐゴシック" pitchFamily="1" charset="-128"/>
              </a:rPr>
              <a:t>Design studies</a:t>
            </a:r>
          </a:p>
          <a:p>
            <a:pPr lvl="1">
              <a:lnSpc>
                <a:spcPct val="90000"/>
              </a:lnSpc>
            </a:pPr>
            <a:r>
              <a:rPr lang="en-US" sz="1200" dirty="0">
                <a:latin typeface="Verdana" pitchFamily="1" charset="0"/>
                <a:ea typeface="ＭＳ Ｐゴシック" pitchFamily="1" charset="-128"/>
                <a:cs typeface="ＭＳ Ｐゴシック" pitchFamily="1" charset="-128"/>
              </a:rPr>
              <a:t>Design and fabricate phantoms</a:t>
            </a:r>
          </a:p>
          <a:p>
            <a:pPr lvl="1">
              <a:lnSpc>
                <a:spcPct val="90000"/>
              </a:lnSpc>
            </a:pPr>
            <a:r>
              <a:rPr lang="en-US" sz="1200" dirty="0">
                <a:latin typeface="Verdana" pitchFamily="1" charset="0"/>
                <a:ea typeface="ＭＳ Ｐゴシック" pitchFamily="1" charset="-128"/>
                <a:cs typeface="ＭＳ Ｐゴシック" pitchFamily="1" charset="-128"/>
              </a:rPr>
              <a:t>Conduct studies</a:t>
            </a:r>
          </a:p>
          <a:p>
            <a:pPr lvl="1">
              <a:lnSpc>
                <a:spcPct val="90000"/>
              </a:lnSpc>
            </a:pPr>
            <a:r>
              <a:rPr lang="en-US" sz="1200" dirty="0">
                <a:latin typeface="Verdana" pitchFamily="1" charset="0"/>
                <a:ea typeface="ＭＳ Ｐゴシック" pitchFamily="1" charset="-128"/>
                <a:cs typeface="ＭＳ Ｐゴシック" pitchFamily="1" charset="-128"/>
              </a:rPr>
              <a:t>Analyze results</a:t>
            </a:r>
          </a:p>
          <a:p>
            <a:pPr lvl="1">
              <a:lnSpc>
                <a:spcPct val="90000"/>
              </a:lnSpc>
            </a:pPr>
            <a:r>
              <a:rPr lang="en-US" sz="1200" dirty="0">
                <a:latin typeface="Verdana" pitchFamily="1" charset="0"/>
                <a:ea typeface="ＭＳ Ｐゴシック" pitchFamily="1" charset="-128"/>
                <a:cs typeface="ＭＳ Ｐゴシック" pitchFamily="1" charset="-128"/>
              </a:rPr>
              <a:t>Design and program a drilling virtual fixture (robot software component)</a:t>
            </a:r>
          </a:p>
          <a:p>
            <a:pPr>
              <a:lnSpc>
                <a:spcPct val="90000"/>
              </a:lnSpc>
            </a:pPr>
            <a:r>
              <a:rPr lang="en-US" sz="1400" b="1" dirty="0">
                <a:latin typeface="Verdana" pitchFamily="1" charset="0"/>
                <a:ea typeface="ＭＳ Ｐゴシック" pitchFamily="1" charset="-128"/>
                <a:cs typeface="ＭＳ Ｐゴシック" pitchFamily="1" charset="-128"/>
              </a:rPr>
              <a:t>Deliverables:</a:t>
            </a:r>
            <a:r>
              <a:rPr lang="en-US" sz="1400" dirty="0">
                <a:latin typeface="Verdana" pitchFamily="1" charset="0"/>
                <a:ea typeface="ＭＳ Ｐゴシック" pitchFamily="1" charset="-128"/>
                <a:cs typeface="ＭＳ Ｐゴシック" pitchFamily="1" charset="-128"/>
              </a:rPr>
              <a:t> </a:t>
            </a:r>
          </a:p>
          <a:p>
            <a:pPr lvl="1">
              <a:lnSpc>
                <a:spcPct val="90000"/>
              </a:lnSpc>
            </a:pPr>
            <a:r>
              <a:rPr lang="en-US" sz="1200" dirty="0">
                <a:latin typeface="Verdana" pitchFamily="1" charset="0"/>
                <a:ea typeface="ＭＳ Ｐゴシック" pitchFamily="1" charset="-128"/>
              </a:rPr>
              <a:t>Study protocol</a:t>
            </a:r>
          </a:p>
          <a:p>
            <a:pPr lvl="1">
              <a:lnSpc>
                <a:spcPct val="90000"/>
              </a:lnSpc>
            </a:pPr>
            <a:r>
              <a:rPr lang="en-US" sz="1200" dirty="0">
                <a:latin typeface="Verdana" pitchFamily="1" charset="0"/>
                <a:ea typeface="ＭＳ Ｐゴシック" pitchFamily="1" charset="-128"/>
              </a:rPr>
              <a:t>Phantoms</a:t>
            </a:r>
          </a:p>
          <a:p>
            <a:pPr lvl="1">
              <a:lnSpc>
                <a:spcPct val="90000"/>
              </a:lnSpc>
            </a:pPr>
            <a:r>
              <a:rPr lang="en-US" sz="1200" dirty="0">
                <a:latin typeface="Verdana" pitchFamily="1" charset="0"/>
                <a:ea typeface="ＭＳ Ｐゴシック" pitchFamily="1" charset="-128"/>
              </a:rPr>
              <a:t>Study results and analysis</a:t>
            </a:r>
          </a:p>
          <a:p>
            <a:pPr>
              <a:lnSpc>
                <a:spcPct val="90000"/>
              </a:lnSpc>
            </a:pPr>
            <a:r>
              <a:rPr lang="en-US" sz="1400" b="1" dirty="0">
                <a:latin typeface="Verdana" pitchFamily="1" charset="0"/>
                <a:ea typeface="ＭＳ Ｐゴシック" pitchFamily="1" charset="-128"/>
                <a:cs typeface="ＭＳ Ｐゴシック" pitchFamily="1" charset="-128"/>
              </a:rPr>
              <a:t>Size group: </a:t>
            </a:r>
            <a:r>
              <a:rPr lang="en-US" sz="1400" dirty="0">
                <a:latin typeface="Verdana" pitchFamily="1" charset="0"/>
                <a:ea typeface="ＭＳ Ｐゴシック" pitchFamily="1" charset="-128"/>
                <a:cs typeface="ＭＳ Ｐゴシック" pitchFamily="1" charset="-128"/>
              </a:rPr>
              <a:t>2 (hardware only) or 3 (with robot software component)</a:t>
            </a:r>
            <a:endParaRPr lang="en-US" sz="1200" b="1" dirty="0">
              <a:latin typeface="Verdana" pitchFamily="1" charset="0"/>
              <a:ea typeface="ＭＳ Ｐゴシック" pitchFamily="1" charset="-128"/>
              <a:cs typeface="ＭＳ Ｐゴシック" pitchFamily="1" charset="-128"/>
            </a:endParaRPr>
          </a:p>
          <a:p>
            <a:pPr>
              <a:lnSpc>
                <a:spcPct val="90000"/>
              </a:lnSpc>
            </a:pPr>
            <a:r>
              <a:rPr lang="en-US" sz="1400" b="1" dirty="0">
                <a:latin typeface="Verdana" pitchFamily="1" charset="0"/>
                <a:ea typeface="ＭＳ Ｐゴシック" pitchFamily="1" charset="-128"/>
                <a:cs typeface="ＭＳ Ｐゴシック" pitchFamily="1" charset="-128"/>
              </a:rPr>
              <a:t>Skills: </a:t>
            </a:r>
          </a:p>
          <a:p>
            <a:pPr lvl="1">
              <a:lnSpc>
                <a:spcPct val="90000"/>
              </a:lnSpc>
            </a:pPr>
            <a:r>
              <a:rPr lang="en-US" sz="1200" dirty="0">
                <a:latin typeface="Verdana" pitchFamily="1" charset="0"/>
                <a:ea typeface="ＭＳ Ｐゴシック" pitchFamily="1" charset="-128"/>
                <a:cs typeface="ＭＳ Ｐゴシック" pitchFamily="1" charset="-128"/>
              </a:rPr>
              <a:t>Imaging Analysis</a:t>
            </a:r>
          </a:p>
          <a:p>
            <a:pPr lvl="1">
              <a:lnSpc>
                <a:spcPct val="90000"/>
              </a:lnSpc>
            </a:pPr>
            <a:r>
              <a:rPr lang="en-US" sz="1200" dirty="0">
                <a:latin typeface="Verdana" pitchFamily="1" charset="0"/>
                <a:ea typeface="ＭＳ Ｐゴシック" pitchFamily="1" charset="-128"/>
                <a:cs typeface="ＭＳ Ｐゴシック" pitchFamily="1" charset="-128"/>
              </a:rPr>
              <a:t>CAD/CAM</a:t>
            </a:r>
          </a:p>
          <a:p>
            <a:pPr lvl="1">
              <a:lnSpc>
                <a:spcPct val="90000"/>
              </a:lnSpc>
            </a:pPr>
            <a:r>
              <a:rPr lang="en-US" sz="1200" dirty="0">
                <a:latin typeface="Verdana" pitchFamily="1" charset="0"/>
                <a:ea typeface="ＭＳ Ｐゴシック" pitchFamily="1" charset="-128"/>
                <a:cs typeface="ＭＳ Ｐゴシック" pitchFamily="1" charset="-128"/>
              </a:rPr>
              <a:t>MATLAB or Python</a:t>
            </a:r>
          </a:p>
          <a:p>
            <a:pPr lvl="1">
              <a:lnSpc>
                <a:spcPct val="90000"/>
              </a:lnSpc>
            </a:pPr>
            <a:r>
              <a:rPr lang="en-US" sz="1200" dirty="0">
                <a:latin typeface="Verdana" pitchFamily="1" charset="0"/>
                <a:ea typeface="ＭＳ Ｐゴシック" pitchFamily="1" charset="-128"/>
                <a:cs typeface="ＭＳ Ｐゴシック" pitchFamily="1" charset="-128"/>
              </a:rPr>
              <a:t>C++ (robot software component)</a:t>
            </a:r>
          </a:p>
          <a:p>
            <a:pPr>
              <a:lnSpc>
                <a:spcPct val="90000"/>
              </a:lnSpc>
            </a:pPr>
            <a:r>
              <a:rPr lang="en-US" sz="1400" b="1" dirty="0">
                <a:latin typeface="Verdana" pitchFamily="1" charset="0"/>
                <a:ea typeface="ＭＳ Ｐゴシック" pitchFamily="1" charset="-128"/>
                <a:cs typeface="ＭＳ Ｐゴシック" pitchFamily="1" charset="-128"/>
              </a:rPr>
              <a:t>Mentors: </a:t>
            </a:r>
            <a:r>
              <a:rPr lang="en-US" sz="1400" dirty="0">
                <a:latin typeface="Verdana" pitchFamily="1" charset="0"/>
                <a:ea typeface="ＭＳ Ｐゴシック" pitchFamily="1" charset="-128"/>
                <a:cs typeface="ＭＳ Ｐゴシック" pitchFamily="1" charset="-128"/>
              </a:rPr>
              <a:t>Paul </a:t>
            </a:r>
            <a:r>
              <a:rPr lang="en-US" sz="1400" dirty="0" err="1">
                <a:latin typeface="Verdana" pitchFamily="1" charset="0"/>
                <a:ea typeface="ＭＳ Ｐゴシック" pitchFamily="1" charset="-128"/>
                <a:cs typeface="ＭＳ Ｐゴシック" pitchFamily="1" charset="-128"/>
              </a:rPr>
              <a:t>Wilkening</a:t>
            </a:r>
            <a:r>
              <a:rPr lang="en-US" sz="1400" dirty="0">
                <a:latin typeface="Verdana" pitchFamily="1" charset="0"/>
                <a:ea typeface="ＭＳ Ｐゴシック" pitchFamily="1" charset="-128"/>
                <a:cs typeface="ＭＳ Ｐゴシック" pitchFamily="1" charset="-128"/>
              </a:rPr>
              <a:t>, Yunus Sevimli, Dr. Russ Taylor, Dr. Matt Stewart</a:t>
            </a:r>
          </a:p>
          <a:p>
            <a:pPr>
              <a:lnSpc>
                <a:spcPct val="90000"/>
              </a:lnSpc>
            </a:pPr>
            <a:r>
              <a:rPr lang="en-US" sz="1400" b="1" dirty="0">
                <a:latin typeface="Verdana" pitchFamily="1" charset="0"/>
                <a:ea typeface="ＭＳ Ｐゴシック" pitchFamily="1" charset="-128"/>
                <a:cs typeface="ＭＳ Ｐゴシック" pitchFamily="1" charset="-128"/>
              </a:rPr>
              <a:t>Note: </a:t>
            </a:r>
            <a:r>
              <a:rPr lang="en-US" sz="1400" dirty="0">
                <a:latin typeface="Verdana" pitchFamily="1" charset="0"/>
                <a:ea typeface="ＭＳ Ｐゴシック" pitchFamily="1" charset="-128"/>
                <a:cs typeface="ＭＳ Ｐゴシック" pitchFamily="1" charset="-128"/>
              </a:rPr>
              <a:t>This could be the start of a good MS or PhD qualifying project</a:t>
            </a:r>
            <a:endParaRPr lang="en-US" sz="1400" b="1" dirty="0">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2238609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stoidectomy ENT Surger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609600"/>
            <a:ext cx="9144000" cy="5143500"/>
          </a:xfrm>
          <a:prstGeom prst="rect">
            <a:avLst/>
          </a:prstGeom>
        </p:spPr>
      </p:pic>
    </p:spTree>
    <p:extLst>
      <p:ext uri="{BB962C8B-B14F-4D97-AF65-F5344CB8AC3E}">
        <p14:creationId xmlns:p14="http://schemas.microsoft.com/office/powerpoint/2010/main" val="23475572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Force Sensing Laryngeal Tool</a:t>
            </a:r>
          </a:p>
        </p:txBody>
      </p:sp>
      <p:sp>
        <p:nvSpPr>
          <p:cNvPr id="15363" name="Rectangle 3"/>
          <p:cNvSpPr>
            <a:spLocks noGrp="1" noChangeArrowheads="1"/>
          </p:cNvSpPr>
          <p:nvPr>
            <p:ph type="body" idx="1"/>
          </p:nvPr>
        </p:nvSpPr>
        <p:spPr>
          <a:xfrm>
            <a:off x="457200" y="762000"/>
            <a:ext cx="8534400" cy="5486400"/>
          </a:xfrm>
        </p:spPr>
        <p:txBody>
          <a:bodyPr/>
          <a:lstStyle/>
          <a:p>
            <a:pPr>
              <a:lnSpc>
                <a:spcPct val="90000"/>
              </a:lnSpc>
            </a:pPr>
            <a:r>
              <a:rPr lang="en-US" sz="1600" b="1" dirty="0">
                <a:latin typeface="Verdana" pitchFamily="1" charset="0"/>
                <a:ea typeface="ＭＳ Ｐゴシック" pitchFamily="1" charset="-128"/>
                <a:cs typeface="ＭＳ Ｐゴシック" pitchFamily="1" charset="-128"/>
              </a:rPr>
              <a:t>Goal: </a:t>
            </a:r>
            <a:r>
              <a:rPr lang="en-US" sz="1600" dirty="0">
                <a:latin typeface="Verdana" pitchFamily="1" charset="0"/>
                <a:ea typeface="ＭＳ Ｐゴシック" pitchFamily="1" charset="-128"/>
                <a:cs typeface="ＭＳ Ｐゴシック" pitchFamily="1" charset="-128"/>
              </a:rPr>
              <a:t>The goal is to integrate a “smart” laryngeal tool capable of sensing tool-to-tissue forces into the Galen System.  Laryngeal surgery requires grasping the vocal cords with a very long tool that is used for retraction while a cyst is removed.  The goal of this project is to place strain sensors on the shaft of the tool, calibrate it, and incorporate the force feedback into the Galen control.</a:t>
            </a:r>
            <a:endParaRPr lang="en-US" sz="1400" dirty="0">
              <a:latin typeface="Verdana" pitchFamily="1" charset="0"/>
              <a:ea typeface="ＭＳ Ｐゴシック" pitchFamily="1" charset="-128"/>
              <a:cs typeface="ＭＳ Ｐゴシック" pitchFamily="1" charset="-128"/>
            </a:endParaRPr>
          </a:p>
          <a:p>
            <a:pPr>
              <a:lnSpc>
                <a:spcPct val="90000"/>
              </a:lnSpc>
            </a:pPr>
            <a:r>
              <a:rPr lang="en-US" sz="1600" b="1" dirty="0">
                <a:latin typeface="Verdana" pitchFamily="1" charset="0"/>
                <a:ea typeface="ＭＳ Ｐゴシック" pitchFamily="1" charset="-128"/>
                <a:cs typeface="ＭＳ Ｐゴシック" pitchFamily="1" charset="-128"/>
              </a:rPr>
              <a:t>What Students Will Do:</a:t>
            </a:r>
            <a:endParaRPr lang="en-US" sz="1400" dirty="0">
              <a:latin typeface="Verdana" pitchFamily="1" charset="0"/>
              <a:ea typeface="ＭＳ Ｐゴシック" pitchFamily="1" charset="-128"/>
              <a:cs typeface="ＭＳ Ｐゴシック" pitchFamily="1" charset="-128"/>
            </a:endParaRPr>
          </a:p>
          <a:p>
            <a:pPr lvl="1">
              <a:lnSpc>
                <a:spcPct val="90000"/>
              </a:lnSpc>
            </a:pPr>
            <a:r>
              <a:rPr lang="en-US" sz="1400" dirty="0">
                <a:latin typeface="Verdana" pitchFamily="1" charset="0"/>
                <a:ea typeface="ＭＳ Ｐゴシック" pitchFamily="1" charset="-128"/>
                <a:cs typeface="ＭＳ Ｐゴシック" pitchFamily="1" charset="-128"/>
              </a:rPr>
              <a:t>Place strain sensors on tool and calibrate it</a:t>
            </a:r>
          </a:p>
          <a:p>
            <a:pPr lvl="1">
              <a:lnSpc>
                <a:spcPct val="90000"/>
              </a:lnSpc>
            </a:pPr>
            <a:r>
              <a:rPr lang="en-US" sz="1400" dirty="0">
                <a:latin typeface="Verdana" pitchFamily="1" charset="0"/>
                <a:ea typeface="ＭＳ Ｐゴシック" pitchFamily="1" charset="-128"/>
                <a:cs typeface="ＭＳ Ｐゴシック" pitchFamily="1" charset="-128"/>
              </a:rPr>
              <a:t>Provide adaptive feedback control (force scaling) and force limiting behaviors</a:t>
            </a:r>
          </a:p>
          <a:p>
            <a:pPr lvl="1">
              <a:lnSpc>
                <a:spcPct val="90000"/>
              </a:lnSpc>
            </a:pPr>
            <a:r>
              <a:rPr lang="en-US" sz="1400" dirty="0">
                <a:latin typeface="Verdana" pitchFamily="1" charset="0"/>
                <a:ea typeface="ＭＳ Ｐゴシック" pitchFamily="1" charset="-128"/>
                <a:cs typeface="ＭＳ Ｐゴシック" pitchFamily="1" charset="-128"/>
              </a:rPr>
              <a:t>Test on phantoms</a:t>
            </a:r>
          </a:p>
          <a:p>
            <a:pPr lvl="1">
              <a:lnSpc>
                <a:spcPct val="90000"/>
              </a:lnSpc>
            </a:pPr>
            <a:r>
              <a:rPr lang="en-US" sz="1400" dirty="0">
                <a:latin typeface="Verdana" pitchFamily="1" charset="0"/>
                <a:ea typeface="ＭＳ Ｐゴシック" pitchFamily="1" charset="-128"/>
                <a:cs typeface="ＭＳ Ｐゴシック" pitchFamily="1" charset="-128"/>
              </a:rPr>
              <a:t>Conduct user study comparing freehand vs robot vs </a:t>
            </a:r>
            <a:r>
              <a:rPr lang="en-US" sz="1400" dirty="0" err="1">
                <a:latin typeface="Verdana" pitchFamily="1" charset="0"/>
                <a:ea typeface="ＭＳ Ｐゴシック" pitchFamily="1" charset="-128"/>
                <a:cs typeface="ＭＳ Ｐゴシック" pitchFamily="1" charset="-128"/>
              </a:rPr>
              <a:t>robot+force</a:t>
            </a:r>
            <a:r>
              <a:rPr lang="en-US" sz="1400" dirty="0">
                <a:latin typeface="Verdana" pitchFamily="1" charset="0"/>
                <a:ea typeface="ＭＳ Ｐゴシック" pitchFamily="1" charset="-128"/>
                <a:cs typeface="ＭＳ Ｐゴシック" pitchFamily="1" charset="-128"/>
              </a:rPr>
              <a:t> </a:t>
            </a:r>
          </a:p>
          <a:p>
            <a:pPr>
              <a:lnSpc>
                <a:spcPct val="90000"/>
              </a:lnSpc>
            </a:pPr>
            <a:r>
              <a:rPr lang="en-US" sz="1600" b="1" dirty="0">
                <a:latin typeface="Verdana" pitchFamily="1" charset="0"/>
                <a:ea typeface="ＭＳ Ｐゴシック" pitchFamily="1" charset="-128"/>
                <a:cs typeface="ＭＳ Ｐゴシック" pitchFamily="1" charset="-128"/>
              </a:rPr>
              <a:t>Deliverables:</a:t>
            </a:r>
          </a:p>
          <a:p>
            <a:pPr lvl="1">
              <a:lnSpc>
                <a:spcPct val="90000"/>
              </a:lnSpc>
            </a:pPr>
            <a:r>
              <a:rPr lang="en-US" sz="1400" dirty="0">
                <a:latin typeface="Verdana" pitchFamily="1" charset="0"/>
                <a:ea typeface="ＭＳ Ｐゴシック" pitchFamily="1" charset="-128"/>
              </a:rPr>
              <a:t>Completed design</a:t>
            </a:r>
          </a:p>
          <a:p>
            <a:pPr lvl="1">
              <a:lnSpc>
                <a:spcPct val="90000"/>
              </a:lnSpc>
            </a:pPr>
            <a:r>
              <a:rPr lang="en-US" sz="1400" dirty="0">
                <a:latin typeface="Verdana" pitchFamily="1" charset="0"/>
                <a:ea typeface="ＭＳ Ｐゴシック" pitchFamily="1" charset="-128"/>
              </a:rPr>
              <a:t>Design documentation</a:t>
            </a:r>
          </a:p>
          <a:p>
            <a:pPr lvl="1">
              <a:lnSpc>
                <a:spcPct val="90000"/>
              </a:lnSpc>
            </a:pPr>
            <a:r>
              <a:rPr lang="en-US" sz="1400" dirty="0">
                <a:latin typeface="Verdana" pitchFamily="1" charset="0"/>
                <a:ea typeface="ＭＳ Ｐゴシック" pitchFamily="1" charset="-128"/>
              </a:rPr>
              <a:t>Study results</a:t>
            </a:r>
          </a:p>
          <a:p>
            <a:pPr>
              <a:lnSpc>
                <a:spcPct val="90000"/>
              </a:lnSpc>
            </a:pPr>
            <a:r>
              <a:rPr lang="en-US" sz="1600" b="1" dirty="0">
                <a:latin typeface="Verdana" pitchFamily="1" charset="0"/>
                <a:ea typeface="ＭＳ Ｐゴシック" pitchFamily="1" charset="-128"/>
                <a:cs typeface="ＭＳ Ｐゴシック" pitchFamily="1" charset="-128"/>
              </a:rPr>
              <a:t>Size group: </a:t>
            </a:r>
            <a:r>
              <a:rPr lang="en-US" sz="1600" dirty="0">
                <a:latin typeface="Verdana" pitchFamily="1" charset="0"/>
                <a:ea typeface="ＭＳ Ｐゴシック" pitchFamily="1" charset="-128"/>
                <a:cs typeface="ＭＳ Ｐゴシック" pitchFamily="1" charset="-128"/>
              </a:rPr>
              <a:t>2</a:t>
            </a:r>
            <a:endParaRPr lang="en-US" sz="1400" b="1" dirty="0">
              <a:latin typeface="Verdana" pitchFamily="1" charset="0"/>
              <a:ea typeface="ＭＳ Ｐゴシック" pitchFamily="1" charset="-128"/>
              <a:cs typeface="ＭＳ Ｐゴシック" pitchFamily="1" charset="-128"/>
            </a:endParaRPr>
          </a:p>
          <a:p>
            <a:pPr>
              <a:lnSpc>
                <a:spcPct val="90000"/>
              </a:lnSpc>
            </a:pPr>
            <a:r>
              <a:rPr lang="en-US" sz="1600" b="1" dirty="0">
                <a:latin typeface="Verdana" pitchFamily="1" charset="0"/>
                <a:ea typeface="ＭＳ Ｐゴシック" pitchFamily="1" charset="-128"/>
                <a:cs typeface="ＭＳ Ｐゴシック" pitchFamily="1" charset="-128"/>
              </a:rPr>
              <a:t>Skills: </a:t>
            </a:r>
          </a:p>
          <a:p>
            <a:pPr lvl="1">
              <a:lnSpc>
                <a:spcPct val="90000"/>
              </a:lnSpc>
            </a:pPr>
            <a:r>
              <a:rPr lang="en-US" sz="1400" dirty="0">
                <a:latin typeface="Verdana" pitchFamily="1" charset="0"/>
                <a:ea typeface="ＭＳ Ｐゴシック" pitchFamily="1" charset="-128"/>
                <a:cs typeface="ＭＳ Ｐゴシック" pitchFamily="1" charset="-128"/>
              </a:rPr>
              <a:t>Simple mechanical fabrication skills + electrical interfacing skills</a:t>
            </a:r>
          </a:p>
          <a:p>
            <a:pPr lvl="1">
              <a:lnSpc>
                <a:spcPct val="90000"/>
              </a:lnSpc>
            </a:pPr>
            <a:r>
              <a:rPr lang="en-US" sz="1400" dirty="0">
                <a:latin typeface="Verdana" pitchFamily="1" charset="0"/>
                <a:ea typeface="ＭＳ Ｐゴシック" pitchFamily="1" charset="-128"/>
                <a:cs typeface="ＭＳ Ｐゴシック" pitchFamily="1" charset="-128"/>
              </a:rPr>
              <a:t>Programming (C++)</a:t>
            </a:r>
          </a:p>
          <a:p>
            <a:pPr>
              <a:lnSpc>
                <a:spcPct val="90000"/>
              </a:lnSpc>
            </a:pPr>
            <a:r>
              <a:rPr lang="en-US" sz="1600" b="1" dirty="0">
                <a:latin typeface="Verdana" pitchFamily="1" charset="0"/>
                <a:ea typeface="ＭＳ Ｐゴシック" pitchFamily="1" charset="-128"/>
                <a:cs typeface="ＭＳ Ｐゴシック" pitchFamily="1" charset="-128"/>
              </a:rPr>
              <a:t>Mentors: </a:t>
            </a:r>
            <a:r>
              <a:rPr lang="en-US" sz="1600" dirty="0">
                <a:latin typeface="Verdana" pitchFamily="1" charset="0"/>
                <a:ea typeface="ＭＳ Ｐゴシック" pitchFamily="1" charset="-128"/>
                <a:cs typeface="ＭＳ Ｐゴシック" pitchFamily="1" charset="-128"/>
              </a:rPr>
              <a:t>Dr. Russ Taylor, Dr. Lee </a:t>
            </a:r>
            <a:r>
              <a:rPr lang="en-US" sz="1600" dirty="0" err="1">
                <a:latin typeface="Verdana" pitchFamily="1" charset="0"/>
                <a:ea typeface="ＭＳ Ｐゴシック" pitchFamily="1" charset="-128"/>
                <a:cs typeface="ＭＳ Ｐゴシック" pitchFamily="1" charset="-128"/>
              </a:rPr>
              <a:t>Akst</a:t>
            </a:r>
            <a:r>
              <a:rPr lang="en-US" sz="1600" dirty="0">
                <a:latin typeface="Verdana" pitchFamily="1" charset="0"/>
                <a:ea typeface="ＭＳ Ｐゴシック" pitchFamily="1" charset="-128"/>
                <a:cs typeface="ＭＳ Ｐゴシック" pitchFamily="1" charset="-128"/>
              </a:rPr>
              <a:t>, Yunus Sevimli, Paul </a:t>
            </a:r>
            <a:r>
              <a:rPr lang="en-US" sz="1600" dirty="0" err="1">
                <a:latin typeface="Verdana" pitchFamily="1" charset="0"/>
                <a:ea typeface="ＭＳ Ｐゴシック" pitchFamily="1" charset="-128"/>
                <a:cs typeface="ＭＳ Ｐゴシック" pitchFamily="1" charset="-128"/>
              </a:rPr>
              <a:t>Wilkening</a:t>
            </a:r>
            <a:endParaRPr lang="en-US" sz="1600" dirty="0">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683743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110823" y="5029200"/>
            <a:ext cx="2922353" cy="369332"/>
          </a:xfrm>
          <a:prstGeom prst="rect">
            <a:avLst/>
          </a:prstGeom>
          <a:noFill/>
        </p:spPr>
        <p:txBody>
          <a:bodyPr wrap="square" rtlCol="0">
            <a:spAutoFit/>
          </a:bodyPr>
          <a:lstStyle/>
          <a:p>
            <a:pPr algn="ctr"/>
            <a:r>
              <a:rPr lang="en-US" dirty="0"/>
              <a:t>“dumb” laryngeal gripper</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14500" y="609600"/>
            <a:ext cx="5715000" cy="4286250"/>
          </a:xfrm>
          <a:prstGeom prst="rect">
            <a:avLst/>
          </a:prstGeom>
        </p:spPr>
      </p:pic>
    </p:spTree>
    <p:extLst>
      <p:ext uri="{BB962C8B-B14F-4D97-AF65-F5344CB8AC3E}">
        <p14:creationId xmlns:p14="http://schemas.microsoft.com/office/powerpoint/2010/main" val="2020034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oiceSurgeryCadaver201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609600"/>
            <a:ext cx="9144000" cy="5143500"/>
          </a:xfrm>
          <a:prstGeom prst="rect">
            <a:avLst/>
          </a:prstGeom>
        </p:spPr>
      </p:pic>
    </p:spTree>
    <p:extLst>
      <p:ext uri="{BB962C8B-B14F-4D97-AF65-F5344CB8AC3E}">
        <p14:creationId xmlns:p14="http://schemas.microsoft.com/office/powerpoint/2010/main" val="39683343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Robotic Soft Tissue Manipulation Assessment</a:t>
            </a:r>
          </a:p>
        </p:txBody>
      </p:sp>
      <p:sp>
        <p:nvSpPr>
          <p:cNvPr id="15363" name="Rectangle 3"/>
          <p:cNvSpPr>
            <a:spLocks noGrp="1" noChangeArrowheads="1"/>
          </p:cNvSpPr>
          <p:nvPr>
            <p:ph type="body" idx="1"/>
          </p:nvPr>
        </p:nvSpPr>
        <p:spPr>
          <a:xfrm>
            <a:off x="685800" y="780473"/>
            <a:ext cx="8153400" cy="5486400"/>
          </a:xfrm>
        </p:spPr>
        <p:txBody>
          <a:bodyPr/>
          <a:lstStyle/>
          <a:p>
            <a:pPr>
              <a:lnSpc>
                <a:spcPct val="90000"/>
              </a:lnSpc>
            </a:pPr>
            <a:r>
              <a:rPr lang="en-US" sz="1400" b="1" dirty="0">
                <a:latin typeface="Verdana" pitchFamily="1" charset="0"/>
                <a:ea typeface="ＭＳ Ｐゴシック" pitchFamily="1" charset="-128"/>
                <a:cs typeface="ＭＳ Ｐゴシック" pitchFamily="1" charset="-128"/>
              </a:rPr>
              <a:t>Goal: </a:t>
            </a:r>
            <a:r>
              <a:rPr lang="en-US" sz="1400" dirty="0">
                <a:latin typeface="Verdana" pitchFamily="1" charset="0"/>
                <a:ea typeface="ＭＳ Ｐゴシック" pitchFamily="1" charset="-128"/>
                <a:cs typeface="ＭＳ Ｐゴシック" pitchFamily="1" charset="-128"/>
              </a:rPr>
              <a:t>The goal of this project is to design and conduct one or more studies that quantifiably assess robotically-assisted soft tissue manipulation. The cases chosen can be from otolaryngology, neurosurgery or general open microsurgery. Examples include nodule dissection, anastomosis, tissue incision or retraction.  </a:t>
            </a:r>
            <a:r>
              <a:rPr lang="en-US" sz="1400" b="1" dirty="0">
                <a:latin typeface="Verdana" pitchFamily="1" charset="0"/>
                <a:ea typeface="ＭＳ Ｐゴシック" pitchFamily="1" charset="-128"/>
                <a:cs typeface="ＭＳ Ｐゴシック" pitchFamily="1" charset="-128"/>
              </a:rPr>
              <a:t>Note: </a:t>
            </a:r>
            <a:r>
              <a:rPr lang="en-US" sz="1400" dirty="0">
                <a:latin typeface="Verdana" pitchFamily="1" charset="0"/>
                <a:ea typeface="ＭＳ Ｐゴシック" pitchFamily="1" charset="-128"/>
                <a:cs typeface="ＭＳ Ｐゴシック" pitchFamily="1" charset="-128"/>
              </a:rPr>
              <a:t> There may be several such projects, using different applications.</a:t>
            </a:r>
            <a:r>
              <a:rPr lang="en-US" sz="1200" dirty="0">
                <a:latin typeface="Verdana" pitchFamily="1" charset="0"/>
                <a:ea typeface="ＭＳ Ｐゴシック" pitchFamily="1" charset="-128"/>
                <a:cs typeface="ＭＳ Ｐゴシック" pitchFamily="1" charset="-128"/>
              </a:rPr>
              <a:t> </a:t>
            </a:r>
            <a:r>
              <a:rPr lang="en-US" sz="1400" dirty="0">
                <a:latin typeface="Verdana" pitchFamily="1" charset="0"/>
                <a:ea typeface="ＭＳ Ｐゴシック" pitchFamily="1" charset="-128"/>
                <a:cs typeface="ＭＳ Ｐゴシック" pitchFamily="1" charset="-128"/>
              </a:rPr>
              <a:t>An optional component involves developing a virtual fixture for the chosen application, and comparing it to the results of manual and robot-assisted tests.</a:t>
            </a:r>
          </a:p>
          <a:p>
            <a:pPr>
              <a:lnSpc>
                <a:spcPct val="90000"/>
              </a:lnSpc>
            </a:pPr>
            <a:r>
              <a:rPr lang="en-US" sz="1400" b="1" dirty="0">
                <a:latin typeface="Verdana" pitchFamily="1" charset="0"/>
                <a:ea typeface="ＭＳ Ｐゴシック" pitchFamily="1" charset="-128"/>
                <a:cs typeface="ＭＳ Ｐゴシック" pitchFamily="1" charset="-128"/>
              </a:rPr>
              <a:t>What Students Will Do:</a:t>
            </a:r>
            <a:r>
              <a:rPr lang="en-US" sz="1200" b="1" dirty="0">
                <a:latin typeface="Verdana" pitchFamily="1" charset="0"/>
                <a:ea typeface="ＭＳ Ｐゴシック" pitchFamily="1" charset="-128"/>
                <a:cs typeface="ＭＳ Ｐゴシック" pitchFamily="1" charset="-128"/>
              </a:rPr>
              <a:t> </a:t>
            </a:r>
          </a:p>
          <a:p>
            <a:pPr lvl="1">
              <a:lnSpc>
                <a:spcPct val="90000"/>
              </a:lnSpc>
            </a:pPr>
            <a:r>
              <a:rPr lang="en-US" sz="1200" dirty="0">
                <a:latin typeface="Verdana" pitchFamily="1" charset="0"/>
                <a:ea typeface="ＭＳ Ｐゴシック" pitchFamily="1" charset="-128"/>
                <a:cs typeface="ＭＳ Ｐゴシック" pitchFamily="1" charset="-128"/>
              </a:rPr>
              <a:t>Observe and analyze surgical cases</a:t>
            </a:r>
          </a:p>
          <a:p>
            <a:pPr lvl="1">
              <a:lnSpc>
                <a:spcPct val="90000"/>
              </a:lnSpc>
            </a:pPr>
            <a:r>
              <a:rPr lang="en-US" sz="1200" dirty="0">
                <a:latin typeface="Verdana" pitchFamily="1" charset="0"/>
                <a:ea typeface="ＭＳ Ｐゴシック" pitchFamily="1" charset="-128"/>
                <a:cs typeface="ＭＳ Ｐゴシック" pitchFamily="1" charset="-128"/>
              </a:rPr>
              <a:t>Design studies</a:t>
            </a:r>
          </a:p>
          <a:p>
            <a:pPr lvl="1">
              <a:lnSpc>
                <a:spcPct val="90000"/>
              </a:lnSpc>
            </a:pPr>
            <a:r>
              <a:rPr lang="en-US" sz="1200" dirty="0">
                <a:latin typeface="Verdana" pitchFamily="1" charset="0"/>
                <a:ea typeface="ＭＳ Ｐゴシック" pitchFamily="1" charset="-128"/>
                <a:cs typeface="ＭＳ Ｐゴシック" pitchFamily="1" charset="-128"/>
              </a:rPr>
              <a:t>Design and make phantoms and/or custom tools (optional)</a:t>
            </a:r>
          </a:p>
          <a:p>
            <a:pPr lvl="1">
              <a:lnSpc>
                <a:spcPct val="90000"/>
              </a:lnSpc>
            </a:pPr>
            <a:r>
              <a:rPr lang="en-US" sz="1200" dirty="0">
                <a:latin typeface="Verdana" pitchFamily="1" charset="0"/>
                <a:ea typeface="ＭＳ Ｐゴシック" pitchFamily="1" charset="-128"/>
                <a:cs typeface="ＭＳ Ｐゴシック" pitchFamily="1" charset="-128"/>
              </a:rPr>
              <a:t>Conduct studies</a:t>
            </a:r>
          </a:p>
          <a:p>
            <a:pPr lvl="1">
              <a:lnSpc>
                <a:spcPct val="90000"/>
              </a:lnSpc>
            </a:pPr>
            <a:r>
              <a:rPr lang="en-US" sz="1200" dirty="0">
                <a:latin typeface="Verdana" pitchFamily="1" charset="0"/>
                <a:ea typeface="ＭＳ Ｐゴシック" pitchFamily="1" charset="-128"/>
                <a:cs typeface="ＭＳ Ｐゴシック" pitchFamily="1" charset="-128"/>
              </a:rPr>
              <a:t>Analyze results</a:t>
            </a:r>
          </a:p>
          <a:p>
            <a:pPr lvl="1">
              <a:lnSpc>
                <a:spcPct val="90000"/>
              </a:lnSpc>
            </a:pPr>
            <a:r>
              <a:rPr lang="en-US" sz="1200" dirty="0">
                <a:latin typeface="Verdana" pitchFamily="1" charset="0"/>
                <a:ea typeface="ＭＳ Ｐゴシック" pitchFamily="1" charset="-128"/>
                <a:cs typeface="ＭＳ Ｐゴシック" pitchFamily="1" charset="-128"/>
              </a:rPr>
              <a:t>Design and program virtual fixture (robot software component)</a:t>
            </a:r>
          </a:p>
          <a:p>
            <a:pPr>
              <a:lnSpc>
                <a:spcPct val="90000"/>
              </a:lnSpc>
            </a:pPr>
            <a:r>
              <a:rPr lang="en-US" sz="1400" b="1" dirty="0">
                <a:latin typeface="Verdana" pitchFamily="1" charset="0"/>
                <a:ea typeface="ＭＳ Ｐゴシック" pitchFamily="1" charset="-128"/>
                <a:cs typeface="ＭＳ Ｐゴシック" pitchFamily="1" charset="-128"/>
              </a:rPr>
              <a:t>Deliverables:</a:t>
            </a:r>
            <a:r>
              <a:rPr lang="en-US" sz="1400" dirty="0">
                <a:latin typeface="Verdana" pitchFamily="1" charset="0"/>
                <a:ea typeface="ＭＳ Ｐゴシック" pitchFamily="1" charset="-128"/>
                <a:cs typeface="ＭＳ Ｐゴシック" pitchFamily="1" charset="-128"/>
              </a:rPr>
              <a:t> </a:t>
            </a:r>
          </a:p>
          <a:p>
            <a:pPr lvl="1">
              <a:lnSpc>
                <a:spcPct val="90000"/>
              </a:lnSpc>
            </a:pPr>
            <a:r>
              <a:rPr lang="en-US" sz="1200" dirty="0">
                <a:latin typeface="Verdana" pitchFamily="1" charset="0"/>
                <a:ea typeface="ＭＳ Ｐゴシック" pitchFamily="1" charset="-128"/>
              </a:rPr>
              <a:t>Study protocol</a:t>
            </a:r>
          </a:p>
          <a:p>
            <a:pPr lvl="1">
              <a:lnSpc>
                <a:spcPct val="90000"/>
              </a:lnSpc>
            </a:pPr>
            <a:r>
              <a:rPr lang="en-US" sz="1200" dirty="0">
                <a:latin typeface="Verdana" pitchFamily="1" charset="0"/>
                <a:ea typeface="ＭＳ Ｐゴシック" pitchFamily="1" charset="-128"/>
              </a:rPr>
              <a:t>Phantoms and/or tools (optional)</a:t>
            </a:r>
          </a:p>
          <a:p>
            <a:pPr lvl="1">
              <a:lnSpc>
                <a:spcPct val="90000"/>
              </a:lnSpc>
            </a:pPr>
            <a:r>
              <a:rPr lang="en-US" sz="1200" dirty="0">
                <a:latin typeface="Verdana" pitchFamily="1" charset="0"/>
                <a:ea typeface="ＭＳ Ｐゴシック" pitchFamily="1" charset="-128"/>
              </a:rPr>
              <a:t>Study results and analysis</a:t>
            </a:r>
          </a:p>
          <a:p>
            <a:pPr>
              <a:lnSpc>
                <a:spcPct val="90000"/>
              </a:lnSpc>
            </a:pPr>
            <a:r>
              <a:rPr lang="en-US" sz="1400" b="1" dirty="0">
                <a:latin typeface="Verdana" pitchFamily="1" charset="0"/>
                <a:ea typeface="ＭＳ Ｐゴシック" pitchFamily="1" charset="-128"/>
                <a:cs typeface="ＭＳ Ｐゴシック" pitchFamily="1" charset="-128"/>
              </a:rPr>
              <a:t>Size group: </a:t>
            </a:r>
            <a:r>
              <a:rPr lang="en-US" sz="1400" dirty="0">
                <a:latin typeface="Verdana" pitchFamily="1" charset="0"/>
                <a:ea typeface="ＭＳ Ｐゴシック" pitchFamily="1" charset="-128"/>
                <a:cs typeface="ＭＳ Ｐゴシック" pitchFamily="1" charset="-128"/>
              </a:rPr>
              <a:t>2 or 3 (with robot software component)</a:t>
            </a:r>
            <a:endParaRPr lang="en-US" sz="1200" b="1" dirty="0">
              <a:latin typeface="Verdana" pitchFamily="1" charset="0"/>
              <a:ea typeface="ＭＳ Ｐゴシック" pitchFamily="1" charset="-128"/>
              <a:cs typeface="ＭＳ Ｐゴシック" pitchFamily="1" charset="-128"/>
            </a:endParaRPr>
          </a:p>
          <a:p>
            <a:pPr>
              <a:lnSpc>
                <a:spcPct val="90000"/>
              </a:lnSpc>
            </a:pPr>
            <a:r>
              <a:rPr lang="en-US" sz="1400" b="1" dirty="0">
                <a:latin typeface="Verdana" pitchFamily="1" charset="0"/>
                <a:ea typeface="ＭＳ Ｐゴシック" pitchFamily="1" charset="-128"/>
                <a:cs typeface="ＭＳ Ｐゴシック" pitchFamily="1" charset="-128"/>
              </a:rPr>
              <a:t>Skills: </a:t>
            </a:r>
          </a:p>
          <a:p>
            <a:pPr lvl="1">
              <a:lnSpc>
                <a:spcPct val="90000"/>
              </a:lnSpc>
            </a:pPr>
            <a:r>
              <a:rPr lang="en-US" sz="1200" dirty="0">
                <a:latin typeface="Verdana" pitchFamily="1" charset="0"/>
                <a:ea typeface="ＭＳ Ｐゴシック" pitchFamily="1" charset="-128"/>
                <a:cs typeface="ＭＳ Ｐゴシック" pitchFamily="1" charset="-128"/>
              </a:rPr>
              <a:t>Computer vision</a:t>
            </a:r>
          </a:p>
          <a:p>
            <a:pPr lvl="1">
              <a:lnSpc>
                <a:spcPct val="90000"/>
              </a:lnSpc>
            </a:pPr>
            <a:r>
              <a:rPr lang="en-US" sz="1200" dirty="0">
                <a:latin typeface="Verdana" pitchFamily="1" charset="0"/>
                <a:ea typeface="ＭＳ Ｐゴシック" pitchFamily="1" charset="-128"/>
                <a:cs typeface="ＭＳ Ｐゴシック" pitchFamily="1" charset="-128"/>
              </a:rPr>
              <a:t>CAD/CAM</a:t>
            </a:r>
          </a:p>
          <a:p>
            <a:pPr lvl="1">
              <a:lnSpc>
                <a:spcPct val="90000"/>
              </a:lnSpc>
            </a:pPr>
            <a:r>
              <a:rPr lang="en-US" sz="1200" dirty="0">
                <a:latin typeface="Verdana" pitchFamily="1" charset="0"/>
                <a:ea typeface="ＭＳ Ｐゴシック" pitchFamily="1" charset="-128"/>
                <a:cs typeface="ＭＳ Ｐゴシック" pitchFamily="1" charset="-128"/>
              </a:rPr>
              <a:t>MATLAB or Python</a:t>
            </a:r>
          </a:p>
          <a:p>
            <a:pPr lvl="1">
              <a:lnSpc>
                <a:spcPct val="90000"/>
              </a:lnSpc>
            </a:pPr>
            <a:r>
              <a:rPr lang="en-US" sz="1200" dirty="0">
                <a:latin typeface="Verdana" pitchFamily="1" charset="0"/>
                <a:ea typeface="ＭＳ Ｐゴシック" pitchFamily="1" charset="-128"/>
                <a:cs typeface="ＭＳ Ｐゴシック" pitchFamily="1" charset="-128"/>
              </a:rPr>
              <a:t>C++ (robot software component)</a:t>
            </a:r>
          </a:p>
          <a:p>
            <a:pPr>
              <a:lnSpc>
                <a:spcPct val="90000"/>
              </a:lnSpc>
            </a:pPr>
            <a:r>
              <a:rPr lang="en-US" sz="1400" b="1" dirty="0">
                <a:latin typeface="Verdana" pitchFamily="1" charset="0"/>
                <a:ea typeface="ＭＳ Ｐゴシック" pitchFamily="1" charset="-128"/>
                <a:cs typeface="ＭＳ Ｐゴシック" pitchFamily="1" charset="-128"/>
              </a:rPr>
              <a:t>Mentors: </a:t>
            </a:r>
            <a:r>
              <a:rPr lang="en-US" sz="1400" dirty="0">
                <a:latin typeface="Verdana" pitchFamily="1" charset="0"/>
                <a:ea typeface="ＭＳ Ｐゴシック" pitchFamily="1" charset="-128"/>
                <a:cs typeface="ＭＳ Ｐゴシック" pitchFamily="1" charset="-128"/>
              </a:rPr>
              <a:t>Paul </a:t>
            </a:r>
            <a:r>
              <a:rPr lang="en-US" sz="1400" dirty="0" err="1">
                <a:latin typeface="Verdana" pitchFamily="1" charset="0"/>
                <a:ea typeface="ＭＳ Ｐゴシック" pitchFamily="1" charset="-128"/>
                <a:cs typeface="ＭＳ Ｐゴシック" pitchFamily="1" charset="-128"/>
              </a:rPr>
              <a:t>Wilkening</a:t>
            </a:r>
            <a:r>
              <a:rPr lang="en-US" sz="1400" dirty="0">
                <a:latin typeface="Verdana" pitchFamily="1" charset="0"/>
                <a:ea typeface="ＭＳ Ｐゴシック" pitchFamily="1" charset="-128"/>
                <a:cs typeface="ＭＳ Ｐゴシック" pitchFamily="1" charset="-128"/>
              </a:rPr>
              <a:t>, Yunus Sevimli, Dr. Russ Taylor, Dr. Matt Stewart, Dr. Lee </a:t>
            </a:r>
            <a:r>
              <a:rPr lang="en-US" sz="1400" dirty="0" err="1">
                <a:latin typeface="Verdana" pitchFamily="1" charset="0"/>
                <a:ea typeface="ＭＳ Ｐゴシック" pitchFamily="1" charset="-128"/>
                <a:cs typeface="ＭＳ Ｐゴシック" pitchFamily="1" charset="-128"/>
              </a:rPr>
              <a:t>Akst</a:t>
            </a:r>
            <a:r>
              <a:rPr lang="en-US" sz="1400" dirty="0">
                <a:latin typeface="Verdana" pitchFamily="1" charset="0"/>
                <a:ea typeface="ＭＳ Ｐゴシック" pitchFamily="1" charset="-128"/>
                <a:cs typeface="ＭＳ Ｐゴシック" pitchFamily="1" charset="-128"/>
              </a:rPr>
              <a:t>, Dr. Chris </a:t>
            </a:r>
            <a:r>
              <a:rPr lang="en-US" sz="1400" dirty="0" err="1">
                <a:latin typeface="Verdana" pitchFamily="1" charset="0"/>
                <a:ea typeface="ＭＳ Ｐゴシック" pitchFamily="1" charset="-128"/>
                <a:cs typeface="ＭＳ Ｐゴシック" pitchFamily="1" charset="-128"/>
              </a:rPr>
              <a:t>Razavi</a:t>
            </a:r>
            <a:endParaRPr lang="en-US" sz="1400" dirty="0">
              <a:latin typeface="Verdana" pitchFamily="1" charset="0"/>
              <a:ea typeface="ＭＳ Ｐゴシック" pitchFamily="1" charset="-128"/>
              <a:cs typeface="ＭＳ Ｐゴシック" pitchFamily="1" charset="-128"/>
            </a:endParaRPr>
          </a:p>
          <a:p>
            <a:pPr>
              <a:lnSpc>
                <a:spcPct val="90000"/>
              </a:lnSpc>
            </a:pPr>
            <a:r>
              <a:rPr lang="en-US" sz="1400" b="1" dirty="0">
                <a:latin typeface="Verdana" pitchFamily="1" charset="0"/>
                <a:ea typeface="ＭＳ Ｐゴシック" pitchFamily="1" charset="-128"/>
                <a:cs typeface="ＭＳ Ｐゴシック" pitchFamily="1" charset="-128"/>
              </a:rPr>
              <a:t>Note: </a:t>
            </a:r>
            <a:r>
              <a:rPr lang="en-US" sz="1400" dirty="0">
                <a:latin typeface="Verdana" pitchFamily="1" charset="0"/>
                <a:ea typeface="ＭＳ Ｐゴシック" pitchFamily="1" charset="-128"/>
                <a:cs typeface="ＭＳ Ｐゴシック" pitchFamily="1" charset="-128"/>
              </a:rPr>
              <a:t>This could be the start of a good MS or PhD qualifying project</a:t>
            </a:r>
            <a:endParaRPr lang="en-US" sz="1400" b="1" dirty="0">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1066290997"/>
      </p:ext>
    </p:extLst>
  </p:cSld>
  <p:clrMapOvr>
    <a:masterClrMapping/>
  </p:clrMapOvr>
</p:sld>
</file>

<file path=ppt/theme/theme1.xml><?xml version="1.0" encoding="utf-8"?>
<a:theme xmlns:a="http://schemas.openxmlformats.org/drawingml/2006/main" name="CIS-Lecture">
  <a:themeElements>
    <a:clrScheme name="CIS-Lectur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CIS-Lectur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defRPr>
        </a:defPPr>
      </a:lstStyle>
    </a:lnDef>
  </a:objectDefaults>
  <a:extraClrSchemeLst>
    <a:extraClrScheme>
      <a:clrScheme name="CIS-Lectur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CIS-Lectur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CIS-Lectur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CIS-Lectur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CIS-Lectur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CIS-Lectur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CIS-Lectur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14730</TotalTime>
  <Words>825</Words>
  <Application>Microsoft Office PowerPoint</Application>
  <PresentationFormat>On-screen Show (4:3)</PresentationFormat>
  <Paragraphs>93</Paragraphs>
  <Slides>10</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ＭＳ Ｐゴシック</vt:lpstr>
      <vt:lpstr>Arial</vt:lpstr>
      <vt:lpstr>Calibri</vt:lpstr>
      <vt:lpstr>Times New Roman</vt:lpstr>
      <vt:lpstr>Verdana</vt:lpstr>
      <vt:lpstr>CIS-Lecture</vt:lpstr>
      <vt:lpstr>Surgical Instrument for Robotic Open Microsurgery</vt:lpstr>
      <vt:lpstr>PowerPoint Presentation</vt:lpstr>
      <vt:lpstr>Surgical Drill Holder with Force Feedback</vt:lpstr>
      <vt:lpstr>PowerPoint Presentation</vt:lpstr>
      <vt:lpstr>Robotic Bone Drilling Assessment</vt:lpstr>
      <vt:lpstr>PowerPoint Presentation</vt:lpstr>
      <vt:lpstr>Force Sensing Laryngeal Tool</vt:lpstr>
      <vt:lpstr>PowerPoint Presentation</vt:lpstr>
      <vt:lpstr>PowerPoint Presentation</vt:lpstr>
      <vt:lpstr>Robotic Soft Tissue Manipulation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dc:creator>
  <cp:lastModifiedBy>Yunus Sevimli</cp:lastModifiedBy>
  <cp:revision>1533</cp:revision>
  <dcterms:created xsi:type="dcterms:W3CDTF">2006-08-16T00:00:00Z</dcterms:created>
  <dcterms:modified xsi:type="dcterms:W3CDTF">2017-02-01T02:56:04Z</dcterms:modified>
</cp:coreProperties>
</file>