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75" r:id="rId2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1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1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1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1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1" charset="0"/>
        <a:ea typeface="+mn-ea"/>
        <a:cs typeface="+mn-cs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Arial" pitchFamily="1" charset="0"/>
        <a:ea typeface="+mn-ea"/>
        <a:cs typeface="+mn-cs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Arial" pitchFamily="1" charset="0"/>
        <a:ea typeface="+mn-ea"/>
        <a:cs typeface="+mn-cs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Arial" pitchFamily="1" charset="0"/>
        <a:ea typeface="+mn-ea"/>
        <a:cs typeface="+mn-cs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Arial" pitchFamily="1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BB4FD"/>
    <a:srgbClr val="CCCCFF"/>
    <a:srgbClr val="9999FF"/>
    <a:srgbClr val="FFCCCC"/>
    <a:srgbClr val="99CCFF"/>
    <a:srgbClr val="00CC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96" d="100"/>
          <a:sy n="96" d="100"/>
        </p:scale>
        <p:origin x="1830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200" d="100"/>
        <a:sy n="2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-107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-107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-107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-107" charset="0"/>
              </a:defRPr>
            </a:lvl1pPr>
          </a:lstStyle>
          <a:p>
            <a:pPr>
              <a:defRPr/>
            </a:pPr>
            <a:fld id="{6512CACE-AF88-ED49-8F85-D65AFFF2FC0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724176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-107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-107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2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-107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-107" charset="0"/>
              </a:defRPr>
            </a:lvl1pPr>
          </a:lstStyle>
          <a:p>
            <a:pPr>
              <a:defRPr/>
            </a:pPr>
            <a:fld id="{6F6788FD-083D-3B4A-BCEA-C6203DCA566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062389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65" charset="0"/>
        <a:ea typeface="ＭＳ Ｐゴシック" pitchFamily="-107" charset="-128"/>
        <a:cs typeface="ＭＳ Ｐゴシック" pitchFamily="-107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65" charset="0"/>
        <a:ea typeface="ＭＳ Ｐゴシック" pitchFamily="-65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65" charset="0"/>
        <a:ea typeface="ＭＳ Ｐゴシック" pitchFamily="-65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65" charset="0"/>
        <a:ea typeface="ＭＳ Ｐゴシック" pitchFamily="-65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65" charset="0"/>
        <a:ea typeface="ＭＳ Ｐゴシック" pitchFamily="-65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228600"/>
            <a:ext cx="1943100" cy="6172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28600"/>
            <a:ext cx="5676900" cy="6172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914400"/>
            <a:ext cx="3810000" cy="5486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14400"/>
            <a:ext cx="3810000" cy="5486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228600"/>
            <a:ext cx="77724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914400"/>
            <a:ext cx="7772400" cy="548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grpSp>
        <p:nvGrpSpPr>
          <p:cNvPr id="1028" name="Group 12"/>
          <p:cNvGrpSpPr>
            <a:grpSpLocks/>
          </p:cNvGrpSpPr>
          <p:nvPr/>
        </p:nvGrpSpPr>
        <p:grpSpPr bwMode="auto">
          <a:xfrm>
            <a:off x="3302000" y="6477000"/>
            <a:ext cx="5842000" cy="381000"/>
            <a:chOff x="2080" y="4080"/>
            <a:chExt cx="3680" cy="240"/>
          </a:xfrm>
        </p:grpSpPr>
        <p:pic>
          <p:nvPicPr>
            <p:cNvPr id="1030" name="Picture 13" descr="ERCLogoSmallColor"/>
            <p:cNvPicPr>
              <a:picLocks noChangeAspect="1" noChangeArrowheads="1"/>
            </p:cNvPicPr>
            <p:nvPr/>
          </p:nvPicPr>
          <p:blipFill>
            <a:blip r:embed="rId13"/>
            <a:srcRect/>
            <a:stretch>
              <a:fillRect/>
            </a:stretch>
          </p:blipFill>
          <p:spPr bwMode="auto">
            <a:xfrm>
              <a:off x="5589" y="4080"/>
              <a:ext cx="171" cy="2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038" name="Text Box 14"/>
            <p:cNvSpPr txBox="1">
              <a:spLocks noChangeArrowheads="1"/>
            </p:cNvSpPr>
            <p:nvPr/>
          </p:nvSpPr>
          <p:spPr bwMode="auto">
            <a:xfrm>
              <a:off x="2080" y="4118"/>
              <a:ext cx="3488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>
                <a:defRPr/>
              </a:pPr>
              <a:r>
                <a:rPr lang="en-US" sz="1000" b="1">
                  <a:solidFill>
                    <a:schemeClr val="bg2"/>
                  </a:solidFill>
                  <a:latin typeface="Arial" pitchFamily="-107" charset="0"/>
                </a:rPr>
                <a:t>Engineering Research Center for Computer Integrated Surgical Systems and Technology</a:t>
              </a:r>
            </a:p>
          </p:txBody>
        </p:sp>
      </p:grpSp>
      <p:sp>
        <p:nvSpPr>
          <p:cNvPr id="1040" name="Text Box 16"/>
          <p:cNvSpPr txBox="1">
            <a:spLocks noChangeArrowheads="1"/>
          </p:cNvSpPr>
          <p:nvPr/>
        </p:nvSpPr>
        <p:spPr bwMode="auto">
          <a:xfrm>
            <a:off x="0" y="6430963"/>
            <a:ext cx="3733800" cy="42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marL="341313" indent="-341313">
              <a:defRPr/>
            </a:pPr>
            <a:fld id="{AC6DEC11-5E03-2848-BAEE-A26AD718E783}" type="slidenum">
              <a:rPr lang="en-US" sz="1200" b="1">
                <a:latin typeface="Arial" pitchFamily="-107" charset="0"/>
              </a:rPr>
              <a:pPr marL="341313" indent="-341313">
                <a:defRPr/>
              </a:pPr>
              <a:t>‹#›</a:t>
            </a:fld>
            <a:r>
              <a:rPr lang="en-US" sz="1200" b="1" dirty="0" smtClean="0">
                <a:latin typeface="Arial" pitchFamily="-107" charset="0"/>
              </a:rPr>
              <a:t>	</a:t>
            </a:r>
            <a:r>
              <a:rPr lang="en-US" sz="1000" dirty="0" smtClean="0">
                <a:latin typeface="Times New Roman" pitchFamily="-107" charset="0"/>
              </a:rPr>
              <a:t>600.446/646 CIS2 Spring 2017</a:t>
            </a:r>
          </a:p>
          <a:p>
            <a:pPr marL="341313" indent="-341313">
              <a:defRPr/>
            </a:pPr>
            <a:r>
              <a:rPr lang="en-US" sz="1000" dirty="0">
                <a:latin typeface="Times New Roman" pitchFamily="-107" charset="0"/>
              </a:rPr>
              <a:t>	Copyright © R. H. Taylor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+mj-lt"/>
          <a:ea typeface="ＭＳ Ｐゴシック" pitchFamily="-107" charset="-128"/>
          <a:cs typeface="ＭＳ Ｐゴシック" pitchFamily="-107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pitchFamily="-65" charset="0"/>
          <a:ea typeface="ＭＳ Ｐゴシック" pitchFamily="-107" charset="-128"/>
          <a:cs typeface="ＭＳ Ｐゴシック" pitchFamily="-107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pitchFamily="-65" charset="0"/>
          <a:ea typeface="ＭＳ Ｐゴシック" pitchFamily="-107" charset="-128"/>
          <a:cs typeface="ＭＳ Ｐゴシック" pitchFamily="-107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pitchFamily="-65" charset="0"/>
          <a:ea typeface="ＭＳ Ｐゴシック" pitchFamily="-107" charset="-128"/>
          <a:cs typeface="ＭＳ Ｐゴシック" pitchFamily="-107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pitchFamily="-65" charset="0"/>
          <a:ea typeface="ＭＳ Ｐゴシック" pitchFamily="-107" charset="-128"/>
          <a:cs typeface="ＭＳ Ｐゴシック" pitchFamily="-107" charset="-128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pitchFamily="-65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pitchFamily="-65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pitchFamily="-65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pitchFamily="-65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ＭＳ Ｐゴシック" pitchFamily="-107" charset="-128"/>
          <a:cs typeface="ＭＳ Ｐゴシック" pitchFamily="-107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  <a:ea typeface="ＭＳ Ｐゴシック" pitchFamily="-65" charset="-128"/>
        </a:defRPr>
      </a:lvl2pPr>
      <a:lvl3pPr marL="108585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ea typeface="ＭＳ Ｐゴシック" pitchFamily="-65" charset="-128"/>
        </a:defRPr>
      </a:lvl3pPr>
      <a:lvl4pPr marL="142875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pitchFamily="-65" charset="-128"/>
        </a:defRPr>
      </a:lvl4pPr>
      <a:lvl5pPr marL="177165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ＭＳ Ｐゴシック" pitchFamily="-65" charset="-128"/>
        </a:defRPr>
      </a:lvl5pPr>
      <a:lvl6pPr marL="222885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ＭＳ Ｐゴシック" pitchFamily="-65" charset="-128"/>
        </a:defRPr>
      </a:lvl6pPr>
      <a:lvl7pPr marL="268605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ＭＳ Ｐゴシック" pitchFamily="-65" charset="-128"/>
        </a:defRPr>
      </a:lvl7pPr>
      <a:lvl8pPr marL="314325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ＭＳ Ｐゴシック" pitchFamily="-65" charset="-128"/>
        </a:defRPr>
      </a:lvl8pPr>
      <a:lvl9pPr marL="360045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ＭＳ Ｐゴシック" pitchFamily="-65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228600"/>
            <a:ext cx="8610600" cy="609600"/>
          </a:xfrm>
        </p:spPr>
        <p:txBody>
          <a:bodyPr/>
          <a:lstStyle/>
          <a:p>
            <a:r>
              <a:rPr lang="en-US" sz="2000" dirty="0" smtClean="0">
                <a:solidFill>
                  <a:srgbClr val="0000FF"/>
                </a:solidFill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Design and Evaluation of a Bioelectric Guide Wire</a:t>
            </a:r>
            <a:endParaRPr lang="en-US" sz="2000" dirty="0" smtClean="0">
              <a:solidFill>
                <a:srgbClr val="0000FF"/>
              </a:solidFill>
              <a:latin typeface="Verdana" pitchFamily="1" charset="0"/>
              <a:ea typeface="ＭＳ Ｐゴシック" pitchFamily="1" charset="-128"/>
              <a:cs typeface="ＭＳ Ｐゴシック" pitchFamily="1" charset="-128"/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762000"/>
            <a:ext cx="8686800" cy="54864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1900" dirty="0" smtClean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Design, create and evaluate a guide wire for bioelectric navigation. Integrate the new interventional device into the BLN suite. </a:t>
            </a:r>
            <a:endParaRPr lang="en-US" sz="1800" dirty="0" smtClean="0">
              <a:latin typeface="Verdana" pitchFamily="1" charset="0"/>
              <a:ea typeface="ＭＳ Ｐゴシック" pitchFamily="1" charset="-128"/>
              <a:cs typeface="ＭＳ Ｐゴシック" pitchFamily="1" charset="-128"/>
            </a:endParaRPr>
          </a:p>
          <a:p>
            <a:pPr>
              <a:lnSpc>
                <a:spcPct val="90000"/>
              </a:lnSpc>
            </a:pPr>
            <a:r>
              <a:rPr lang="en-US" sz="1900" b="1" dirty="0" smtClean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What Students Will Do:</a:t>
            </a:r>
            <a:r>
              <a:rPr lang="en-US" sz="1800" b="1" dirty="0" smtClean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 </a:t>
            </a:r>
            <a:endParaRPr lang="en-US" sz="1800" dirty="0" smtClean="0">
              <a:latin typeface="Verdana" pitchFamily="1" charset="0"/>
              <a:ea typeface="ＭＳ Ｐゴシック" pitchFamily="1" charset="-128"/>
              <a:cs typeface="ＭＳ Ｐゴシック" pitchFamily="1" charset="-128"/>
            </a:endParaRPr>
          </a:p>
          <a:p>
            <a:pPr lvl="1">
              <a:lnSpc>
                <a:spcPct val="90000"/>
              </a:lnSpc>
            </a:pPr>
            <a:r>
              <a:rPr lang="en-US" sz="1600" dirty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Design and manufacture 3-electrode prototype</a:t>
            </a:r>
          </a:p>
          <a:p>
            <a:pPr lvl="1">
              <a:lnSpc>
                <a:spcPct val="90000"/>
              </a:lnSpc>
            </a:pPr>
            <a:r>
              <a:rPr lang="en-US" sz="1600" dirty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Simulate performance using COMSOL</a:t>
            </a:r>
          </a:p>
          <a:p>
            <a:pPr lvl="1">
              <a:lnSpc>
                <a:spcPct val="90000"/>
              </a:lnSpc>
            </a:pPr>
            <a:r>
              <a:rPr lang="en-US" sz="1600" dirty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Evaluate guide wire ex </a:t>
            </a:r>
            <a:r>
              <a:rPr lang="en-US" sz="1600" dirty="0" smtClean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vivo</a:t>
            </a:r>
          </a:p>
          <a:p>
            <a:pPr lvl="1">
              <a:lnSpc>
                <a:spcPct val="90000"/>
              </a:lnSpc>
            </a:pPr>
            <a:r>
              <a:rPr lang="en-US" sz="1600" dirty="0" smtClean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Participate in CAMP CISII meetings</a:t>
            </a:r>
            <a:endParaRPr lang="en-US" sz="1600" dirty="0">
              <a:latin typeface="Verdana" pitchFamily="1" charset="0"/>
              <a:ea typeface="ＭＳ Ｐゴシック" pitchFamily="1" charset="-128"/>
              <a:cs typeface="ＭＳ Ｐゴシック" pitchFamily="1" charset="-128"/>
            </a:endParaRPr>
          </a:p>
          <a:p>
            <a:pPr>
              <a:lnSpc>
                <a:spcPct val="90000"/>
              </a:lnSpc>
            </a:pPr>
            <a:r>
              <a:rPr lang="en-US" sz="1900" b="1" dirty="0" smtClean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Deliverables</a:t>
            </a:r>
            <a:r>
              <a:rPr lang="en-US" sz="1900" b="1" dirty="0" smtClean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:</a:t>
            </a:r>
            <a:r>
              <a:rPr lang="en-US" sz="1900" dirty="0" smtClean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 </a:t>
            </a:r>
            <a:endParaRPr lang="en-US" sz="1900" dirty="0" smtClean="0">
              <a:latin typeface="Verdana" pitchFamily="1" charset="0"/>
              <a:ea typeface="ＭＳ Ｐゴシック" pitchFamily="1" charset="-128"/>
              <a:cs typeface="ＭＳ Ｐゴシック" pitchFamily="1" charset="-128"/>
            </a:endParaRPr>
          </a:p>
          <a:p>
            <a:pPr lvl="1">
              <a:lnSpc>
                <a:spcPct val="90000"/>
              </a:lnSpc>
            </a:pPr>
            <a:r>
              <a:rPr lang="en-US" sz="1600" dirty="0" smtClean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Design: </a:t>
            </a:r>
          </a:p>
          <a:p>
            <a:pPr lvl="2">
              <a:lnSpc>
                <a:spcPct val="90000"/>
              </a:lnSpc>
            </a:pPr>
            <a:r>
              <a:rPr lang="en-US" sz="1200" dirty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Project plan and detailed description of state of </a:t>
            </a:r>
            <a:r>
              <a:rPr lang="en-US" sz="1200" dirty="0" smtClean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art</a:t>
            </a:r>
          </a:p>
          <a:p>
            <a:pPr lvl="2">
              <a:lnSpc>
                <a:spcPct val="90000"/>
              </a:lnSpc>
            </a:pPr>
            <a:r>
              <a:rPr lang="en-US" sz="1200" dirty="0" smtClean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Simulation </a:t>
            </a:r>
            <a:r>
              <a:rPr lang="en-US" sz="1200" dirty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(COMSOL) of 3-electrode guide wire</a:t>
            </a:r>
          </a:p>
          <a:p>
            <a:pPr lvl="2">
              <a:lnSpc>
                <a:spcPct val="90000"/>
              </a:lnSpc>
            </a:pPr>
            <a:r>
              <a:rPr lang="en-US" sz="1200" dirty="0" smtClean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CAD design of guide wire</a:t>
            </a:r>
          </a:p>
          <a:p>
            <a:pPr lvl="1">
              <a:lnSpc>
                <a:spcPct val="90000"/>
              </a:lnSpc>
            </a:pPr>
            <a:r>
              <a:rPr lang="en-US" sz="1600" dirty="0" smtClean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Implementation</a:t>
            </a:r>
          </a:p>
          <a:p>
            <a:pPr lvl="2">
              <a:lnSpc>
                <a:spcPct val="90000"/>
              </a:lnSpc>
            </a:pPr>
            <a:r>
              <a:rPr lang="en-US" sz="1200" dirty="0" smtClean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Guide wire prototype</a:t>
            </a:r>
          </a:p>
          <a:p>
            <a:pPr lvl="2">
              <a:lnSpc>
                <a:spcPct val="90000"/>
              </a:lnSpc>
            </a:pPr>
            <a:r>
              <a:rPr lang="en-US" sz="1200" dirty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Additional current sources for added </a:t>
            </a:r>
            <a:r>
              <a:rPr lang="en-US" sz="1200" dirty="0" smtClean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electrodes</a:t>
            </a:r>
          </a:p>
          <a:p>
            <a:pPr lvl="1">
              <a:lnSpc>
                <a:spcPct val="90000"/>
              </a:lnSpc>
            </a:pPr>
            <a:r>
              <a:rPr lang="en-US" sz="1600" dirty="0" smtClean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Evaluation: </a:t>
            </a:r>
            <a:r>
              <a:rPr lang="en-US" sz="1200" dirty="0" smtClean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Experiments ex vivo</a:t>
            </a:r>
          </a:p>
          <a:p>
            <a:pPr lvl="1">
              <a:lnSpc>
                <a:spcPct val="90000"/>
              </a:lnSpc>
            </a:pPr>
            <a:r>
              <a:rPr lang="en-US" sz="1600" dirty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Reports and presentations</a:t>
            </a:r>
            <a:endParaRPr lang="en-US" sz="1600" dirty="0">
              <a:latin typeface="Verdana" pitchFamily="1" charset="0"/>
              <a:ea typeface="ＭＳ Ｐゴシック" pitchFamily="1" charset="-128"/>
              <a:cs typeface="ＭＳ Ｐゴシック" pitchFamily="1" charset="-128"/>
            </a:endParaRPr>
          </a:p>
          <a:p>
            <a:pPr>
              <a:lnSpc>
                <a:spcPct val="90000"/>
              </a:lnSpc>
            </a:pPr>
            <a:r>
              <a:rPr lang="en-US" sz="1900" b="1" dirty="0" smtClean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Size group: </a:t>
            </a:r>
            <a:r>
              <a:rPr lang="en-US" sz="1900" dirty="0" smtClean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1-3</a:t>
            </a:r>
            <a:endParaRPr lang="en-US" sz="1800" b="1" dirty="0" smtClean="0">
              <a:latin typeface="Verdana" pitchFamily="1" charset="0"/>
              <a:ea typeface="ＭＳ Ｐゴシック" pitchFamily="1" charset="-128"/>
              <a:cs typeface="ＭＳ Ｐゴシック" pitchFamily="1" charset="-128"/>
            </a:endParaRPr>
          </a:p>
          <a:p>
            <a:pPr>
              <a:lnSpc>
                <a:spcPct val="90000"/>
              </a:lnSpc>
            </a:pPr>
            <a:r>
              <a:rPr lang="en-US" sz="1900" b="1" dirty="0" smtClean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Skills: </a:t>
            </a:r>
            <a:r>
              <a:rPr lang="en-US" sz="1800" dirty="0" smtClean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CAD, electronics, programming (C++), signal processing</a:t>
            </a:r>
            <a:endParaRPr lang="en-US" sz="1600" b="1" dirty="0" smtClean="0">
              <a:latin typeface="Verdana" pitchFamily="1" charset="0"/>
              <a:ea typeface="ＭＳ Ｐゴシック" pitchFamily="1" charset="-128"/>
              <a:cs typeface="ＭＳ Ｐゴシック" pitchFamily="1" charset="-128"/>
            </a:endParaRPr>
          </a:p>
          <a:p>
            <a:pPr>
              <a:lnSpc>
                <a:spcPct val="90000"/>
              </a:lnSpc>
            </a:pPr>
            <a:r>
              <a:rPr lang="en-US" sz="1900" b="1" dirty="0" smtClean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Mentors</a:t>
            </a:r>
            <a:r>
              <a:rPr lang="en-US" sz="1900" b="1" dirty="0" smtClean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: </a:t>
            </a:r>
            <a:r>
              <a:rPr lang="en-US" sz="1900" dirty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Bernhard Fuerst, Noah Cowan, Nassir </a:t>
            </a:r>
            <a:r>
              <a:rPr lang="en-US" sz="1900" dirty="0" smtClean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Navab; </a:t>
            </a:r>
            <a:br>
              <a:rPr lang="en-US" sz="1900" dirty="0" smtClean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</a:br>
            <a:r>
              <a:rPr lang="en-US" sz="1900" dirty="0" smtClean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e-mail</a:t>
            </a:r>
            <a:r>
              <a:rPr lang="en-US" sz="1900" dirty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: camp@jhu.edu</a:t>
            </a:r>
            <a:endParaRPr lang="en-US" sz="1900" dirty="0">
              <a:latin typeface="Verdana" pitchFamily="1" charset="0"/>
              <a:ea typeface="ＭＳ Ｐゴシック" pitchFamily="1" charset="-128"/>
              <a:cs typeface="ＭＳ Ｐゴシック" pitchFamily="1" charset="-128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IS-Lecture">
  <a:themeElements>
    <a:clrScheme name="CIS-Lectur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CIS-Lectur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65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65" charset="0"/>
          </a:defRPr>
        </a:defPPr>
      </a:lstStyle>
    </a:lnDef>
  </a:objectDefaults>
  <a:extraClrSchemeLst>
    <a:extraClrScheme>
      <a:clrScheme name="CIS-Lectur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-Lectur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IS-Lectur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-Lectur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-Lectur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-Lectur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-Lectur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CIS-Lecture</Template>
  <TotalTime>6176</TotalTime>
  <Words>125</Words>
  <Application>Microsoft Office PowerPoint</Application>
  <PresentationFormat>On-screen Show (4:3)</PresentationFormat>
  <Paragraphs>20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ＭＳ Ｐゴシック</vt:lpstr>
      <vt:lpstr>Arial</vt:lpstr>
      <vt:lpstr>Times New Roman</vt:lpstr>
      <vt:lpstr>Verdana</vt:lpstr>
      <vt:lpstr>CIS-Lecture</vt:lpstr>
      <vt:lpstr>Design and Evaluation of a Bioelectric Guide Wire</vt:lpstr>
    </vt:vector>
  </TitlesOfParts>
  <Company>Johns Hopkins University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Possible projects (examples)</dc:title>
  <dc:creator>R. H. Taylor</dc:creator>
  <cp:lastModifiedBy>Bernhard Fuerst</cp:lastModifiedBy>
  <cp:revision>71</cp:revision>
  <cp:lastPrinted>1998-01-12T19:42:20Z</cp:lastPrinted>
  <dcterms:created xsi:type="dcterms:W3CDTF">2014-01-14T11:21:36Z</dcterms:created>
  <dcterms:modified xsi:type="dcterms:W3CDTF">2017-01-25T19:25:28Z</dcterms:modified>
</cp:coreProperties>
</file>