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21945600" cy="329184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4590" y="6678"/>
      </p:cViewPr>
      <p:guideLst>
        <p:guide orient="horz" pos="11904"/>
        <p:guide pos="691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113ABEF-FD45-4924-BCB5-6E61EBC934B4}" type="slidenum">
              <a:rPr lang="en-US"/>
              <a:pPr>
                <a:defRPr/>
              </a:pPr>
              <a:t>‹#›</a:t>
            </a:fld>
            <a:endParaRPr lang="en-US"/>
          </a:p>
        </p:txBody>
      </p:sp>
    </p:spTree>
    <p:extLst>
      <p:ext uri="{BB962C8B-B14F-4D97-AF65-F5344CB8AC3E}">
        <p14:creationId xmlns:p14="http://schemas.microsoft.com/office/powerpoint/2010/main" val="42916066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238" y="10226675"/>
            <a:ext cx="186531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2475" y="18653125"/>
            <a:ext cx="153606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F7BED8-EB38-49E2-874A-17550605B9AD}" type="slidenum">
              <a:rPr lang="en-US"/>
              <a:pPr>
                <a:defRPr/>
              </a:pPr>
              <a:t>‹#›</a:t>
            </a:fld>
            <a:endParaRPr lang="en-US"/>
          </a:p>
        </p:txBody>
      </p:sp>
    </p:spTree>
    <p:extLst>
      <p:ext uri="{BB962C8B-B14F-4D97-AF65-F5344CB8AC3E}">
        <p14:creationId xmlns:p14="http://schemas.microsoft.com/office/powerpoint/2010/main" val="116690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8C461C-F6A4-4F01-BBB6-550DA9F976BC}" type="slidenum">
              <a:rPr lang="en-US"/>
              <a:pPr>
                <a:defRPr/>
              </a:pPr>
              <a:t>‹#›</a:t>
            </a:fld>
            <a:endParaRPr lang="en-US"/>
          </a:p>
        </p:txBody>
      </p:sp>
    </p:spTree>
    <p:extLst>
      <p:ext uri="{BB962C8B-B14F-4D97-AF65-F5344CB8AC3E}">
        <p14:creationId xmlns:p14="http://schemas.microsoft.com/office/powerpoint/2010/main" val="44544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36875" y="2925763"/>
            <a:ext cx="4662488"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6238" y="2925763"/>
            <a:ext cx="13838237"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10A94A-1833-4837-9C29-212494C0034D}" type="slidenum">
              <a:rPr lang="en-US"/>
              <a:pPr>
                <a:defRPr/>
              </a:pPr>
              <a:t>‹#›</a:t>
            </a:fld>
            <a:endParaRPr lang="en-US"/>
          </a:p>
        </p:txBody>
      </p:sp>
    </p:spTree>
    <p:extLst>
      <p:ext uri="{BB962C8B-B14F-4D97-AF65-F5344CB8AC3E}">
        <p14:creationId xmlns:p14="http://schemas.microsoft.com/office/powerpoint/2010/main" val="252865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7AA369-649A-4722-A668-D159A305ADD7}" type="slidenum">
              <a:rPr lang="en-US"/>
              <a:pPr>
                <a:defRPr/>
              </a:pPr>
              <a:t>‹#›</a:t>
            </a:fld>
            <a:endParaRPr lang="en-US"/>
          </a:p>
        </p:txBody>
      </p:sp>
    </p:spTree>
    <p:extLst>
      <p:ext uri="{BB962C8B-B14F-4D97-AF65-F5344CB8AC3E}">
        <p14:creationId xmlns:p14="http://schemas.microsoft.com/office/powerpoint/2010/main" val="159052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21153438"/>
            <a:ext cx="186531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0" y="13952538"/>
            <a:ext cx="186531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DA180B-55E8-466F-89FC-E46AE644BF80}" type="slidenum">
              <a:rPr lang="en-US"/>
              <a:pPr>
                <a:defRPr/>
              </a:pPr>
              <a:t>‹#›</a:t>
            </a:fld>
            <a:endParaRPr lang="en-US"/>
          </a:p>
        </p:txBody>
      </p:sp>
    </p:spTree>
    <p:extLst>
      <p:ext uri="{BB962C8B-B14F-4D97-AF65-F5344CB8AC3E}">
        <p14:creationId xmlns:p14="http://schemas.microsoft.com/office/powerpoint/2010/main" val="77615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6238" y="9509125"/>
            <a:ext cx="9250362"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049000" y="9509125"/>
            <a:ext cx="9250363"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65499D-C8BE-4FB0-BDD4-A5D2D7182A81}" type="slidenum">
              <a:rPr lang="en-US"/>
              <a:pPr>
                <a:defRPr/>
              </a:pPr>
              <a:t>‹#›</a:t>
            </a:fld>
            <a:endParaRPr lang="en-US"/>
          </a:p>
        </p:txBody>
      </p:sp>
    </p:spTree>
    <p:extLst>
      <p:ext uri="{BB962C8B-B14F-4D97-AF65-F5344CB8AC3E}">
        <p14:creationId xmlns:p14="http://schemas.microsoft.com/office/powerpoint/2010/main" val="9662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7625"/>
            <a:ext cx="1975167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6963" y="7369175"/>
            <a:ext cx="96964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63" y="10439400"/>
            <a:ext cx="96964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7425" y="7369175"/>
            <a:ext cx="97012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1147425" y="10439400"/>
            <a:ext cx="97012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A30311-105E-4F91-9BEA-2B4E853CAA18}" type="slidenum">
              <a:rPr lang="en-US"/>
              <a:pPr>
                <a:defRPr/>
              </a:pPr>
              <a:t>‹#›</a:t>
            </a:fld>
            <a:endParaRPr lang="en-US"/>
          </a:p>
        </p:txBody>
      </p:sp>
    </p:spTree>
    <p:extLst>
      <p:ext uri="{BB962C8B-B14F-4D97-AF65-F5344CB8AC3E}">
        <p14:creationId xmlns:p14="http://schemas.microsoft.com/office/powerpoint/2010/main" val="236558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8C1808-3ECD-43AC-99EB-38A35C5237B1}" type="slidenum">
              <a:rPr lang="en-US"/>
              <a:pPr>
                <a:defRPr/>
              </a:pPr>
              <a:t>‹#›</a:t>
            </a:fld>
            <a:endParaRPr lang="en-US"/>
          </a:p>
        </p:txBody>
      </p:sp>
    </p:spTree>
    <p:extLst>
      <p:ext uri="{BB962C8B-B14F-4D97-AF65-F5344CB8AC3E}">
        <p14:creationId xmlns:p14="http://schemas.microsoft.com/office/powerpoint/2010/main" val="1960204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CB8134-FF28-4337-B094-DBF8F52032AB}" type="slidenum">
              <a:rPr lang="en-US"/>
              <a:pPr>
                <a:defRPr/>
              </a:pPr>
              <a:t>‹#›</a:t>
            </a:fld>
            <a:endParaRPr lang="en-US"/>
          </a:p>
        </p:txBody>
      </p:sp>
    </p:spTree>
    <p:extLst>
      <p:ext uri="{BB962C8B-B14F-4D97-AF65-F5344CB8AC3E}">
        <p14:creationId xmlns:p14="http://schemas.microsoft.com/office/powerpoint/2010/main" val="216468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1275"/>
            <a:ext cx="72199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580438" y="1311275"/>
            <a:ext cx="122682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6963" y="6888163"/>
            <a:ext cx="72199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333081-E8D3-46DA-BBCD-A52670CD15DA}" type="slidenum">
              <a:rPr lang="en-US"/>
              <a:pPr>
                <a:defRPr/>
              </a:pPr>
              <a:t>‹#›</a:t>
            </a:fld>
            <a:endParaRPr lang="en-US"/>
          </a:p>
        </p:txBody>
      </p:sp>
    </p:spTree>
    <p:extLst>
      <p:ext uri="{BB962C8B-B14F-4D97-AF65-F5344CB8AC3E}">
        <p14:creationId xmlns:p14="http://schemas.microsoft.com/office/powerpoint/2010/main" val="255322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2125" y="23042563"/>
            <a:ext cx="131667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302125" y="2941638"/>
            <a:ext cx="131667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302125" y="25763538"/>
            <a:ext cx="131667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E6E5A6-7D1E-4240-BA09-078F6DB39A8A}" type="slidenum">
              <a:rPr lang="en-US"/>
              <a:pPr>
                <a:defRPr/>
              </a:pPr>
              <a:t>‹#›</a:t>
            </a:fld>
            <a:endParaRPr lang="en-US"/>
          </a:p>
        </p:txBody>
      </p:sp>
    </p:spTree>
    <p:extLst>
      <p:ext uri="{BB962C8B-B14F-4D97-AF65-F5344CB8AC3E}">
        <p14:creationId xmlns:p14="http://schemas.microsoft.com/office/powerpoint/2010/main" val="245463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6238" y="2925763"/>
            <a:ext cx="18653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502" tIns="156751" rIns="313502" bIns="156751"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646238" y="9509125"/>
            <a:ext cx="18653125"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502" tIns="156751" rIns="313502" bIns="15675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646238" y="29992638"/>
            <a:ext cx="4572000" cy="2193925"/>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defRPr sz="4800"/>
            </a:lvl1pPr>
          </a:lstStyle>
          <a:p>
            <a:pPr>
              <a:defRPr/>
            </a:pPr>
            <a:endParaRPr lang="en-US"/>
          </a:p>
        </p:txBody>
      </p:sp>
      <p:sp>
        <p:nvSpPr>
          <p:cNvPr id="1029" name="Rectangle 5"/>
          <p:cNvSpPr>
            <a:spLocks noGrp="1" noChangeArrowheads="1"/>
          </p:cNvSpPr>
          <p:nvPr>
            <p:ph type="ftr" sz="quarter" idx="3"/>
          </p:nvPr>
        </p:nvSpPr>
        <p:spPr bwMode="auto">
          <a:xfrm>
            <a:off x="7497763" y="29992638"/>
            <a:ext cx="6950075" cy="2193925"/>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ctr">
              <a:defRPr sz="4800"/>
            </a:lvl1pPr>
          </a:lstStyle>
          <a:p>
            <a:pPr>
              <a:defRPr/>
            </a:pPr>
            <a:endParaRPr lang="en-US"/>
          </a:p>
        </p:txBody>
      </p:sp>
      <p:sp>
        <p:nvSpPr>
          <p:cNvPr id="1030" name="Rectangle 6"/>
          <p:cNvSpPr>
            <a:spLocks noGrp="1" noChangeArrowheads="1"/>
          </p:cNvSpPr>
          <p:nvPr>
            <p:ph type="sldNum" sz="quarter" idx="4"/>
          </p:nvPr>
        </p:nvSpPr>
        <p:spPr bwMode="auto">
          <a:xfrm>
            <a:off x="15727363" y="29992638"/>
            <a:ext cx="4572000" cy="2193925"/>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r">
              <a:defRPr sz="4800"/>
            </a:lvl1pPr>
          </a:lstStyle>
          <a:p>
            <a:pPr>
              <a:defRPr/>
            </a:pPr>
            <a:fld id="{8E521B11-B029-4942-BBCF-AF059DFE41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313" rtl="0" eaLnBrk="0" fontAlgn="base" hangingPunct="0">
        <a:spcBef>
          <a:spcPct val="0"/>
        </a:spcBef>
        <a:spcAft>
          <a:spcPct val="0"/>
        </a:spcAft>
        <a:defRPr sz="15100">
          <a:solidFill>
            <a:schemeClr val="tx2"/>
          </a:solidFill>
          <a:latin typeface="+mj-lt"/>
          <a:ea typeface="+mj-ea"/>
          <a:cs typeface="+mj-cs"/>
        </a:defRPr>
      </a:lvl1pPr>
      <a:lvl2pPr algn="ctr" defTabSz="3135313" rtl="0" eaLnBrk="0" fontAlgn="base" hangingPunct="0">
        <a:spcBef>
          <a:spcPct val="0"/>
        </a:spcBef>
        <a:spcAft>
          <a:spcPct val="0"/>
        </a:spcAft>
        <a:defRPr sz="15100">
          <a:solidFill>
            <a:schemeClr val="tx2"/>
          </a:solidFill>
          <a:latin typeface="Times New Roman" pitchFamily="18" charset="0"/>
        </a:defRPr>
      </a:lvl2pPr>
      <a:lvl3pPr algn="ctr" defTabSz="3135313" rtl="0" eaLnBrk="0" fontAlgn="base" hangingPunct="0">
        <a:spcBef>
          <a:spcPct val="0"/>
        </a:spcBef>
        <a:spcAft>
          <a:spcPct val="0"/>
        </a:spcAft>
        <a:defRPr sz="15100">
          <a:solidFill>
            <a:schemeClr val="tx2"/>
          </a:solidFill>
          <a:latin typeface="Times New Roman" pitchFamily="18" charset="0"/>
        </a:defRPr>
      </a:lvl3pPr>
      <a:lvl4pPr algn="ctr" defTabSz="3135313" rtl="0" eaLnBrk="0" fontAlgn="base" hangingPunct="0">
        <a:spcBef>
          <a:spcPct val="0"/>
        </a:spcBef>
        <a:spcAft>
          <a:spcPct val="0"/>
        </a:spcAft>
        <a:defRPr sz="15100">
          <a:solidFill>
            <a:schemeClr val="tx2"/>
          </a:solidFill>
          <a:latin typeface="Times New Roman" pitchFamily="18" charset="0"/>
        </a:defRPr>
      </a:lvl4pPr>
      <a:lvl5pPr algn="ctr" defTabSz="3135313" rtl="0" eaLnBrk="0" fontAlgn="base" hangingPunct="0">
        <a:spcBef>
          <a:spcPct val="0"/>
        </a:spcBef>
        <a:spcAft>
          <a:spcPct val="0"/>
        </a:spcAft>
        <a:defRPr sz="15100">
          <a:solidFill>
            <a:schemeClr val="tx2"/>
          </a:solidFill>
          <a:latin typeface="Times New Roman" pitchFamily="18" charset="0"/>
        </a:defRPr>
      </a:lvl5pPr>
      <a:lvl6pPr marL="457200" algn="ctr" defTabSz="3135313" rtl="0" eaLnBrk="0" fontAlgn="base" hangingPunct="0">
        <a:spcBef>
          <a:spcPct val="0"/>
        </a:spcBef>
        <a:spcAft>
          <a:spcPct val="0"/>
        </a:spcAft>
        <a:defRPr sz="15100">
          <a:solidFill>
            <a:schemeClr val="tx2"/>
          </a:solidFill>
          <a:latin typeface="Times New Roman" pitchFamily="18" charset="0"/>
        </a:defRPr>
      </a:lvl6pPr>
      <a:lvl7pPr marL="914400" algn="ctr" defTabSz="3135313" rtl="0" eaLnBrk="0" fontAlgn="base" hangingPunct="0">
        <a:spcBef>
          <a:spcPct val="0"/>
        </a:spcBef>
        <a:spcAft>
          <a:spcPct val="0"/>
        </a:spcAft>
        <a:defRPr sz="15100">
          <a:solidFill>
            <a:schemeClr val="tx2"/>
          </a:solidFill>
          <a:latin typeface="Times New Roman" pitchFamily="18" charset="0"/>
        </a:defRPr>
      </a:lvl7pPr>
      <a:lvl8pPr marL="1371600" algn="ctr" defTabSz="3135313" rtl="0" eaLnBrk="0" fontAlgn="base" hangingPunct="0">
        <a:spcBef>
          <a:spcPct val="0"/>
        </a:spcBef>
        <a:spcAft>
          <a:spcPct val="0"/>
        </a:spcAft>
        <a:defRPr sz="15100">
          <a:solidFill>
            <a:schemeClr val="tx2"/>
          </a:solidFill>
          <a:latin typeface="Times New Roman" pitchFamily="18" charset="0"/>
        </a:defRPr>
      </a:lvl8pPr>
      <a:lvl9pPr marL="1828800" algn="ctr" defTabSz="3135313" rtl="0" eaLnBrk="0" fontAlgn="base" hangingPunct="0">
        <a:spcBef>
          <a:spcPct val="0"/>
        </a:spcBef>
        <a:spcAft>
          <a:spcPct val="0"/>
        </a:spcAft>
        <a:defRPr sz="15100">
          <a:solidFill>
            <a:schemeClr val="tx2"/>
          </a:solidFill>
          <a:latin typeface="Times New Roman" pitchFamily="18" charset="0"/>
        </a:defRPr>
      </a:lvl9pPr>
    </p:titleStyle>
    <p:bodyStyle>
      <a:lvl1pPr marL="1176338" indent="-1176338" algn="l" defTabSz="3135313" rtl="0" eaLnBrk="0" fontAlgn="base" hangingPunct="0">
        <a:spcBef>
          <a:spcPct val="20000"/>
        </a:spcBef>
        <a:spcAft>
          <a:spcPct val="0"/>
        </a:spcAft>
        <a:buChar char="•"/>
        <a:defRPr sz="11000">
          <a:solidFill>
            <a:schemeClr val="tx1"/>
          </a:solidFill>
          <a:latin typeface="+mn-lt"/>
          <a:ea typeface="+mn-ea"/>
          <a:cs typeface="+mn-cs"/>
        </a:defRPr>
      </a:lvl1pPr>
      <a:lvl2pPr marL="2547938" indent="-981075" algn="l" defTabSz="3135313" rtl="0" eaLnBrk="0" fontAlgn="base" hangingPunct="0">
        <a:spcBef>
          <a:spcPct val="20000"/>
        </a:spcBef>
        <a:spcAft>
          <a:spcPct val="0"/>
        </a:spcAft>
        <a:buChar char="–"/>
        <a:defRPr sz="9600">
          <a:solidFill>
            <a:schemeClr val="tx1"/>
          </a:solidFill>
          <a:latin typeface="+mn-lt"/>
        </a:defRPr>
      </a:lvl2pPr>
      <a:lvl3pPr marL="3919538" indent="-784225" algn="l" defTabSz="3135313" rtl="0" eaLnBrk="0" fontAlgn="base" hangingPunct="0">
        <a:spcBef>
          <a:spcPct val="20000"/>
        </a:spcBef>
        <a:spcAft>
          <a:spcPct val="0"/>
        </a:spcAft>
        <a:buChar char="•"/>
        <a:defRPr sz="8200">
          <a:solidFill>
            <a:schemeClr val="tx1"/>
          </a:solidFill>
          <a:latin typeface="+mn-lt"/>
        </a:defRPr>
      </a:lvl3pPr>
      <a:lvl4pPr marL="5486400" indent="-784225" algn="l" defTabSz="3135313" rtl="0" eaLnBrk="0" fontAlgn="base" hangingPunct="0">
        <a:spcBef>
          <a:spcPct val="20000"/>
        </a:spcBef>
        <a:spcAft>
          <a:spcPct val="0"/>
        </a:spcAft>
        <a:buChar char="–"/>
        <a:defRPr sz="6900">
          <a:solidFill>
            <a:schemeClr val="tx1"/>
          </a:solidFill>
          <a:latin typeface="+mn-lt"/>
        </a:defRPr>
      </a:lvl4pPr>
      <a:lvl5pPr marL="7053263" indent="-782638" algn="l" defTabSz="3135313" rtl="0" eaLnBrk="0" fontAlgn="base" hangingPunct="0">
        <a:spcBef>
          <a:spcPct val="20000"/>
        </a:spcBef>
        <a:spcAft>
          <a:spcPct val="0"/>
        </a:spcAft>
        <a:buChar char="»"/>
        <a:defRPr sz="6900">
          <a:solidFill>
            <a:schemeClr val="tx1"/>
          </a:solidFill>
          <a:latin typeface="+mn-lt"/>
        </a:defRPr>
      </a:lvl5pPr>
      <a:lvl6pPr marL="7510463" indent="-782638" algn="l" defTabSz="3135313" rtl="0" eaLnBrk="0" fontAlgn="base" hangingPunct="0">
        <a:spcBef>
          <a:spcPct val="20000"/>
        </a:spcBef>
        <a:spcAft>
          <a:spcPct val="0"/>
        </a:spcAft>
        <a:buChar char="»"/>
        <a:defRPr sz="6900">
          <a:solidFill>
            <a:schemeClr val="tx1"/>
          </a:solidFill>
          <a:latin typeface="+mn-lt"/>
        </a:defRPr>
      </a:lvl6pPr>
      <a:lvl7pPr marL="7967663" indent="-782638" algn="l" defTabSz="3135313" rtl="0" eaLnBrk="0" fontAlgn="base" hangingPunct="0">
        <a:spcBef>
          <a:spcPct val="20000"/>
        </a:spcBef>
        <a:spcAft>
          <a:spcPct val="0"/>
        </a:spcAft>
        <a:buChar char="»"/>
        <a:defRPr sz="6900">
          <a:solidFill>
            <a:schemeClr val="tx1"/>
          </a:solidFill>
          <a:latin typeface="+mn-lt"/>
        </a:defRPr>
      </a:lvl7pPr>
      <a:lvl8pPr marL="8424863" indent="-782638" algn="l" defTabSz="3135313" rtl="0" eaLnBrk="0" fontAlgn="base" hangingPunct="0">
        <a:spcBef>
          <a:spcPct val="20000"/>
        </a:spcBef>
        <a:spcAft>
          <a:spcPct val="0"/>
        </a:spcAft>
        <a:buChar char="»"/>
        <a:defRPr sz="6900">
          <a:solidFill>
            <a:schemeClr val="tx1"/>
          </a:solidFill>
          <a:latin typeface="+mn-lt"/>
        </a:defRPr>
      </a:lvl8pPr>
      <a:lvl9pPr marL="8882063" indent="-782638" algn="l" defTabSz="3135313" rtl="0" eaLnBrk="0" fontAlgn="base" hangingPunct="0">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microsoft.com/office/2007/relationships/hdphoto" Target="../media/hdphoto2.wdp"/><Relationship Id="rId3" Type="http://schemas.openxmlformats.org/officeDocument/2006/relationships/image" Target="../media/image2.emf"/><Relationship Id="rId21"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1.emf"/><Relationship Id="rId16" Type="http://schemas.microsoft.com/office/2007/relationships/hdphoto" Target="../media/hdphoto1.wdp"/><Relationship Id="rId20"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0199" y="15163800"/>
            <a:ext cx="1525807" cy="162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00600"/>
            <a:ext cx="1103410" cy="264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2287" y="2133600"/>
            <a:ext cx="1103313" cy="291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013400"/>
            <a:ext cx="219471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25"/>
          <p:cNvPicPr>
            <a:picLocks noChangeAspect="1" noChangeArrowheads="1"/>
          </p:cNvPicPr>
          <p:nvPr/>
        </p:nvPicPr>
        <p:blipFill rotWithShape="1">
          <a:blip r:embed="rId6">
            <a:extLst>
              <a:ext uri="{28A0092B-C50C-407E-A947-70E740481C1C}">
                <a14:useLocalDpi xmlns:a14="http://schemas.microsoft.com/office/drawing/2010/main" val="0"/>
              </a:ext>
            </a:extLst>
          </a:blip>
          <a:srcRect r="75884"/>
          <a:stretch/>
        </p:blipFill>
        <p:spPr bwMode="auto">
          <a:xfrm>
            <a:off x="0" y="0"/>
            <a:ext cx="21945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title"/>
          </p:nvPr>
        </p:nvSpPr>
        <p:spPr>
          <a:xfrm>
            <a:off x="1646238" y="1066800"/>
            <a:ext cx="18653125" cy="4495800"/>
          </a:xfrm>
          <a:noFill/>
        </p:spPr>
        <p:txBody>
          <a:bodyPr tIns="0" anchor="t"/>
          <a:lstStyle/>
          <a:p>
            <a:r>
              <a:rPr lang="en-US" altLang="en-US" sz="6600" b="1" dirty="0" smtClean="0">
                <a:solidFill>
                  <a:schemeClr val="bg1"/>
                </a:solidFill>
                <a:latin typeface="Calibri" pitchFamily="34" charset="0"/>
              </a:rPr>
              <a:t>Autonomous Ultrasound Probe Place and Photoacoustic Needle Tracking</a:t>
            </a:r>
            <a:r>
              <a:rPr lang="en-US" altLang="en-US" sz="6600" b="1" dirty="0" smtClean="0">
                <a:solidFill>
                  <a:schemeClr val="bg1"/>
                </a:solidFill>
                <a:latin typeface="Calibri" pitchFamily="34" charset="0"/>
              </a:rPr>
              <a:t/>
            </a:r>
            <a:br>
              <a:rPr lang="en-US" altLang="en-US" sz="6600" b="1" dirty="0" smtClean="0">
                <a:solidFill>
                  <a:schemeClr val="bg1"/>
                </a:solidFill>
                <a:latin typeface="Calibri" pitchFamily="34" charset="0"/>
              </a:rPr>
            </a:br>
            <a:r>
              <a:rPr lang="en-US" altLang="en-US" sz="3200" b="1" dirty="0" smtClean="0">
                <a:solidFill>
                  <a:schemeClr val="bg1"/>
                </a:solidFill>
                <a:latin typeface="Calibri" pitchFamily="34" charset="0"/>
              </a:rPr>
              <a:t>Computer Integrated Surgery II</a:t>
            </a:r>
            <a:br>
              <a:rPr lang="en-US" altLang="en-US" sz="3200" b="1" dirty="0" smtClean="0">
                <a:solidFill>
                  <a:schemeClr val="bg1"/>
                </a:solidFill>
                <a:latin typeface="Calibri" pitchFamily="34" charset="0"/>
              </a:rPr>
            </a:br>
            <a:r>
              <a:rPr lang="en-US" altLang="en-US" sz="3200" b="1" dirty="0" smtClean="0">
                <a:solidFill>
                  <a:schemeClr val="bg1"/>
                </a:solidFill>
                <a:latin typeface="Calibri" pitchFamily="34" charset="0"/>
              </a:rPr>
              <a:t>Spring, </a:t>
            </a:r>
            <a:r>
              <a:rPr lang="en-US" altLang="en-US" sz="3200" b="1" dirty="0" smtClean="0">
                <a:solidFill>
                  <a:schemeClr val="bg1"/>
                </a:solidFill>
                <a:latin typeface="Calibri" pitchFamily="34" charset="0"/>
              </a:rPr>
              <a:t>2017</a:t>
            </a:r>
            <a:r>
              <a:rPr lang="en-US" altLang="en-US" sz="3200" b="1" dirty="0" smtClean="0">
                <a:solidFill>
                  <a:schemeClr val="bg1"/>
                </a:solidFill>
                <a:latin typeface="Calibri" pitchFamily="34" charset="0"/>
              </a:rPr>
              <a:t/>
            </a:r>
            <a:br>
              <a:rPr lang="en-US" altLang="en-US" sz="3200" b="1" dirty="0" smtClean="0">
                <a:solidFill>
                  <a:schemeClr val="bg1"/>
                </a:solidFill>
                <a:latin typeface="Calibri" pitchFamily="34" charset="0"/>
              </a:rPr>
            </a:br>
            <a:r>
              <a:rPr lang="en-US" altLang="en-US" sz="3200" b="1" dirty="0" smtClean="0">
                <a:solidFill>
                  <a:schemeClr val="bg1"/>
                </a:solidFill>
                <a:latin typeface="Calibri" pitchFamily="34" charset="0"/>
              </a:rPr>
              <a:t>Joshua Shubert, mentored by Dr. </a:t>
            </a:r>
            <a:r>
              <a:rPr lang="en-US" altLang="en-US" sz="3200" b="1" dirty="0" err="1" smtClean="0">
                <a:solidFill>
                  <a:schemeClr val="bg1"/>
                </a:solidFill>
                <a:latin typeface="Calibri" pitchFamily="34" charset="0"/>
              </a:rPr>
              <a:t>Muyinatu</a:t>
            </a:r>
            <a:r>
              <a:rPr lang="en-US" altLang="en-US" sz="3200" b="1" dirty="0" smtClean="0">
                <a:solidFill>
                  <a:schemeClr val="bg1"/>
                </a:solidFill>
                <a:latin typeface="Calibri" pitchFamily="34" charset="0"/>
              </a:rPr>
              <a:t> Bell</a:t>
            </a:r>
            <a:r>
              <a:rPr lang="en-US" altLang="en-US" sz="3200" b="1" i="1" dirty="0" smtClean="0"/>
              <a:t/>
            </a:r>
            <a:br>
              <a:rPr lang="en-US" altLang="en-US" sz="3200" b="1" i="1" dirty="0" smtClean="0"/>
            </a:br>
            <a:endParaRPr lang="en-US" altLang="en-US" sz="4800" b="1" i="1" dirty="0" smtClean="0"/>
          </a:p>
        </p:txBody>
      </p:sp>
      <p:sp>
        <p:nvSpPr>
          <p:cNvPr id="2051" name="Text Box 4"/>
          <p:cNvSpPr txBox="1">
            <a:spLocks noChangeArrowheads="1"/>
          </p:cNvSpPr>
          <p:nvPr/>
        </p:nvSpPr>
        <p:spPr bwMode="auto">
          <a:xfrm>
            <a:off x="1143000" y="5105400"/>
            <a:ext cx="8458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28892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spcAft>
                <a:spcPct val="50000"/>
              </a:spcAft>
            </a:pPr>
            <a:r>
              <a:rPr lang="en-US" altLang="en-US" sz="3600" b="1" dirty="0" smtClean="0">
                <a:latin typeface="Arial" charset="0"/>
              </a:rPr>
              <a:t>Introduction</a:t>
            </a:r>
            <a:endParaRPr lang="en-US" altLang="en-US" dirty="0" smtClean="0">
              <a:latin typeface="Arial" charset="0"/>
            </a:endParaRPr>
          </a:p>
          <a:p>
            <a:pPr marL="514350" indent="-457200">
              <a:buFont typeface="Arial" pitchFamily="34" charset="0"/>
              <a:buChar char="•"/>
            </a:pPr>
            <a:r>
              <a:rPr lang="en-US" altLang="en-US" sz="2600" dirty="0" smtClean="0">
                <a:latin typeface="Arial" charset="0"/>
              </a:rPr>
              <a:t>A two-phase software project was created to address the problem of visualizing surgical tools within the spine without the need for X Ray imaging</a:t>
            </a:r>
          </a:p>
        </p:txBody>
      </p:sp>
      <p:sp>
        <p:nvSpPr>
          <p:cNvPr id="2052" name="Text Box 5"/>
          <p:cNvSpPr txBox="1">
            <a:spLocks noChangeArrowheads="1"/>
          </p:cNvSpPr>
          <p:nvPr/>
        </p:nvSpPr>
        <p:spPr bwMode="auto">
          <a:xfrm>
            <a:off x="11430000" y="5105400"/>
            <a:ext cx="8305800" cy="766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spcAft>
                <a:spcPct val="50000"/>
              </a:spcAft>
            </a:pPr>
            <a:r>
              <a:rPr lang="en-US" altLang="en-US" sz="3600" b="1" dirty="0">
                <a:latin typeface="Arial" charset="0"/>
              </a:rPr>
              <a:t>Outcomes and Results</a:t>
            </a:r>
          </a:p>
          <a:p>
            <a:pPr>
              <a:buFontTx/>
              <a:buChar char="•"/>
            </a:pPr>
            <a:r>
              <a:rPr lang="en-US" sz="2600" dirty="0" smtClean="0">
                <a:latin typeface="Arial" pitchFamily="34" charset="0"/>
                <a:cs typeface="Arial" pitchFamily="34" charset="0"/>
              </a:rPr>
              <a:t>The robot is able to place the ultrasound probe at user defined forces within a threshold of +/- 0.2 N</a:t>
            </a:r>
          </a:p>
          <a:p>
            <a:pPr>
              <a:buFontTx/>
              <a:buChar char="•"/>
            </a:pPr>
            <a:endParaRPr lang="en-US" altLang="en-US" sz="2800" dirty="0" smtClean="0">
              <a:latin typeface="Arial" pitchFamily="34" charset="0"/>
              <a:cs typeface="Arial" pitchFamily="34" charset="0"/>
            </a:endParaRPr>
          </a:p>
          <a:p>
            <a:pPr>
              <a:buFontTx/>
              <a:buChar char="•"/>
            </a:pPr>
            <a:endParaRPr lang="en-US" altLang="en-US" sz="2800" dirty="0">
              <a:latin typeface="Arial" pitchFamily="34" charset="0"/>
              <a:cs typeface="Arial" pitchFamily="34" charset="0"/>
            </a:endParaRPr>
          </a:p>
          <a:p>
            <a:pPr>
              <a:buFontTx/>
              <a:buChar char="•"/>
            </a:pPr>
            <a:endParaRPr lang="en-US" altLang="en-US" sz="2800" dirty="0" smtClean="0">
              <a:latin typeface="Arial" pitchFamily="34" charset="0"/>
              <a:cs typeface="Arial" pitchFamily="34" charset="0"/>
            </a:endParaRPr>
          </a:p>
          <a:p>
            <a:pPr>
              <a:buFontTx/>
              <a:buChar char="•"/>
            </a:pPr>
            <a:endParaRPr lang="en-US" altLang="en-US" sz="2800" dirty="0">
              <a:latin typeface="Arial" pitchFamily="34" charset="0"/>
              <a:cs typeface="Arial" pitchFamily="34" charset="0"/>
            </a:endParaRPr>
          </a:p>
          <a:p>
            <a:pPr>
              <a:buFontTx/>
              <a:buChar char="•"/>
            </a:pPr>
            <a:endParaRPr lang="en-US" altLang="en-US" sz="2800" dirty="0" smtClean="0">
              <a:latin typeface="Arial" pitchFamily="34" charset="0"/>
              <a:cs typeface="Arial" pitchFamily="34" charset="0"/>
            </a:endParaRPr>
          </a:p>
          <a:p>
            <a:pPr>
              <a:buFontTx/>
              <a:buChar char="•"/>
            </a:pPr>
            <a:endParaRPr lang="en-US" altLang="en-US" sz="2800" dirty="0" smtClean="0">
              <a:latin typeface="Arial" pitchFamily="34" charset="0"/>
              <a:cs typeface="Arial" pitchFamily="34" charset="0"/>
            </a:endParaRPr>
          </a:p>
          <a:p>
            <a:pPr>
              <a:buFontTx/>
              <a:buChar char="•"/>
            </a:pPr>
            <a:endParaRPr lang="en-US" altLang="en-US" sz="2800" dirty="0">
              <a:latin typeface="Arial" pitchFamily="34" charset="0"/>
              <a:cs typeface="Arial" pitchFamily="34" charset="0"/>
            </a:endParaRPr>
          </a:p>
          <a:p>
            <a:pPr marL="0" indent="0"/>
            <a:endParaRPr lang="en-US" altLang="en-US" sz="2800" dirty="0" smtClean="0">
              <a:latin typeface="Arial" pitchFamily="34" charset="0"/>
              <a:cs typeface="Arial" pitchFamily="34" charset="0"/>
            </a:endParaRPr>
          </a:p>
          <a:p>
            <a:pPr marL="0" indent="0"/>
            <a:endParaRPr lang="en-US" altLang="en-US" sz="2800" dirty="0">
              <a:latin typeface="Arial" pitchFamily="34" charset="0"/>
              <a:cs typeface="Arial" pitchFamily="34" charset="0"/>
            </a:endParaRPr>
          </a:p>
          <a:p>
            <a:pPr marL="0" indent="0"/>
            <a:endParaRPr lang="en-US" altLang="en-US" sz="2800" dirty="0" smtClean="0">
              <a:latin typeface="Arial" pitchFamily="34" charset="0"/>
              <a:cs typeface="Arial" pitchFamily="34" charset="0"/>
            </a:endParaRPr>
          </a:p>
          <a:p>
            <a:pPr marL="0" indent="0"/>
            <a:endParaRPr lang="en-US" altLang="en-US" sz="2800" dirty="0" smtClean="0">
              <a:latin typeface="Arial" pitchFamily="34" charset="0"/>
              <a:cs typeface="Arial" pitchFamily="34" charset="0"/>
            </a:endParaRPr>
          </a:p>
          <a:p>
            <a:pPr>
              <a:buFontTx/>
              <a:buChar char="•"/>
            </a:pPr>
            <a:r>
              <a:rPr lang="en-US" altLang="en-US" sz="2600" dirty="0" smtClean="0">
                <a:latin typeface="Arial" charset="0"/>
              </a:rPr>
              <a:t>Photoacoustic signals were able to be obtained from within the vertebra  during a needle insertion and were successfully mapped into the CT</a:t>
            </a:r>
          </a:p>
        </p:txBody>
      </p:sp>
      <p:sp>
        <p:nvSpPr>
          <p:cNvPr id="2053" name="Text Box 6"/>
          <p:cNvSpPr txBox="1">
            <a:spLocks noChangeArrowheads="1"/>
          </p:cNvSpPr>
          <p:nvPr/>
        </p:nvSpPr>
        <p:spPr bwMode="auto">
          <a:xfrm>
            <a:off x="1295400" y="7620000"/>
            <a:ext cx="9258300" cy="1084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a:latin typeface="Arial" charset="0"/>
              </a:rPr>
              <a:t>The Problem</a:t>
            </a:r>
            <a:endParaRPr lang="en-US" altLang="en-US" sz="3600" dirty="0">
              <a:latin typeface="Arial" charset="0"/>
            </a:endParaRPr>
          </a:p>
          <a:p>
            <a:pPr>
              <a:spcBef>
                <a:spcPct val="50000"/>
              </a:spcBef>
              <a:buFontTx/>
              <a:buChar char="•"/>
            </a:pPr>
            <a:r>
              <a:rPr lang="en-US" altLang="en-US" sz="2600" dirty="0" smtClean="0">
                <a:latin typeface="Arial" charset="0"/>
              </a:rPr>
              <a:t>150,000 Spinal Fusions are performed each year [1]</a:t>
            </a:r>
          </a:p>
          <a:p>
            <a:pPr>
              <a:spcBef>
                <a:spcPct val="50000"/>
              </a:spcBef>
              <a:buFontTx/>
              <a:buChar char="•"/>
            </a:pPr>
            <a:r>
              <a:rPr lang="en-US" altLang="en-US" sz="2600" dirty="0" smtClean="0">
                <a:latin typeface="Arial" charset="0"/>
              </a:rPr>
              <a:t>90 out of every 100,000 Medicare enrollees have had a Vertebroplasty [2]</a:t>
            </a:r>
          </a:p>
          <a:p>
            <a:pPr>
              <a:spcBef>
                <a:spcPct val="50000"/>
              </a:spcBef>
              <a:buFontTx/>
              <a:buChar char="•"/>
            </a:pPr>
            <a:r>
              <a:rPr lang="en-US" altLang="en-US" sz="2600" dirty="0" smtClean="0">
                <a:latin typeface="Arial" charset="0"/>
              </a:rPr>
              <a:t>Currently these and many other spinal procedures are primarily guided by fluoroscopy or repeated C-arm X-rays</a:t>
            </a:r>
          </a:p>
          <a:p>
            <a:pPr>
              <a:spcBef>
                <a:spcPct val="50000"/>
              </a:spcBef>
              <a:buFontTx/>
              <a:buChar char="•"/>
            </a:pPr>
            <a:endParaRPr lang="en-US" altLang="en-US" sz="2600" dirty="0">
              <a:latin typeface="Arial" charset="0"/>
            </a:endParaRPr>
          </a:p>
          <a:p>
            <a:pPr>
              <a:spcBef>
                <a:spcPct val="50000"/>
              </a:spcBef>
              <a:buFontTx/>
              <a:buChar char="•"/>
            </a:pPr>
            <a:endParaRPr lang="en-US" altLang="en-US" sz="2600" dirty="0" smtClean="0">
              <a:latin typeface="Arial" charset="0"/>
            </a:endParaRPr>
          </a:p>
          <a:p>
            <a:pPr>
              <a:spcBef>
                <a:spcPct val="50000"/>
              </a:spcBef>
              <a:buFontTx/>
              <a:buChar char="•"/>
            </a:pPr>
            <a:endParaRPr lang="en-US" altLang="en-US" sz="2600" dirty="0">
              <a:latin typeface="Arial" charset="0"/>
            </a:endParaRPr>
          </a:p>
          <a:p>
            <a:pPr>
              <a:spcBef>
                <a:spcPct val="50000"/>
              </a:spcBef>
              <a:buFontTx/>
              <a:buChar char="•"/>
            </a:pPr>
            <a:endParaRPr lang="en-US" altLang="en-US" sz="2600" dirty="0" smtClean="0">
              <a:latin typeface="Arial" charset="0"/>
            </a:endParaRPr>
          </a:p>
          <a:p>
            <a:pPr>
              <a:spcBef>
                <a:spcPct val="50000"/>
              </a:spcBef>
              <a:buFontTx/>
              <a:buChar char="•"/>
            </a:pPr>
            <a:endParaRPr lang="en-US" altLang="en-US" sz="2600" dirty="0" smtClean="0">
              <a:latin typeface="Arial" charset="0"/>
            </a:endParaRPr>
          </a:p>
          <a:p>
            <a:pPr>
              <a:spcBef>
                <a:spcPct val="50000"/>
              </a:spcBef>
              <a:buFontTx/>
              <a:buChar char="•"/>
            </a:pPr>
            <a:r>
              <a:rPr lang="en-US" altLang="en-US" sz="2600" dirty="0" smtClean="0">
                <a:latin typeface="Arial" charset="0"/>
              </a:rPr>
              <a:t>This creates a large radiation dose for the patient and perhaps more importantly the surgeon [3][4]</a:t>
            </a:r>
          </a:p>
          <a:p>
            <a:pPr>
              <a:spcBef>
                <a:spcPct val="50000"/>
              </a:spcBef>
              <a:buFontTx/>
              <a:buChar char="•"/>
            </a:pPr>
            <a:r>
              <a:rPr lang="en-US" altLang="en-US" sz="2600" dirty="0" smtClean="0">
                <a:latin typeface="Arial" charset="0"/>
              </a:rPr>
              <a:t>Additionally, X-Ray modalities cannot visualize soft tissues such as nerves and blood vessels without the use of contrast agents</a:t>
            </a:r>
          </a:p>
          <a:p>
            <a:pPr>
              <a:spcBef>
                <a:spcPct val="50000"/>
              </a:spcBef>
              <a:buFontTx/>
              <a:buChar char="•"/>
            </a:pPr>
            <a:r>
              <a:rPr lang="en-US" altLang="en-US" sz="2600" dirty="0" smtClean="0">
                <a:latin typeface="Arial" charset="0"/>
              </a:rPr>
              <a:t>Photoacoustic Imaging is a new imaging modality that is adept at visualizing these critical structures as well as surgical tools so there is great potential for it to aid in surgical tool tracking and visualization during spinal surgeries</a:t>
            </a:r>
          </a:p>
        </p:txBody>
      </p:sp>
      <p:pic>
        <p:nvPicPr>
          <p:cNvPr id="205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02600" y="31623000"/>
            <a:ext cx="84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5"/>
          <p:cNvSpPr txBox="1">
            <a:spLocks noChangeArrowheads="1"/>
          </p:cNvSpPr>
          <p:nvPr/>
        </p:nvSpPr>
        <p:spPr bwMode="auto">
          <a:xfrm>
            <a:off x="11049000" y="32080200"/>
            <a:ext cx="944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dirty="0">
                <a:solidFill>
                  <a:schemeClr val="bg1"/>
                </a:solidFill>
                <a:latin typeface="Arial" charset="0"/>
              </a:rPr>
              <a:t>Engineering Research Center for Computer Integrated Surgical Systems and Technology</a:t>
            </a:r>
          </a:p>
        </p:txBody>
      </p:sp>
      <p:sp>
        <p:nvSpPr>
          <p:cNvPr id="2056" name="Text Box 17"/>
          <p:cNvSpPr txBox="1">
            <a:spLocks noChangeArrowheads="1"/>
          </p:cNvSpPr>
          <p:nvPr/>
        </p:nvSpPr>
        <p:spPr bwMode="auto">
          <a:xfrm>
            <a:off x="11201400" y="20421600"/>
            <a:ext cx="944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smtClean="0">
                <a:latin typeface="Arial" charset="0"/>
              </a:rPr>
              <a:t>3 views of the vertebrae CT with the needle trajectory represented by the red squares</a:t>
            </a:r>
            <a:endParaRPr lang="en-US" altLang="en-US" sz="1800" b="1" dirty="0">
              <a:latin typeface="Arial" charset="0"/>
            </a:endParaRPr>
          </a:p>
        </p:txBody>
      </p:sp>
      <p:sp>
        <p:nvSpPr>
          <p:cNvPr id="2057" name="Rectangle 23"/>
          <p:cNvSpPr>
            <a:spLocks noChangeArrowheads="1"/>
          </p:cNvSpPr>
          <p:nvPr/>
        </p:nvSpPr>
        <p:spPr bwMode="auto">
          <a:xfrm>
            <a:off x="9625013" y="15235238"/>
            <a:ext cx="21945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p>
        </p:txBody>
      </p:sp>
      <p:sp>
        <p:nvSpPr>
          <p:cNvPr id="2058" name="Text Box 27"/>
          <p:cNvSpPr txBox="1">
            <a:spLocks noChangeArrowheads="1"/>
          </p:cNvSpPr>
          <p:nvPr/>
        </p:nvSpPr>
        <p:spPr bwMode="auto">
          <a:xfrm>
            <a:off x="1219200" y="19126200"/>
            <a:ext cx="92583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a:latin typeface="Arial" charset="0"/>
              </a:rPr>
              <a:t>The Solution</a:t>
            </a:r>
          </a:p>
          <a:p>
            <a:pPr>
              <a:spcBef>
                <a:spcPct val="50000"/>
              </a:spcBef>
              <a:buFontTx/>
              <a:buChar char="•"/>
            </a:pPr>
            <a:r>
              <a:rPr lang="en-US" altLang="en-US" sz="2600" dirty="0" smtClean="0">
                <a:latin typeface="Arial" charset="0"/>
              </a:rPr>
              <a:t>To address these issues, a system was designed for intraoperative, autonomous, photoacoustic-based needle tracking for spinal surgeries without the need for repeated X-ray images</a:t>
            </a:r>
          </a:p>
          <a:p>
            <a:pPr>
              <a:spcBef>
                <a:spcPct val="50000"/>
              </a:spcBef>
              <a:buFontTx/>
              <a:buChar char="•"/>
            </a:pPr>
            <a:r>
              <a:rPr lang="en-US" altLang="en-US" sz="2600" dirty="0" smtClean="0">
                <a:latin typeface="Arial" charset="0"/>
              </a:rPr>
              <a:t>The system is broken into two parts</a:t>
            </a:r>
          </a:p>
          <a:p>
            <a:pPr lvl="1">
              <a:spcBef>
                <a:spcPct val="50000"/>
              </a:spcBef>
              <a:buFontTx/>
              <a:buChar char="•"/>
            </a:pPr>
            <a:r>
              <a:rPr lang="en-US" altLang="en-US" sz="2600" dirty="0" smtClean="0">
                <a:latin typeface="Arial" charset="0"/>
              </a:rPr>
              <a:t>Phase 1 - Autonomous preoperative placement of the ultrasound probe onto the patients spine</a:t>
            </a:r>
          </a:p>
          <a:p>
            <a:pPr lvl="1">
              <a:spcBef>
                <a:spcPct val="50000"/>
              </a:spcBef>
              <a:buFontTx/>
              <a:buChar char="•"/>
            </a:pPr>
            <a:r>
              <a:rPr lang="en-US" altLang="en-US" sz="2600" dirty="0" smtClean="0">
                <a:latin typeface="Arial" charset="0"/>
              </a:rPr>
              <a:t>Phase 2 - Autonomous intraoperative tracking and visualization of the needle as it is inserted into the spine</a:t>
            </a:r>
          </a:p>
          <a:p>
            <a:pPr>
              <a:spcBef>
                <a:spcPct val="50000"/>
              </a:spcBef>
              <a:buFontTx/>
              <a:buChar char="•"/>
            </a:pPr>
            <a:endParaRPr lang="en-US" altLang="en-US" sz="2800" dirty="0">
              <a:latin typeface="Arial" charset="0"/>
            </a:endParaRPr>
          </a:p>
        </p:txBody>
      </p:sp>
      <p:sp>
        <p:nvSpPr>
          <p:cNvPr id="2059" name="Text Box 28"/>
          <p:cNvSpPr txBox="1">
            <a:spLocks noChangeArrowheads="1"/>
          </p:cNvSpPr>
          <p:nvPr/>
        </p:nvSpPr>
        <p:spPr bwMode="auto">
          <a:xfrm>
            <a:off x="11430000" y="28194000"/>
            <a:ext cx="92583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smtClean="0">
                <a:latin typeface="Arial" charset="0"/>
              </a:rPr>
              <a:t>References</a:t>
            </a:r>
            <a:endParaRPr lang="en-US" altLang="en-US" sz="3600" b="1" dirty="0">
              <a:latin typeface="Arial" charset="0"/>
            </a:endParaRPr>
          </a:p>
          <a:p>
            <a:pPr>
              <a:spcBef>
                <a:spcPct val="50000"/>
              </a:spcBef>
              <a:buFontTx/>
              <a:buChar char="•"/>
            </a:pPr>
            <a:r>
              <a:rPr lang="en-US" altLang="en-US" sz="1200" dirty="0" smtClean="0">
                <a:latin typeface="Arial" charset="0"/>
              </a:rPr>
              <a:t>[1] Lipson, Stephen J. "Spinal-fusion surgery—advances and concerns." New England Journal of Medicine 350.7 (2004): 643-644.</a:t>
            </a:r>
          </a:p>
          <a:p>
            <a:pPr>
              <a:spcBef>
                <a:spcPct val="50000"/>
              </a:spcBef>
              <a:buFontTx/>
              <a:buChar char="•"/>
            </a:pPr>
            <a:r>
              <a:rPr lang="en-US" altLang="en-US" sz="1200" dirty="0" smtClean="0">
                <a:latin typeface="Arial" charset="0"/>
              </a:rPr>
              <a:t>[2] </a:t>
            </a:r>
            <a:r>
              <a:rPr lang="en-US" altLang="en-US" sz="1200" dirty="0" err="1" smtClean="0">
                <a:latin typeface="Arial" charset="0"/>
              </a:rPr>
              <a:t>Kallmes</a:t>
            </a:r>
            <a:r>
              <a:rPr lang="en-US" altLang="en-US" sz="1200" dirty="0" smtClean="0">
                <a:latin typeface="Arial" charset="0"/>
              </a:rPr>
              <a:t>, David F., et al. "A randomized trial of </a:t>
            </a:r>
            <a:r>
              <a:rPr lang="en-US" altLang="en-US" sz="1200" dirty="0" err="1" smtClean="0">
                <a:latin typeface="Arial" charset="0"/>
              </a:rPr>
              <a:t>vertebroplasty</a:t>
            </a:r>
            <a:r>
              <a:rPr lang="en-US" altLang="en-US" sz="1200" dirty="0" smtClean="0">
                <a:latin typeface="Arial" charset="0"/>
              </a:rPr>
              <a:t> for osteoporotic spinal fractures." New England Journal of Medicine 361.6 (2009): 569-579.</a:t>
            </a:r>
          </a:p>
          <a:p>
            <a:pPr>
              <a:spcBef>
                <a:spcPct val="50000"/>
              </a:spcBef>
              <a:buFontTx/>
              <a:buChar char="•"/>
            </a:pPr>
            <a:r>
              <a:rPr lang="en-US" altLang="en-US" sz="1200" dirty="0" smtClean="0">
                <a:latin typeface="Arial" charset="0"/>
              </a:rPr>
              <a:t>[3] </a:t>
            </a:r>
            <a:r>
              <a:rPr lang="en-US" altLang="en-US" sz="1200" dirty="0" err="1" smtClean="0">
                <a:latin typeface="Arial" charset="0"/>
              </a:rPr>
              <a:t>Mastrangelo</a:t>
            </a:r>
            <a:r>
              <a:rPr lang="en-US" altLang="en-US" sz="1200" dirty="0" smtClean="0">
                <a:latin typeface="Arial" charset="0"/>
              </a:rPr>
              <a:t>, Giuseppe, et al. "Increased cancer risk among surgeons in an </a:t>
            </a:r>
            <a:r>
              <a:rPr lang="en-US" altLang="en-US" sz="1200" dirty="0" err="1" smtClean="0">
                <a:latin typeface="Arial" charset="0"/>
              </a:rPr>
              <a:t>orthopaedic</a:t>
            </a:r>
            <a:r>
              <a:rPr lang="en-US" altLang="en-US" sz="1200" dirty="0" smtClean="0">
                <a:latin typeface="Arial" charset="0"/>
              </a:rPr>
              <a:t> hospital." Occupational Medicine 55.6 (2005): 498-500.</a:t>
            </a:r>
          </a:p>
          <a:p>
            <a:pPr>
              <a:spcBef>
                <a:spcPct val="50000"/>
              </a:spcBef>
              <a:buFontTx/>
              <a:buChar char="•"/>
            </a:pPr>
            <a:r>
              <a:rPr lang="en-US" altLang="en-US" sz="1200" dirty="0" smtClean="0">
                <a:latin typeface="Arial" charset="0"/>
              </a:rPr>
              <a:t>[4] Radiation Dose in X-ray and CT Exams, https://www.radiologyinfo.org/en/pdf/safety-xray.pdf</a:t>
            </a:r>
          </a:p>
          <a:p>
            <a:pPr>
              <a:spcBef>
                <a:spcPct val="50000"/>
              </a:spcBef>
              <a:buFontTx/>
              <a:buChar char="•"/>
            </a:pPr>
            <a:r>
              <a:rPr lang="en-US" altLang="en-US" sz="1200" dirty="0" smtClean="0">
                <a:latin typeface="Arial" charset="0"/>
              </a:rPr>
              <a:t>[5] Bell, </a:t>
            </a:r>
            <a:r>
              <a:rPr lang="en-US" altLang="en-US" sz="1200" dirty="0" err="1" smtClean="0">
                <a:latin typeface="Arial" charset="0"/>
              </a:rPr>
              <a:t>Muyinatu</a:t>
            </a:r>
            <a:r>
              <a:rPr lang="en-US" altLang="en-US" sz="1200" dirty="0" smtClean="0">
                <a:latin typeface="Arial" charset="0"/>
              </a:rPr>
              <a:t> A. </a:t>
            </a:r>
            <a:r>
              <a:rPr lang="en-US" altLang="en-US" sz="1200" dirty="0" err="1" smtClean="0">
                <a:latin typeface="Arial" charset="0"/>
              </a:rPr>
              <a:t>Lediju</a:t>
            </a:r>
            <a:r>
              <a:rPr lang="en-US" altLang="en-US" sz="1200" dirty="0" smtClean="0">
                <a:latin typeface="Arial" charset="0"/>
              </a:rPr>
              <a:t>, et al. "Short-lag spatial coherence </a:t>
            </a:r>
            <a:r>
              <a:rPr lang="en-US" altLang="en-US" sz="1200" dirty="0" err="1" smtClean="0">
                <a:latin typeface="Arial" charset="0"/>
              </a:rPr>
              <a:t>beamforming</a:t>
            </a:r>
            <a:r>
              <a:rPr lang="en-US" altLang="en-US" sz="1200" dirty="0" smtClean="0">
                <a:latin typeface="Arial" charset="0"/>
              </a:rPr>
              <a:t> of photoacoustic images for enhanced visualization of prostate brachytherapy seeds." Biomedical optics express 4.10 (2013): 1964-1977.</a:t>
            </a:r>
          </a:p>
        </p:txBody>
      </p:sp>
      <p:sp>
        <p:nvSpPr>
          <p:cNvPr id="2061" name="Text Box 31"/>
          <p:cNvSpPr txBox="1">
            <a:spLocks noChangeArrowheads="1"/>
          </p:cNvSpPr>
          <p:nvPr/>
        </p:nvSpPr>
        <p:spPr bwMode="auto">
          <a:xfrm>
            <a:off x="11353800" y="26517600"/>
            <a:ext cx="925830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altLang="en-US" sz="3600" b="1" dirty="0">
                <a:latin typeface="Arial" charset="0"/>
              </a:rPr>
              <a:t>Support by and Acknowledgements</a:t>
            </a:r>
          </a:p>
          <a:p>
            <a:pPr>
              <a:spcBef>
                <a:spcPct val="50000"/>
              </a:spcBef>
              <a:buFontTx/>
              <a:buChar char="•"/>
            </a:pPr>
            <a:r>
              <a:rPr lang="en-US" altLang="en-US" sz="2200" dirty="0" smtClean="0">
                <a:latin typeface="Arial" charset="0"/>
              </a:rPr>
              <a:t>Thank you to </a:t>
            </a:r>
            <a:r>
              <a:rPr lang="en-US" altLang="en-US" sz="2200" dirty="0" err="1" smtClean="0">
                <a:latin typeface="Arial" charset="0"/>
              </a:rPr>
              <a:t>Muyinatu</a:t>
            </a:r>
            <a:r>
              <a:rPr lang="en-US" altLang="en-US" sz="2200" dirty="0" smtClean="0">
                <a:latin typeface="Arial" charset="0"/>
              </a:rPr>
              <a:t> Bell for the many (late) hours she dedicated to helping me with this project and to Dr. Kai Ding for providing the CT scan</a:t>
            </a:r>
            <a:endParaRPr lang="en-US" altLang="en-US" sz="2200" dirty="0">
              <a:latin typeface="Arial" charset="0"/>
            </a:endParaRPr>
          </a:p>
        </p:txBody>
      </p:sp>
      <p:sp>
        <p:nvSpPr>
          <p:cNvPr id="2062" name="Text Box 39"/>
          <p:cNvSpPr txBox="1">
            <a:spLocks noChangeArrowheads="1"/>
          </p:cNvSpPr>
          <p:nvPr/>
        </p:nvSpPr>
        <p:spPr bwMode="auto">
          <a:xfrm>
            <a:off x="11430000" y="23545800"/>
            <a:ext cx="92583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a:latin typeface="Arial" charset="0"/>
              </a:rPr>
              <a:t>Lessons Learned</a:t>
            </a:r>
          </a:p>
          <a:p>
            <a:pPr>
              <a:spcBef>
                <a:spcPct val="50000"/>
              </a:spcBef>
              <a:buFontTx/>
              <a:buChar char="•"/>
            </a:pPr>
            <a:r>
              <a:rPr lang="en-US" altLang="en-US" sz="2600" dirty="0" smtClean="0">
                <a:latin typeface="Arial" charset="0"/>
              </a:rPr>
              <a:t>Photoacoustic signals </a:t>
            </a:r>
            <a:r>
              <a:rPr lang="en-US" altLang="en-US" sz="2600" dirty="0" smtClean="0">
                <a:latin typeface="Arial" charset="0"/>
              </a:rPr>
              <a:t>from within the spine </a:t>
            </a:r>
            <a:r>
              <a:rPr lang="en-US" altLang="en-US" sz="2600" dirty="0" smtClean="0">
                <a:latin typeface="Arial" charset="0"/>
              </a:rPr>
              <a:t>can be visualized, but probe placement is key</a:t>
            </a:r>
          </a:p>
          <a:p>
            <a:pPr>
              <a:spcBef>
                <a:spcPct val="50000"/>
              </a:spcBef>
              <a:buFontTx/>
              <a:buChar char="•"/>
            </a:pPr>
            <a:r>
              <a:rPr lang="en-US" altLang="en-US" sz="2600" dirty="0" smtClean="0">
                <a:latin typeface="Arial" charset="0"/>
              </a:rPr>
              <a:t>Displaying photoacoustic signals onto a spinal X Ray or CT could drastically reduce the radiation exposure during spinal surgeries</a:t>
            </a:r>
            <a:endParaRPr lang="en-US" altLang="en-US" sz="2600" dirty="0">
              <a:latin typeface="Arial" charset="0"/>
            </a:endParaRPr>
          </a:p>
        </p:txBody>
      </p:sp>
      <p:sp>
        <p:nvSpPr>
          <p:cNvPr id="2063" name="Text Box 5"/>
          <p:cNvSpPr txBox="1">
            <a:spLocks noChangeArrowheads="1"/>
          </p:cNvSpPr>
          <p:nvPr/>
        </p:nvSpPr>
        <p:spPr bwMode="auto">
          <a:xfrm>
            <a:off x="11506200" y="20955000"/>
            <a:ext cx="8305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spcAft>
                <a:spcPct val="50000"/>
              </a:spcAft>
            </a:pPr>
            <a:r>
              <a:rPr lang="en-US" altLang="en-US" sz="3600" b="1" dirty="0">
                <a:latin typeface="Arial" charset="0"/>
              </a:rPr>
              <a:t>Future Work</a:t>
            </a:r>
          </a:p>
          <a:p>
            <a:pPr eaLnBrk="1" hangingPunct="1">
              <a:buFont typeface="Arial" pitchFamily="34" charset="0"/>
              <a:buChar char="•"/>
            </a:pPr>
            <a:r>
              <a:rPr lang="en-US" sz="2600" dirty="0" smtClean="0">
                <a:latin typeface="Arial" pitchFamily="34" charset="0"/>
                <a:cs typeface="Arial" pitchFamily="34" charset="0"/>
              </a:rPr>
              <a:t>Autonomous placement onto specific vertebrae</a:t>
            </a:r>
            <a:endParaRPr lang="en-US" sz="2600" dirty="0" smtClean="0">
              <a:latin typeface="Arial" pitchFamily="34" charset="0"/>
              <a:cs typeface="Arial" pitchFamily="34" charset="0"/>
            </a:endParaRPr>
          </a:p>
          <a:p>
            <a:pPr eaLnBrk="1" hangingPunct="1">
              <a:buFont typeface="Arial" pitchFamily="34" charset="0"/>
              <a:buChar char="•"/>
            </a:pPr>
            <a:r>
              <a:rPr lang="en-US" sz="2600" dirty="0" smtClean="0">
                <a:latin typeface="Arial" pitchFamily="34" charset="0"/>
                <a:cs typeface="Arial" pitchFamily="34" charset="0"/>
              </a:rPr>
              <a:t>Visualize points on single X Ray instead of CT</a:t>
            </a:r>
          </a:p>
          <a:p>
            <a:pPr eaLnBrk="1" hangingPunct="1">
              <a:buFont typeface="Arial" pitchFamily="34" charset="0"/>
              <a:buChar char="•"/>
            </a:pPr>
            <a:r>
              <a:rPr lang="en-US" sz="2600" dirty="0" smtClean="0">
                <a:latin typeface="Arial" pitchFamily="34" charset="0"/>
                <a:cs typeface="Arial" pitchFamily="34" charset="0"/>
              </a:rPr>
              <a:t>Switching to a </a:t>
            </a:r>
            <a:r>
              <a:rPr lang="en-US" sz="2600" dirty="0" err="1" smtClean="0">
                <a:latin typeface="Arial" pitchFamily="34" charset="0"/>
                <a:cs typeface="Arial" pitchFamily="34" charset="0"/>
              </a:rPr>
              <a:t>beamformer</a:t>
            </a:r>
            <a:r>
              <a:rPr lang="en-US" sz="2600" dirty="0" smtClean="0">
                <a:latin typeface="Arial" pitchFamily="34" charset="0"/>
                <a:cs typeface="Arial" pitchFamily="34" charset="0"/>
              </a:rPr>
              <a:t> that could allow for visualizing deeper signals [5].</a:t>
            </a:r>
            <a:endParaRPr lang="en-US" sz="2600" dirty="0" smtClean="0">
              <a:latin typeface="Arial" pitchFamily="34" charset="0"/>
              <a:cs typeface="Arial" pitchFamily="34" charset="0"/>
            </a:endParaRPr>
          </a:p>
        </p:txBody>
      </p:sp>
      <p:pic>
        <p:nvPicPr>
          <p:cNvPr id="2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31242000"/>
            <a:ext cx="4613127" cy="150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7799" y="24460200"/>
            <a:ext cx="8563867"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35000" y="6858000"/>
            <a:ext cx="4848225" cy="397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 Box 17"/>
          <p:cNvSpPr txBox="1">
            <a:spLocks noChangeArrowheads="1"/>
          </p:cNvSpPr>
          <p:nvPr/>
        </p:nvSpPr>
        <p:spPr bwMode="auto">
          <a:xfrm>
            <a:off x="11658600" y="11049000"/>
            <a:ext cx="853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smtClean="0">
                <a:latin typeface="Arial" charset="0"/>
              </a:rPr>
              <a:t>Example of force readings during a probe placement. Desired force was 10 N</a:t>
            </a:r>
            <a:endParaRPr lang="en-US" altLang="en-US" sz="1800" b="1" dirty="0">
              <a:latin typeface="Arial" charset="0"/>
            </a:endParaRPr>
          </a:p>
        </p:txBody>
      </p:sp>
      <p:pic>
        <p:nvPicPr>
          <p:cNvPr id="2079"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68200" y="12725400"/>
            <a:ext cx="3370028" cy="189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0" name="Picture 3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002000" y="12725400"/>
            <a:ext cx="3429000" cy="193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1" name="Picture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10972800"/>
            <a:ext cx="44688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2"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10972800"/>
            <a:ext cx="3352800"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17"/>
          <p:cNvSpPr txBox="1">
            <a:spLocks noChangeArrowheads="1"/>
          </p:cNvSpPr>
          <p:nvPr/>
        </p:nvSpPr>
        <p:spPr bwMode="auto">
          <a:xfrm>
            <a:off x="2438400" y="13411200"/>
            <a:ext cx="259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smtClean="0">
                <a:latin typeface="Arial" charset="0"/>
              </a:rPr>
              <a:t>Spinal Fusion X Ray</a:t>
            </a:r>
            <a:endParaRPr lang="en-US" altLang="en-US" sz="1800" b="1" dirty="0">
              <a:latin typeface="Arial" charset="0"/>
            </a:endParaRPr>
          </a:p>
        </p:txBody>
      </p:sp>
      <p:sp>
        <p:nvSpPr>
          <p:cNvPr id="40" name="Text Box 17"/>
          <p:cNvSpPr txBox="1">
            <a:spLocks noChangeArrowheads="1"/>
          </p:cNvSpPr>
          <p:nvPr/>
        </p:nvSpPr>
        <p:spPr bwMode="auto">
          <a:xfrm>
            <a:off x="6400800" y="13411200"/>
            <a:ext cx="259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smtClean="0">
                <a:latin typeface="Arial" charset="0"/>
              </a:rPr>
              <a:t>Vertebroplasty X Ray</a:t>
            </a:r>
            <a:endParaRPr lang="en-US" altLang="en-US" sz="1800" b="1" dirty="0">
              <a:latin typeface="Arial" charset="0"/>
            </a:endParaRPr>
          </a:p>
        </p:txBody>
      </p:sp>
      <p:sp>
        <p:nvSpPr>
          <p:cNvPr id="64" name="TextBox 63"/>
          <p:cNvSpPr txBox="1"/>
          <p:nvPr/>
        </p:nvSpPr>
        <p:spPr>
          <a:xfrm>
            <a:off x="41529000" y="13258800"/>
            <a:ext cx="533400" cy="461665"/>
          </a:xfrm>
          <a:prstGeom prst="rect">
            <a:avLst/>
          </a:prstGeom>
          <a:noFill/>
        </p:spPr>
        <p:txBody>
          <a:bodyPr wrap="square" rtlCol="0">
            <a:spAutoFit/>
          </a:bodyPr>
          <a:lstStyle/>
          <a:p>
            <a:r>
              <a:rPr lang="en-US" sz="2400" b="1" dirty="0" smtClean="0"/>
              <a:t>(5)</a:t>
            </a:r>
            <a:endParaRPr lang="en-US" sz="2400" b="1" dirty="0"/>
          </a:p>
        </p:txBody>
      </p:sp>
      <p:pic>
        <p:nvPicPr>
          <p:cNvPr id="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599" y="15163800"/>
            <a:ext cx="1525807" cy="162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81000" l="10000" r="89125">
                        <a14:foregroundMark x1="80000" y1="72500" x2="80000" y2="72500"/>
                        <a14:foregroundMark x1="81500" y1="73500" x2="81500" y2="73500"/>
                        <a14:foregroundMark x1="79750" y1="66500" x2="79750" y2="66500"/>
                        <a14:foregroundMark x1="80875" y1="68000" x2="80875" y2="68000"/>
                        <a14:foregroundMark x1="81750" y1="69500" x2="81750" y2="69500"/>
                        <a14:foregroundMark x1="81250" y1="68625" x2="81250" y2="68625"/>
                        <a14:foregroundMark x1="80375" y1="67250" x2="80375" y2="67250"/>
                      </a14:backgroundRemoval>
                    </a14:imgEffect>
                  </a14:imgLayer>
                </a14:imgProps>
              </a:ext>
              <a:ext uri="{28A0092B-C50C-407E-A947-70E740481C1C}">
                <a14:useLocalDpi xmlns:a14="http://schemas.microsoft.com/office/drawing/2010/main" val="0"/>
              </a:ext>
            </a:extLst>
          </a:blip>
          <a:srcRect l="13756" t="16402" r="7408" b="17460"/>
          <a:stretch/>
        </p:blipFill>
        <p:spPr bwMode="auto">
          <a:xfrm rot="20400000" flipH="1">
            <a:off x="11772344" y="15386272"/>
            <a:ext cx="1003829" cy="84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22963" t="28224" r="33191" b="10617"/>
          <a:stretch/>
        </p:blipFill>
        <p:spPr bwMode="auto">
          <a:xfrm flipH="1">
            <a:off x="10972800" y="14859000"/>
            <a:ext cx="966344" cy="101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Explosion 1 67"/>
          <p:cNvSpPr/>
          <p:nvPr/>
        </p:nvSpPr>
        <p:spPr>
          <a:xfrm>
            <a:off x="11963400" y="16002000"/>
            <a:ext cx="180895" cy="24150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3" name="Picture 11"/>
          <p:cNvPicPr>
            <a:picLocks noChangeAspect="1" noChangeArrowheads="1"/>
          </p:cNvPicPr>
          <p:nvPr/>
        </p:nvPicPr>
        <p:blipFill rotWithShape="1">
          <a:blip r:embed="rId19">
            <a:extLst>
              <a:ext uri="{28A0092B-C50C-407E-A947-70E740481C1C}">
                <a14:useLocalDpi xmlns:a14="http://schemas.microsoft.com/office/drawing/2010/main" val="0"/>
              </a:ext>
            </a:extLst>
          </a:blip>
          <a:srcRect l="-404" t="21559" r="38799"/>
          <a:stretch/>
        </p:blipFill>
        <p:spPr bwMode="auto">
          <a:xfrm>
            <a:off x="15468600" y="15420974"/>
            <a:ext cx="416786" cy="129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15"/>
          <p:cNvPicPr>
            <a:picLocks noChangeAspect="1" noChangeArrowheads="1"/>
          </p:cNvPicPr>
          <p:nvPr/>
        </p:nvPicPr>
        <p:blipFill rotWithShape="1">
          <a:blip r:embed="rId20">
            <a:extLst>
              <a:ext uri="{28A0092B-C50C-407E-A947-70E740481C1C}">
                <a14:useLocalDpi xmlns:a14="http://schemas.microsoft.com/office/drawing/2010/main" val="0"/>
              </a:ext>
            </a:extLst>
          </a:blip>
          <a:srcRect l="-5263" t="20956" r="-4895"/>
          <a:stretch/>
        </p:blipFill>
        <p:spPr bwMode="auto">
          <a:xfrm>
            <a:off x="15849599" y="15426070"/>
            <a:ext cx="478465" cy="128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678400" y="15163800"/>
            <a:ext cx="770275" cy="157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17"/>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15149" t="12955" r="15344" b="18517"/>
          <a:stretch/>
        </p:blipFill>
        <p:spPr bwMode="auto">
          <a:xfrm>
            <a:off x="19354800" y="15621000"/>
            <a:ext cx="1118806" cy="96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7" name="Straight Arrow Connector 76"/>
          <p:cNvCxnSpPr/>
          <p:nvPr/>
        </p:nvCxnSpPr>
        <p:spPr>
          <a:xfrm>
            <a:off x="14478000" y="16002000"/>
            <a:ext cx="838200" cy="0"/>
          </a:xfrm>
          <a:prstGeom prst="straightConnector1">
            <a:avLst/>
          </a:prstGeom>
          <a:ln w="38100">
            <a:solidFill>
              <a:srgbClr val="002060"/>
            </a:solidFill>
            <a:tailEnd type="arrow"/>
          </a:ln>
        </p:spPr>
        <p:style>
          <a:lnRef idx="1">
            <a:schemeClr val="accent5"/>
          </a:lnRef>
          <a:fillRef idx="0">
            <a:schemeClr val="accent5"/>
          </a:fillRef>
          <a:effectRef idx="0">
            <a:schemeClr val="accent5"/>
          </a:effectRef>
          <a:fontRef idx="minor">
            <a:schemeClr val="tx1"/>
          </a:fontRef>
        </p:style>
      </p:cxnSp>
      <p:cxnSp>
        <p:nvCxnSpPr>
          <p:cNvPr id="78" name="Straight Arrow Connector 77"/>
          <p:cNvCxnSpPr/>
          <p:nvPr/>
        </p:nvCxnSpPr>
        <p:spPr>
          <a:xfrm>
            <a:off x="12420600" y="16078200"/>
            <a:ext cx="762000" cy="0"/>
          </a:xfrm>
          <a:prstGeom prst="straightConnector1">
            <a:avLst/>
          </a:prstGeom>
          <a:ln w="38100">
            <a:solidFill>
              <a:srgbClr val="002060"/>
            </a:solidFill>
            <a:tailEnd type="arrow"/>
          </a:ln>
        </p:spPr>
        <p:style>
          <a:lnRef idx="1">
            <a:schemeClr val="accent5"/>
          </a:lnRef>
          <a:fillRef idx="0">
            <a:schemeClr val="accent5"/>
          </a:fillRef>
          <a:effectRef idx="0">
            <a:schemeClr val="accent5"/>
          </a:effectRef>
          <a:fontRef idx="minor">
            <a:schemeClr val="tx1"/>
          </a:fontRef>
        </p:style>
      </p:cxnSp>
      <p:cxnSp>
        <p:nvCxnSpPr>
          <p:cNvPr id="79" name="Straight Arrow Connector 78"/>
          <p:cNvCxnSpPr/>
          <p:nvPr/>
        </p:nvCxnSpPr>
        <p:spPr>
          <a:xfrm>
            <a:off x="16459200" y="16002000"/>
            <a:ext cx="1066800" cy="0"/>
          </a:xfrm>
          <a:prstGeom prst="straightConnector1">
            <a:avLst/>
          </a:prstGeom>
          <a:ln w="38100">
            <a:solidFill>
              <a:srgbClr val="002060"/>
            </a:solidFill>
            <a:tailEnd type="arrow"/>
          </a:ln>
        </p:spPr>
        <p:style>
          <a:lnRef idx="1">
            <a:schemeClr val="accent5"/>
          </a:lnRef>
          <a:fillRef idx="0">
            <a:schemeClr val="accent5"/>
          </a:fillRef>
          <a:effectRef idx="0">
            <a:schemeClr val="accent5"/>
          </a:effectRef>
          <a:fontRef idx="minor">
            <a:schemeClr val="tx1"/>
          </a:fontRef>
        </p:style>
      </p:cxnSp>
      <p:cxnSp>
        <p:nvCxnSpPr>
          <p:cNvPr id="80" name="Straight Arrow Connector 79"/>
          <p:cNvCxnSpPr/>
          <p:nvPr/>
        </p:nvCxnSpPr>
        <p:spPr>
          <a:xfrm>
            <a:off x="18440400" y="16078200"/>
            <a:ext cx="762000" cy="0"/>
          </a:xfrm>
          <a:prstGeom prst="straightConnector1">
            <a:avLst/>
          </a:prstGeom>
          <a:ln w="38100">
            <a:solidFill>
              <a:srgbClr val="002060"/>
            </a:solidFill>
            <a:tailEnd type="arrow"/>
          </a:ln>
        </p:spPr>
        <p:style>
          <a:lnRef idx="1">
            <a:schemeClr val="accent5"/>
          </a:lnRef>
          <a:fillRef idx="0">
            <a:schemeClr val="accent5"/>
          </a:fillRef>
          <a:effectRef idx="0">
            <a:schemeClr val="accent5"/>
          </a:effectRef>
          <a:fontRef idx="minor">
            <a:schemeClr val="tx1"/>
          </a:fontRef>
        </p:style>
      </p:cxnSp>
      <p:pic>
        <p:nvPicPr>
          <p:cNvPr id="93"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81000" l="10000" r="89125">
                        <a14:foregroundMark x1="80000" y1="72500" x2="80000" y2="72500"/>
                        <a14:foregroundMark x1="81500" y1="73500" x2="81500" y2="73500"/>
                        <a14:foregroundMark x1="79750" y1="66500" x2="79750" y2="66500"/>
                        <a14:foregroundMark x1="80875" y1="68000" x2="80875" y2="68000"/>
                        <a14:foregroundMark x1="81750" y1="69500" x2="81750" y2="69500"/>
                        <a14:foregroundMark x1="81250" y1="68625" x2="81250" y2="68625"/>
                        <a14:foregroundMark x1="80375" y1="67250" x2="80375" y2="67250"/>
                      </a14:backgroundRemoval>
                    </a14:imgEffect>
                  </a14:imgLayer>
                </a14:imgProps>
              </a:ext>
              <a:ext uri="{28A0092B-C50C-407E-A947-70E740481C1C}">
                <a14:useLocalDpi xmlns:a14="http://schemas.microsoft.com/office/drawing/2010/main" val="0"/>
              </a:ext>
            </a:extLst>
          </a:blip>
          <a:srcRect l="13756" t="16402" r="7408" b="17460"/>
          <a:stretch/>
        </p:blipFill>
        <p:spPr bwMode="auto">
          <a:xfrm rot="20400000" flipH="1">
            <a:off x="13524944" y="15310071"/>
            <a:ext cx="1003829" cy="84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5"/>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22963" t="28224" r="33191" b="10617"/>
          <a:stretch/>
        </p:blipFill>
        <p:spPr bwMode="auto">
          <a:xfrm flipH="1">
            <a:off x="12725400" y="14859000"/>
            <a:ext cx="966344" cy="101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6"/>
          <p:cNvPicPr>
            <a:picLocks noChangeAspect="1" noChangeArrowheads="1"/>
          </p:cNvPicPr>
          <p:nvPr/>
        </p:nvPicPr>
        <p:blipFill rotWithShape="1">
          <a:blip r:embed="rId19">
            <a:extLst>
              <a:ext uri="{28A0092B-C50C-407E-A947-70E740481C1C}">
                <a14:useLocalDpi xmlns:a14="http://schemas.microsoft.com/office/drawing/2010/main" val="0"/>
              </a:ext>
            </a:extLst>
          </a:blip>
          <a:srcRect r="56527"/>
          <a:stretch/>
        </p:blipFill>
        <p:spPr bwMode="auto">
          <a:xfrm rot="18900000">
            <a:off x="13596035" y="15534610"/>
            <a:ext cx="334367" cy="87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 Box 17"/>
          <p:cNvSpPr txBox="1">
            <a:spLocks noChangeArrowheads="1"/>
          </p:cNvSpPr>
          <p:nvPr/>
        </p:nvSpPr>
        <p:spPr bwMode="auto">
          <a:xfrm>
            <a:off x="14630400" y="16764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smtClean="0">
                <a:latin typeface="Arial" charset="0"/>
              </a:rPr>
              <a:t>Procedure Outline</a:t>
            </a:r>
            <a:endParaRPr lang="en-US" altLang="en-US" sz="1800" b="1" dirty="0">
              <a:latin typeface="Arial" charset="0"/>
            </a:endParaRPr>
          </a:p>
        </p:txBody>
      </p:sp>
      <p:sp>
        <p:nvSpPr>
          <p:cNvPr id="101" name="Text Box 17"/>
          <p:cNvSpPr txBox="1">
            <a:spLocks noChangeArrowheads="1"/>
          </p:cNvSpPr>
          <p:nvPr/>
        </p:nvSpPr>
        <p:spPr bwMode="auto">
          <a:xfrm>
            <a:off x="14554200" y="147066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smtClean="0">
                <a:latin typeface="Arial" charset="0"/>
              </a:rPr>
              <a:t>Procedure Setup</a:t>
            </a:r>
            <a:endParaRPr lang="en-US" altLang="en-US" sz="1800" b="1" dirty="0">
              <a:latin typeface="Arial" charset="0"/>
            </a:endParaRPr>
          </a:p>
        </p:txBody>
      </p:sp>
      <p:pic>
        <p:nvPicPr>
          <p:cNvPr id="2085" name="Picture 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353800" y="17221200"/>
            <a:ext cx="93726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C:\WINNT\Profiles\vaughn\Application Data\Microsoft\Templates\Blank Presentation.pot</Template>
  <TotalTime>472</TotalTime>
  <Words>560</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Times New Roman</vt:lpstr>
      <vt:lpstr>Arial</vt:lpstr>
      <vt:lpstr>Calibri</vt:lpstr>
      <vt:lpstr>Blank Presentation</vt:lpstr>
      <vt:lpstr>Autonomous Ultrasound Probe Place and Photoacoustic Needle Tracking Computer Integrated Surgery II Spring, 2017 Joshua Shubert, mentored by Dr. Muyinatu Bell </vt:lpstr>
    </vt:vector>
  </TitlesOfParts>
  <Company>Johns Hopkins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Poster-Template-Large-JLP</dc:title>
  <dc:subject>Poster Template for ERC Site Visit 2001</dc:subject>
  <dc:creator>J.L. Prince</dc:creator>
  <cp:lastModifiedBy>Josh</cp:lastModifiedBy>
  <cp:revision>33</cp:revision>
  <dcterms:created xsi:type="dcterms:W3CDTF">2000-06-11T17:47:40Z</dcterms:created>
  <dcterms:modified xsi:type="dcterms:W3CDTF">2017-05-18T03:31:13Z</dcterms:modified>
</cp:coreProperties>
</file>