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63" r:id="rId2"/>
    <p:sldId id="277" r:id="rId3"/>
    <p:sldId id="269" r:id="rId4"/>
    <p:sldId id="280" r:id="rId5"/>
    <p:sldId id="279" r:id="rId6"/>
    <p:sldId id="259" r:id="rId7"/>
    <p:sldId id="283" r:id="rId8"/>
    <p:sldId id="284" r:id="rId9"/>
    <p:sldId id="285" r:id="rId10"/>
    <p:sldId id="281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95" r:id="rId21"/>
    <p:sldId id="296" r:id="rId22"/>
    <p:sldId id="297" r:id="rId23"/>
    <p:sldId id="298" r:id="rId24"/>
    <p:sldId id="300" r:id="rId25"/>
    <p:sldId id="299" r:id="rId26"/>
    <p:sldId id="302" r:id="rId27"/>
    <p:sldId id="304" r:id="rId28"/>
    <p:sldId id="301" r:id="rId29"/>
    <p:sldId id="303" r:id="rId30"/>
    <p:sldId id="305" r:id="rId31"/>
    <p:sldId id="306" r:id="rId32"/>
    <p:sldId id="307" r:id="rId33"/>
    <p:sldId id="308" r:id="rId34"/>
    <p:sldId id="309" r:id="rId35"/>
    <p:sldId id="310" r:id="rId36"/>
    <p:sldId id="278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33"/>
    <a:srgbClr val="C0A70E"/>
    <a:srgbClr val="00FF00"/>
    <a:srgbClr val="F0F5FA"/>
    <a:srgbClr val="FFFF00"/>
    <a:srgbClr val="FFFF66"/>
    <a:srgbClr val="EFD32D"/>
    <a:srgbClr val="BA3906"/>
    <a:srgbClr val="00CC00"/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20" autoAdjust="0"/>
    <p:restoredTop sz="99814" autoAdjust="0"/>
  </p:normalViewPr>
  <p:slideViewPr>
    <p:cSldViewPr>
      <p:cViewPr varScale="1">
        <p:scale>
          <a:sx n="80" d="100"/>
          <a:sy n="80" d="100"/>
        </p:scale>
        <p:origin x="-97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52" y="2060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561F46-8889-4DE7-A2F1-35C206A09A59}" type="doc">
      <dgm:prSet loTypeId="urn:microsoft.com/office/officeart/2005/8/layout/bProcess4" loCatId="process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9CCBD6FB-EEA3-4AC0-9B81-CD82D563DC59}">
      <dgm:prSet phldrT="[Text]"/>
      <dgm:spPr/>
      <dgm:t>
        <a:bodyPr/>
        <a:lstStyle/>
        <a:p>
          <a:r>
            <a:rPr lang="en-US" b="1" dirty="0" smtClean="0">
              <a:latin typeface="Cambria" pitchFamily="18" charset="0"/>
            </a:rPr>
            <a:t>(1) </a:t>
          </a:r>
          <a:r>
            <a:rPr lang="en-US" dirty="0" smtClean="0">
              <a:latin typeface="Cambria" pitchFamily="18" charset="0"/>
            </a:rPr>
            <a:t>Access screw hole by removing liner</a:t>
          </a:r>
          <a:endParaRPr lang="en-US" dirty="0">
            <a:latin typeface="Cambria" pitchFamily="18" charset="0"/>
          </a:endParaRPr>
        </a:p>
      </dgm:t>
    </dgm:pt>
    <dgm:pt modelId="{5DB38C33-779A-4444-B85D-79FA15A2887C}" type="parTrans" cxnId="{F7E5A4EE-CA44-4A51-A1E3-22AAED052B2D}">
      <dgm:prSet/>
      <dgm:spPr/>
      <dgm:t>
        <a:bodyPr/>
        <a:lstStyle/>
        <a:p>
          <a:endParaRPr lang="en-US"/>
        </a:p>
      </dgm:t>
    </dgm:pt>
    <dgm:pt modelId="{A082E829-41A8-40A5-BA0F-C42F11578517}" type="sibTrans" cxnId="{F7E5A4EE-CA44-4A51-A1E3-22AAED052B2D}">
      <dgm:prSet/>
      <dgm:spPr/>
      <dgm:t>
        <a:bodyPr/>
        <a:lstStyle/>
        <a:p>
          <a:endParaRPr lang="en-US">
            <a:latin typeface="Cambria" pitchFamily="18" charset="0"/>
          </a:endParaRPr>
        </a:p>
      </dgm:t>
    </dgm:pt>
    <dgm:pt modelId="{6D97D917-265A-4178-9C50-2B8AA99DC953}">
      <dgm:prSet phldrT="[Text]"/>
      <dgm:spPr/>
      <dgm:t>
        <a:bodyPr/>
        <a:lstStyle/>
        <a:p>
          <a:r>
            <a:rPr lang="en-US" b="1" dirty="0" smtClean="0">
              <a:latin typeface="Cambria" pitchFamily="18" charset="0"/>
            </a:rPr>
            <a:t>(2) </a:t>
          </a:r>
          <a:r>
            <a:rPr lang="en-US" dirty="0" smtClean="0">
              <a:latin typeface="Cambria" pitchFamily="18" charset="0"/>
            </a:rPr>
            <a:t>Insert rigid guide cannula </a:t>
          </a:r>
          <a:endParaRPr lang="en-US" dirty="0">
            <a:latin typeface="Cambria" pitchFamily="18" charset="0"/>
          </a:endParaRPr>
        </a:p>
      </dgm:t>
    </dgm:pt>
    <dgm:pt modelId="{85DBBDC5-78DE-4862-90A9-BCAAD9865D4D}" type="parTrans" cxnId="{F336A100-410B-4547-A78B-57B112517A9F}">
      <dgm:prSet/>
      <dgm:spPr/>
      <dgm:t>
        <a:bodyPr/>
        <a:lstStyle/>
        <a:p>
          <a:endParaRPr lang="en-US"/>
        </a:p>
      </dgm:t>
    </dgm:pt>
    <dgm:pt modelId="{61F75438-CCF6-453D-BB67-6E2A31400C89}" type="sibTrans" cxnId="{F336A100-410B-4547-A78B-57B112517A9F}">
      <dgm:prSet/>
      <dgm:spPr/>
      <dgm:t>
        <a:bodyPr/>
        <a:lstStyle/>
        <a:p>
          <a:endParaRPr lang="en-US">
            <a:latin typeface="Cambria" pitchFamily="18" charset="0"/>
          </a:endParaRPr>
        </a:p>
      </dgm:t>
    </dgm:pt>
    <dgm:pt modelId="{8DF08975-D570-44C2-8A0B-73FE130E4D50}">
      <dgm:prSet phldrT="[Text]"/>
      <dgm:spPr/>
      <dgm:t>
        <a:bodyPr/>
        <a:lstStyle/>
        <a:p>
          <a:r>
            <a:rPr lang="en-US" b="1" dirty="0" smtClean="0">
              <a:latin typeface="Cambria" pitchFamily="18" charset="0"/>
            </a:rPr>
            <a:t>(3) </a:t>
          </a:r>
          <a:r>
            <a:rPr lang="en-US" dirty="0" smtClean="0">
              <a:latin typeface="Cambria" pitchFamily="18" charset="0"/>
            </a:rPr>
            <a:t>Insert dexterous manipulator</a:t>
          </a:r>
          <a:endParaRPr lang="en-US" dirty="0">
            <a:latin typeface="Cambria" pitchFamily="18" charset="0"/>
          </a:endParaRPr>
        </a:p>
      </dgm:t>
    </dgm:pt>
    <dgm:pt modelId="{D9437193-8392-4D18-89E9-D78B5B01A9BA}" type="parTrans" cxnId="{34540844-D748-4CBC-BECB-D273F6D5EC04}">
      <dgm:prSet/>
      <dgm:spPr/>
      <dgm:t>
        <a:bodyPr/>
        <a:lstStyle/>
        <a:p>
          <a:endParaRPr lang="en-US"/>
        </a:p>
      </dgm:t>
    </dgm:pt>
    <dgm:pt modelId="{47CBB632-BF1C-4F60-AFBF-740812214ED2}" type="sibTrans" cxnId="{34540844-D748-4CBC-BECB-D273F6D5EC04}">
      <dgm:prSet/>
      <dgm:spPr/>
      <dgm:t>
        <a:bodyPr/>
        <a:lstStyle/>
        <a:p>
          <a:endParaRPr lang="en-US">
            <a:latin typeface="Cambria" pitchFamily="18" charset="0"/>
          </a:endParaRPr>
        </a:p>
      </dgm:t>
    </dgm:pt>
    <dgm:pt modelId="{96966FB3-5021-484E-BD76-51D446DE1EB0}">
      <dgm:prSet phldrT="[Text]"/>
      <dgm:spPr/>
      <dgm:t>
        <a:bodyPr/>
        <a:lstStyle/>
        <a:p>
          <a:r>
            <a:rPr lang="en-US" b="1" dirty="0" smtClean="0">
              <a:latin typeface="Cambria" pitchFamily="18" charset="0"/>
            </a:rPr>
            <a:t>(4) </a:t>
          </a:r>
          <a:r>
            <a:rPr lang="en-US" dirty="0" smtClean="0">
              <a:latin typeface="Cambria" pitchFamily="18" charset="0"/>
            </a:rPr>
            <a:t>Insert and </a:t>
          </a:r>
          <a:r>
            <a:rPr lang="en-US" dirty="0" smtClean="0">
              <a:latin typeface="Cambria" pitchFamily="18" charset="0"/>
            </a:rPr>
            <a:t>actuate </a:t>
          </a:r>
          <a:r>
            <a:rPr lang="en-US" dirty="0" smtClean="0">
              <a:latin typeface="Cambria" pitchFamily="18" charset="0"/>
            </a:rPr>
            <a:t>tool tip through cannula</a:t>
          </a:r>
          <a:endParaRPr lang="en-US" dirty="0">
            <a:latin typeface="Cambria" pitchFamily="18" charset="0"/>
          </a:endParaRPr>
        </a:p>
      </dgm:t>
    </dgm:pt>
    <dgm:pt modelId="{535B74EF-9561-4A54-B3A6-D303045B33CE}" type="parTrans" cxnId="{BD3D1AF5-0774-4C75-834C-3EDA2DC110B8}">
      <dgm:prSet/>
      <dgm:spPr/>
      <dgm:t>
        <a:bodyPr/>
        <a:lstStyle/>
        <a:p>
          <a:endParaRPr lang="en-US"/>
        </a:p>
      </dgm:t>
    </dgm:pt>
    <dgm:pt modelId="{3636491E-4BB6-41C2-92A0-DAEA18A69919}" type="sibTrans" cxnId="{BD3D1AF5-0774-4C75-834C-3EDA2DC110B8}">
      <dgm:prSet/>
      <dgm:spPr/>
      <dgm:t>
        <a:bodyPr/>
        <a:lstStyle/>
        <a:p>
          <a:endParaRPr lang="en-US">
            <a:latin typeface="Cambria" pitchFamily="18" charset="0"/>
          </a:endParaRPr>
        </a:p>
      </dgm:t>
    </dgm:pt>
    <dgm:pt modelId="{88D97018-FA56-4E10-8F05-9A676711486B}">
      <dgm:prSet phldrT="[Text]"/>
      <dgm:spPr/>
      <dgm:t>
        <a:bodyPr/>
        <a:lstStyle/>
        <a:p>
          <a:r>
            <a:rPr lang="en-US" b="1" dirty="0" smtClean="0">
              <a:latin typeface="Cambria" pitchFamily="18" charset="0"/>
            </a:rPr>
            <a:t>(5) </a:t>
          </a:r>
          <a:r>
            <a:rPr lang="en-US" dirty="0" smtClean="0">
              <a:latin typeface="Cambria" pitchFamily="18" charset="0"/>
            </a:rPr>
            <a:t>Final cleaning and inspection</a:t>
          </a:r>
          <a:endParaRPr lang="en-US" dirty="0">
            <a:latin typeface="Cambria" pitchFamily="18" charset="0"/>
          </a:endParaRPr>
        </a:p>
      </dgm:t>
    </dgm:pt>
    <dgm:pt modelId="{0042EBE4-4CF2-45E2-866A-C6A5BF91CE98}" type="parTrans" cxnId="{C14C3871-6052-437B-A1A7-1D893D2C5E07}">
      <dgm:prSet/>
      <dgm:spPr/>
      <dgm:t>
        <a:bodyPr/>
        <a:lstStyle/>
        <a:p>
          <a:endParaRPr lang="en-US"/>
        </a:p>
      </dgm:t>
    </dgm:pt>
    <dgm:pt modelId="{CA6FBB94-9FED-4F80-8B56-369B3F40E87D}" type="sibTrans" cxnId="{C14C3871-6052-437B-A1A7-1D893D2C5E07}">
      <dgm:prSet/>
      <dgm:spPr/>
      <dgm:t>
        <a:bodyPr/>
        <a:lstStyle/>
        <a:p>
          <a:endParaRPr lang="en-US">
            <a:latin typeface="Cambria" pitchFamily="18" charset="0"/>
          </a:endParaRPr>
        </a:p>
      </dgm:t>
    </dgm:pt>
    <dgm:pt modelId="{E793DCC5-0B57-4F80-8C5D-3083494877DA}">
      <dgm:prSet phldrT="[Text]"/>
      <dgm:spPr/>
      <dgm:t>
        <a:bodyPr/>
        <a:lstStyle/>
        <a:p>
          <a:r>
            <a:rPr lang="en-US" b="1" dirty="0" smtClean="0">
              <a:latin typeface="Cambria" pitchFamily="18" charset="0"/>
            </a:rPr>
            <a:t>(6) </a:t>
          </a:r>
          <a:r>
            <a:rPr lang="en-US" dirty="0" smtClean="0">
              <a:latin typeface="Cambria" pitchFamily="18" charset="0"/>
            </a:rPr>
            <a:t>Bone graft/Bone cement delivery</a:t>
          </a:r>
          <a:endParaRPr lang="en-US" dirty="0">
            <a:latin typeface="Cambria" pitchFamily="18" charset="0"/>
          </a:endParaRPr>
        </a:p>
      </dgm:t>
    </dgm:pt>
    <dgm:pt modelId="{4EB7CC5B-D1A8-4CFA-BDE9-C6BF9D102FC3}" type="parTrans" cxnId="{8BB2BEF3-8F02-4204-B186-6CE8D2AD1A8F}">
      <dgm:prSet/>
      <dgm:spPr/>
      <dgm:t>
        <a:bodyPr/>
        <a:lstStyle/>
        <a:p>
          <a:endParaRPr lang="en-US"/>
        </a:p>
      </dgm:t>
    </dgm:pt>
    <dgm:pt modelId="{BB4D4DB9-C5F9-4B55-B304-B453072F475A}" type="sibTrans" cxnId="{8BB2BEF3-8F02-4204-B186-6CE8D2AD1A8F}">
      <dgm:prSet/>
      <dgm:spPr/>
      <dgm:t>
        <a:bodyPr/>
        <a:lstStyle/>
        <a:p>
          <a:endParaRPr lang="en-US"/>
        </a:p>
      </dgm:t>
    </dgm:pt>
    <dgm:pt modelId="{780DFE9B-5382-4503-8ABC-E70FFCC110AB}" type="pres">
      <dgm:prSet presAssocID="{B9561F46-8889-4DE7-A2F1-35C206A09A59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1792B248-2316-486F-BC86-4986FFE2133E}" type="pres">
      <dgm:prSet presAssocID="{9CCBD6FB-EEA3-4AC0-9B81-CD82D563DC59}" presName="compNode" presStyleCnt="0"/>
      <dgm:spPr/>
    </dgm:pt>
    <dgm:pt modelId="{63ACB8D7-1CD2-4C38-8DD4-761F02263D39}" type="pres">
      <dgm:prSet presAssocID="{9CCBD6FB-EEA3-4AC0-9B81-CD82D563DC59}" presName="dummyConnPt" presStyleCnt="0"/>
      <dgm:spPr/>
    </dgm:pt>
    <dgm:pt modelId="{77515D1B-5784-4B34-9477-65F04195DA78}" type="pres">
      <dgm:prSet presAssocID="{9CCBD6FB-EEA3-4AC0-9B81-CD82D563DC59}" presName="node" presStyleLbl="node1" presStyleIdx="0" presStyleCnt="6" custLinFactNeighborX="-91871" custLinFactNeighborY="198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C705B4-9BFA-4370-9830-2E0A782EFCC6}" type="pres">
      <dgm:prSet presAssocID="{A082E829-41A8-40A5-BA0F-C42F11578517}" presName="sibTrans" presStyleLbl="bgSibTrans2D1" presStyleIdx="0" presStyleCnt="5" custLinFactY="41186" custLinFactNeighborY="100000"/>
      <dgm:spPr/>
      <dgm:t>
        <a:bodyPr/>
        <a:lstStyle/>
        <a:p>
          <a:endParaRPr lang="en-US"/>
        </a:p>
      </dgm:t>
    </dgm:pt>
    <dgm:pt modelId="{BF5DF80F-E713-43ED-9E2B-E24015C86440}" type="pres">
      <dgm:prSet presAssocID="{6D97D917-265A-4178-9C50-2B8AA99DC953}" presName="compNode" presStyleCnt="0"/>
      <dgm:spPr/>
    </dgm:pt>
    <dgm:pt modelId="{E3A2782E-91B2-4CE7-A022-9672535DD2E3}" type="pres">
      <dgm:prSet presAssocID="{6D97D917-265A-4178-9C50-2B8AA99DC953}" presName="dummyConnPt" presStyleCnt="0"/>
      <dgm:spPr/>
    </dgm:pt>
    <dgm:pt modelId="{98FB3920-90F5-4B45-973C-E15EA3D398D2}" type="pres">
      <dgm:prSet presAssocID="{6D97D917-265A-4178-9C50-2B8AA99DC953}" presName="node" presStyleLbl="node1" presStyleIdx="1" presStyleCnt="6" custLinFactY="-5405" custLinFactNeighborX="31792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E36255-59CE-48D6-98F3-4C6F2C790DC2}" type="pres">
      <dgm:prSet presAssocID="{61F75438-CCF6-453D-BB67-6E2A31400C89}" presName="sibTrans" presStyleLbl="bgSibTrans2D1" presStyleIdx="1" presStyleCnt="5" custLinFactY="41183" custLinFactNeighborY="100000"/>
      <dgm:spPr/>
      <dgm:t>
        <a:bodyPr/>
        <a:lstStyle/>
        <a:p>
          <a:endParaRPr lang="en-US"/>
        </a:p>
      </dgm:t>
    </dgm:pt>
    <dgm:pt modelId="{E718D996-BA40-4ACD-B5AC-FF47128D4612}" type="pres">
      <dgm:prSet presAssocID="{8DF08975-D570-44C2-8A0B-73FE130E4D50}" presName="compNode" presStyleCnt="0"/>
      <dgm:spPr/>
    </dgm:pt>
    <dgm:pt modelId="{50E3B2DE-F1B1-4596-8A56-14C3FDDE6627}" type="pres">
      <dgm:prSet presAssocID="{8DF08975-D570-44C2-8A0B-73FE130E4D50}" presName="dummyConnPt" presStyleCnt="0"/>
      <dgm:spPr/>
    </dgm:pt>
    <dgm:pt modelId="{816F8176-CAA5-4B44-8C98-B3E5D99C479B}" type="pres">
      <dgm:prSet presAssocID="{8DF08975-D570-44C2-8A0B-73FE130E4D50}" presName="node" presStyleLbl="node1" presStyleIdx="2" presStyleCnt="6" custLinFactX="59172" custLinFactY="-100000" custLinFactNeighborX="100000" custLinFactNeighborY="-1237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74F654-E773-417E-A973-6F812138FF3B}" type="pres">
      <dgm:prSet presAssocID="{47CBB632-BF1C-4F60-AFBF-740812214ED2}" presName="sibTrans" presStyleLbl="bgSibTrans2D1" presStyleIdx="2" presStyleCnt="5" custLinFactNeighborX="30145"/>
      <dgm:spPr/>
      <dgm:t>
        <a:bodyPr/>
        <a:lstStyle/>
        <a:p>
          <a:endParaRPr lang="en-US"/>
        </a:p>
      </dgm:t>
    </dgm:pt>
    <dgm:pt modelId="{5005DEC5-9B5C-4616-8381-59D6AE4AE032}" type="pres">
      <dgm:prSet presAssocID="{96966FB3-5021-484E-BD76-51D446DE1EB0}" presName="compNode" presStyleCnt="0"/>
      <dgm:spPr/>
    </dgm:pt>
    <dgm:pt modelId="{15553598-1F4E-4B75-8191-D16A1EE7CFAA}" type="pres">
      <dgm:prSet presAssocID="{96966FB3-5021-484E-BD76-51D446DE1EB0}" presName="dummyConnPt" presStyleCnt="0"/>
      <dgm:spPr/>
    </dgm:pt>
    <dgm:pt modelId="{385632AC-AD17-44C2-AC18-52809548B048}" type="pres">
      <dgm:prSet presAssocID="{96966FB3-5021-484E-BD76-51D446DE1EB0}" presName="node" presStyleLbl="node1" presStyleIdx="3" presStyleCnt="6" custLinFactNeighborX="26444" custLinFactNeighborY="-772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176734-024C-4B57-8B57-B7C47AEDB890}" type="pres">
      <dgm:prSet presAssocID="{3636491E-4BB6-41C2-92A0-DAEA18A69919}" presName="sibTrans" presStyleLbl="bgSibTrans2D1" presStyleIdx="3" presStyleCnt="5" custLinFactY="38891" custLinFactNeighborY="100000"/>
      <dgm:spPr/>
      <dgm:t>
        <a:bodyPr/>
        <a:lstStyle/>
        <a:p>
          <a:endParaRPr lang="en-US"/>
        </a:p>
      </dgm:t>
    </dgm:pt>
    <dgm:pt modelId="{6560C7D4-8EA3-4F5F-9E09-E77C6C564064}" type="pres">
      <dgm:prSet presAssocID="{88D97018-FA56-4E10-8F05-9A676711486B}" presName="compNode" presStyleCnt="0"/>
      <dgm:spPr/>
    </dgm:pt>
    <dgm:pt modelId="{8DE54332-F0C5-406D-A5BD-89C11B50E91E}" type="pres">
      <dgm:prSet presAssocID="{88D97018-FA56-4E10-8F05-9A676711486B}" presName="dummyConnPt" presStyleCnt="0"/>
      <dgm:spPr/>
    </dgm:pt>
    <dgm:pt modelId="{20B22486-BED5-426D-9925-301F35F82A35}" type="pres">
      <dgm:prSet presAssocID="{88D97018-FA56-4E10-8F05-9A676711486B}" presName="node" presStyleLbl="node1" presStyleIdx="4" presStyleCnt="6" custLinFactNeighborX="-93230" custLinFactNeighborY="477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95FE63-C1FA-4DCE-AA95-252A98038616}" type="pres">
      <dgm:prSet presAssocID="{CA6FBB94-9FED-4F80-8B56-369B3F40E87D}" presName="sibTrans" presStyleLbl="bgSibTrans2D1" presStyleIdx="4" presStyleCnt="5" custLinFactY="38891" custLinFactNeighborY="100000"/>
      <dgm:spPr/>
      <dgm:t>
        <a:bodyPr/>
        <a:lstStyle/>
        <a:p>
          <a:endParaRPr lang="en-US"/>
        </a:p>
      </dgm:t>
    </dgm:pt>
    <dgm:pt modelId="{447B97E9-3539-464F-AD30-3C78EB1ECFD5}" type="pres">
      <dgm:prSet presAssocID="{E793DCC5-0B57-4F80-8C5D-3083494877DA}" presName="compNode" presStyleCnt="0"/>
      <dgm:spPr/>
    </dgm:pt>
    <dgm:pt modelId="{2B7A0519-937D-414D-9ED5-0B44D79E3C52}" type="pres">
      <dgm:prSet presAssocID="{E793DCC5-0B57-4F80-8C5D-3083494877DA}" presName="dummyConnPt" presStyleCnt="0"/>
      <dgm:spPr/>
    </dgm:pt>
    <dgm:pt modelId="{7CF82700-ABAB-4729-A62F-20C1F0179189}" type="pres">
      <dgm:prSet presAssocID="{E793DCC5-0B57-4F80-8C5D-3083494877DA}" presName="node" presStyleLbl="node1" presStyleIdx="5" presStyleCnt="6" custLinFactX="-100000" custLinFactY="72784" custLinFactNeighborX="-128860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C5D7D49-3B14-4CFC-9594-2F50D4A6C4D2}" type="presOf" srcId="{88D97018-FA56-4E10-8F05-9A676711486B}" destId="{20B22486-BED5-426D-9925-301F35F82A35}" srcOrd="0" destOrd="0" presId="urn:microsoft.com/office/officeart/2005/8/layout/bProcess4"/>
    <dgm:cxn modelId="{F7E5A4EE-CA44-4A51-A1E3-22AAED052B2D}" srcId="{B9561F46-8889-4DE7-A2F1-35C206A09A59}" destId="{9CCBD6FB-EEA3-4AC0-9B81-CD82D563DC59}" srcOrd="0" destOrd="0" parTransId="{5DB38C33-779A-4444-B85D-79FA15A2887C}" sibTransId="{A082E829-41A8-40A5-BA0F-C42F11578517}"/>
    <dgm:cxn modelId="{BD3D1AF5-0774-4C75-834C-3EDA2DC110B8}" srcId="{B9561F46-8889-4DE7-A2F1-35C206A09A59}" destId="{96966FB3-5021-484E-BD76-51D446DE1EB0}" srcOrd="3" destOrd="0" parTransId="{535B74EF-9561-4A54-B3A6-D303045B33CE}" sibTransId="{3636491E-4BB6-41C2-92A0-DAEA18A69919}"/>
    <dgm:cxn modelId="{6040A7CF-012E-4A60-8C26-462027E17517}" type="presOf" srcId="{47CBB632-BF1C-4F60-AFBF-740812214ED2}" destId="{4974F654-E773-417E-A973-6F812138FF3B}" srcOrd="0" destOrd="0" presId="urn:microsoft.com/office/officeart/2005/8/layout/bProcess4"/>
    <dgm:cxn modelId="{DD4E2B61-5E7B-4630-A78C-65B3E71E8763}" type="presOf" srcId="{6D97D917-265A-4178-9C50-2B8AA99DC953}" destId="{98FB3920-90F5-4B45-973C-E15EA3D398D2}" srcOrd="0" destOrd="0" presId="urn:microsoft.com/office/officeart/2005/8/layout/bProcess4"/>
    <dgm:cxn modelId="{42695212-5567-4D0E-BAA0-B30E9EA9475F}" type="presOf" srcId="{8DF08975-D570-44C2-8A0B-73FE130E4D50}" destId="{816F8176-CAA5-4B44-8C98-B3E5D99C479B}" srcOrd="0" destOrd="0" presId="urn:microsoft.com/office/officeart/2005/8/layout/bProcess4"/>
    <dgm:cxn modelId="{F336A100-410B-4547-A78B-57B112517A9F}" srcId="{B9561F46-8889-4DE7-A2F1-35C206A09A59}" destId="{6D97D917-265A-4178-9C50-2B8AA99DC953}" srcOrd="1" destOrd="0" parTransId="{85DBBDC5-78DE-4862-90A9-BCAAD9865D4D}" sibTransId="{61F75438-CCF6-453D-BB67-6E2A31400C89}"/>
    <dgm:cxn modelId="{C14C3871-6052-437B-A1A7-1D893D2C5E07}" srcId="{B9561F46-8889-4DE7-A2F1-35C206A09A59}" destId="{88D97018-FA56-4E10-8F05-9A676711486B}" srcOrd="4" destOrd="0" parTransId="{0042EBE4-4CF2-45E2-866A-C6A5BF91CE98}" sibTransId="{CA6FBB94-9FED-4F80-8B56-369B3F40E87D}"/>
    <dgm:cxn modelId="{8BB2BEF3-8F02-4204-B186-6CE8D2AD1A8F}" srcId="{B9561F46-8889-4DE7-A2F1-35C206A09A59}" destId="{E793DCC5-0B57-4F80-8C5D-3083494877DA}" srcOrd="5" destOrd="0" parTransId="{4EB7CC5B-D1A8-4CFA-BDE9-C6BF9D102FC3}" sibTransId="{BB4D4DB9-C5F9-4B55-B304-B453072F475A}"/>
    <dgm:cxn modelId="{7A8831F8-0E92-4FB9-8186-1CA1CD6B5FFE}" type="presOf" srcId="{B9561F46-8889-4DE7-A2F1-35C206A09A59}" destId="{780DFE9B-5382-4503-8ABC-E70FFCC110AB}" srcOrd="0" destOrd="0" presId="urn:microsoft.com/office/officeart/2005/8/layout/bProcess4"/>
    <dgm:cxn modelId="{319C8FA8-CCA8-4669-9493-C9A65952EC11}" type="presOf" srcId="{61F75438-CCF6-453D-BB67-6E2A31400C89}" destId="{54E36255-59CE-48D6-98F3-4C6F2C790DC2}" srcOrd="0" destOrd="0" presId="urn:microsoft.com/office/officeart/2005/8/layout/bProcess4"/>
    <dgm:cxn modelId="{3210D1F9-7943-404B-94AD-6360C3DAB177}" type="presOf" srcId="{96966FB3-5021-484E-BD76-51D446DE1EB0}" destId="{385632AC-AD17-44C2-AC18-52809548B048}" srcOrd="0" destOrd="0" presId="urn:microsoft.com/office/officeart/2005/8/layout/bProcess4"/>
    <dgm:cxn modelId="{A898B181-3CCF-40A7-996C-148071C80EC7}" type="presOf" srcId="{E793DCC5-0B57-4F80-8C5D-3083494877DA}" destId="{7CF82700-ABAB-4729-A62F-20C1F0179189}" srcOrd="0" destOrd="0" presId="urn:microsoft.com/office/officeart/2005/8/layout/bProcess4"/>
    <dgm:cxn modelId="{86BF8530-522D-470A-A7BD-901000DD7DF1}" type="presOf" srcId="{CA6FBB94-9FED-4F80-8B56-369B3F40E87D}" destId="{B995FE63-C1FA-4DCE-AA95-252A98038616}" srcOrd="0" destOrd="0" presId="urn:microsoft.com/office/officeart/2005/8/layout/bProcess4"/>
    <dgm:cxn modelId="{6B8164A7-389D-476C-B539-AF05FA3D8752}" type="presOf" srcId="{9CCBD6FB-EEA3-4AC0-9B81-CD82D563DC59}" destId="{77515D1B-5784-4B34-9477-65F04195DA78}" srcOrd="0" destOrd="0" presId="urn:microsoft.com/office/officeart/2005/8/layout/bProcess4"/>
    <dgm:cxn modelId="{4778CB80-F7F5-4DE2-BDA9-2D70D8B52665}" type="presOf" srcId="{3636491E-4BB6-41C2-92A0-DAEA18A69919}" destId="{D0176734-024C-4B57-8B57-B7C47AEDB890}" srcOrd="0" destOrd="0" presId="urn:microsoft.com/office/officeart/2005/8/layout/bProcess4"/>
    <dgm:cxn modelId="{34540844-D748-4CBC-BECB-D273F6D5EC04}" srcId="{B9561F46-8889-4DE7-A2F1-35C206A09A59}" destId="{8DF08975-D570-44C2-8A0B-73FE130E4D50}" srcOrd="2" destOrd="0" parTransId="{D9437193-8392-4D18-89E9-D78B5B01A9BA}" sibTransId="{47CBB632-BF1C-4F60-AFBF-740812214ED2}"/>
    <dgm:cxn modelId="{14FD6693-5578-4332-89D6-83F0EB69EAF9}" type="presOf" srcId="{A082E829-41A8-40A5-BA0F-C42F11578517}" destId="{26C705B4-9BFA-4370-9830-2E0A782EFCC6}" srcOrd="0" destOrd="0" presId="urn:microsoft.com/office/officeart/2005/8/layout/bProcess4"/>
    <dgm:cxn modelId="{2D1D670F-C310-49F9-A942-5A65622F1254}" type="presParOf" srcId="{780DFE9B-5382-4503-8ABC-E70FFCC110AB}" destId="{1792B248-2316-486F-BC86-4986FFE2133E}" srcOrd="0" destOrd="0" presId="urn:microsoft.com/office/officeart/2005/8/layout/bProcess4"/>
    <dgm:cxn modelId="{19014ED8-C6AB-4189-AD7C-C1D0CB98B46C}" type="presParOf" srcId="{1792B248-2316-486F-BC86-4986FFE2133E}" destId="{63ACB8D7-1CD2-4C38-8DD4-761F02263D39}" srcOrd="0" destOrd="0" presId="urn:microsoft.com/office/officeart/2005/8/layout/bProcess4"/>
    <dgm:cxn modelId="{9BC45490-1BCD-42A4-89FE-3CE32101875C}" type="presParOf" srcId="{1792B248-2316-486F-BC86-4986FFE2133E}" destId="{77515D1B-5784-4B34-9477-65F04195DA78}" srcOrd="1" destOrd="0" presId="urn:microsoft.com/office/officeart/2005/8/layout/bProcess4"/>
    <dgm:cxn modelId="{60EB5F5A-FE74-4772-BDD1-C8E1157500B0}" type="presParOf" srcId="{780DFE9B-5382-4503-8ABC-E70FFCC110AB}" destId="{26C705B4-9BFA-4370-9830-2E0A782EFCC6}" srcOrd="1" destOrd="0" presId="urn:microsoft.com/office/officeart/2005/8/layout/bProcess4"/>
    <dgm:cxn modelId="{EFA2372D-02EF-41B5-8BE4-364048BD344D}" type="presParOf" srcId="{780DFE9B-5382-4503-8ABC-E70FFCC110AB}" destId="{BF5DF80F-E713-43ED-9E2B-E24015C86440}" srcOrd="2" destOrd="0" presId="urn:microsoft.com/office/officeart/2005/8/layout/bProcess4"/>
    <dgm:cxn modelId="{A6665B21-CA47-4D5A-8C82-92D7ECF62675}" type="presParOf" srcId="{BF5DF80F-E713-43ED-9E2B-E24015C86440}" destId="{E3A2782E-91B2-4CE7-A022-9672535DD2E3}" srcOrd="0" destOrd="0" presId="urn:microsoft.com/office/officeart/2005/8/layout/bProcess4"/>
    <dgm:cxn modelId="{3FF9A263-5F51-403F-8B01-812334BF27D9}" type="presParOf" srcId="{BF5DF80F-E713-43ED-9E2B-E24015C86440}" destId="{98FB3920-90F5-4B45-973C-E15EA3D398D2}" srcOrd="1" destOrd="0" presId="urn:microsoft.com/office/officeart/2005/8/layout/bProcess4"/>
    <dgm:cxn modelId="{4CBD40B2-5C27-4576-A30D-955AFBC7292E}" type="presParOf" srcId="{780DFE9B-5382-4503-8ABC-E70FFCC110AB}" destId="{54E36255-59CE-48D6-98F3-4C6F2C790DC2}" srcOrd="3" destOrd="0" presId="urn:microsoft.com/office/officeart/2005/8/layout/bProcess4"/>
    <dgm:cxn modelId="{E04A4432-AF9B-4F8A-B249-5D773A109183}" type="presParOf" srcId="{780DFE9B-5382-4503-8ABC-E70FFCC110AB}" destId="{E718D996-BA40-4ACD-B5AC-FF47128D4612}" srcOrd="4" destOrd="0" presId="urn:microsoft.com/office/officeart/2005/8/layout/bProcess4"/>
    <dgm:cxn modelId="{6C52F74C-C98B-4AF1-B9E2-53B353959752}" type="presParOf" srcId="{E718D996-BA40-4ACD-B5AC-FF47128D4612}" destId="{50E3B2DE-F1B1-4596-8A56-14C3FDDE6627}" srcOrd="0" destOrd="0" presId="urn:microsoft.com/office/officeart/2005/8/layout/bProcess4"/>
    <dgm:cxn modelId="{CB9369AA-9D8A-4FBE-BF49-C24095DB7F32}" type="presParOf" srcId="{E718D996-BA40-4ACD-B5AC-FF47128D4612}" destId="{816F8176-CAA5-4B44-8C98-B3E5D99C479B}" srcOrd="1" destOrd="0" presId="urn:microsoft.com/office/officeart/2005/8/layout/bProcess4"/>
    <dgm:cxn modelId="{A2EDBF4B-C3A3-4E26-9C03-143C3BFEDC61}" type="presParOf" srcId="{780DFE9B-5382-4503-8ABC-E70FFCC110AB}" destId="{4974F654-E773-417E-A973-6F812138FF3B}" srcOrd="5" destOrd="0" presId="urn:microsoft.com/office/officeart/2005/8/layout/bProcess4"/>
    <dgm:cxn modelId="{1C3E44AA-096F-48C0-B4C2-9390EAB72B95}" type="presParOf" srcId="{780DFE9B-5382-4503-8ABC-E70FFCC110AB}" destId="{5005DEC5-9B5C-4616-8381-59D6AE4AE032}" srcOrd="6" destOrd="0" presId="urn:microsoft.com/office/officeart/2005/8/layout/bProcess4"/>
    <dgm:cxn modelId="{278975B1-A59E-44CA-8209-C2FDEB828953}" type="presParOf" srcId="{5005DEC5-9B5C-4616-8381-59D6AE4AE032}" destId="{15553598-1F4E-4B75-8191-D16A1EE7CFAA}" srcOrd="0" destOrd="0" presId="urn:microsoft.com/office/officeart/2005/8/layout/bProcess4"/>
    <dgm:cxn modelId="{30116356-6F92-461B-A74C-6EA4F86ADBC4}" type="presParOf" srcId="{5005DEC5-9B5C-4616-8381-59D6AE4AE032}" destId="{385632AC-AD17-44C2-AC18-52809548B048}" srcOrd="1" destOrd="0" presId="urn:microsoft.com/office/officeart/2005/8/layout/bProcess4"/>
    <dgm:cxn modelId="{682C14D9-5EEB-4DF3-990A-83DC34D718A0}" type="presParOf" srcId="{780DFE9B-5382-4503-8ABC-E70FFCC110AB}" destId="{D0176734-024C-4B57-8B57-B7C47AEDB890}" srcOrd="7" destOrd="0" presId="urn:microsoft.com/office/officeart/2005/8/layout/bProcess4"/>
    <dgm:cxn modelId="{2D5855F7-7568-415B-BFA9-28252B4783D4}" type="presParOf" srcId="{780DFE9B-5382-4503-8ABC-E70FFCC110AB}" destId="{6560C7D4-8EA3-4F5F-9E09-E77C6C564064}" srcOrd="8" destOrd="0" presId="urn:microsoft.com/office/officeart/2005/8/layout/bProcess4"/>
    <dgm:cxn modelId="{4B172B9F-E5FC-4BDC-8AA5-E99BE669CEE8}" type="presParOf" srcId="{6560C7D4-8EA3-4F5F-9E09-E77C6C564064}" destId="{8DE54332-F0C5-406D-A5BD-89C11B50E91E}" srcOrd="0" destOrd="0" presId="urn:microsoft.com/office/officeart/2005/8/layout/bProcess4"/>
    <dgm:cxn modelId="{AF782939-84E3-465B-B458-7364FE6F0B97}" type="presParOf" srcId="{6560C7D4-8EA3-4F5F-9E09-E77C6C564064}" destId="{20B22486-BED5-426D-9925-301F35F82A35}" srcOrd="1" destOrd="0" presId="urn:microsoft.com/office/officeart/2005/8/layout/bProcess4"/>
    <dgm:cxn modelId="{E3385954-2621-449B-A4C4-9C0A62C23E47}" type="presParOf" srcId="{780DFE9B-5382-4503-8ABC-E70FFCC110AB}" destId="{B995FE63-C1FA-4DCE-AA95-252A98038616}" srcOrd="9" destOrd="0" presId="urn:microsoft.com/office/officeart/2005/8/layout/bProcess4"/>
    <dgm:cxn modelId="{50EB2216-2F24-431B-BAD2-F2263FA26379}" type="presParOf" srcId="{780DFE9B-5382-4503-8ABC-E70FFCC110AB}" destId="{447B97E9-3539-464F-AD30-3C78EB1ECFD5}" srcOrd="10" destOrd="0" presId="urn:microsoft.com/office/officeart/2005/8/layout/bProcess4"/>
    <dgm:cxn modelId="{3D37ABD0-0C5A-48FB-A4B6-450887DB70DA}" type="presParOf" srcId="{447B97E9-3539-464F-AD30-3C78EB1ECFD5}" destId="{2B7A0519-937D-414D-9ED5-0B44D79E3C52}" srcOrd="0" destOrd="0" presId="urn:microsoft.com/office/officeart/2005/8/layout/bProcess4"/>
    <dgm:cxn modelId="{DE796FDF-8D67-48AF-A4AC-FFA5C562CFBA}" type="presParOf" srcId="{447B97E9-3539-464F-AD30-3C78EB1ECFD5}" destId="{7CF82700-ABAB-4729-A62F-20C1F0179189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076DC38-C078-486A-AF98-3DF94D0CFD3D}" type="doc">
      <dgm:prSet loTypeId="urn:microsoft.com/office/officeart/2005/8/layout/hProcess9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D4EB7A69-E6AD-4F06-AAB3-38DD5E43AC6D}">
      <dgm:prSet/>
      <dgm:spPr/>
      <dgm:t>
        <a:bodyPr/>
        <a:lstStyle/>
        <a:p>
          <a:pPr rtl="0"/>
          <a:r>
            <a:rPr lang="en-US" dirty="0" smtClean="0">
              <a:latin typeface="Cambria" pitchFamily="18" charset="0"/>
            </a:rPr>
            <a:t>Inner and Outer </a:t>
          </a:r>
          <a:r>
            <a:rPr lang="en-US" dirty="0" err="1" smtClean="0">
              <a:latin typeface="Cambria" pitchFamily="18" charset="0"/>
            </a:rPr>
            <a:t>Nitinol</a:t>
          </a:r>
          <a:r>
            <a:rPr lang="en-US" dirty="0" smtClean="0">
              <a:latin typeface="Cambria" pitchFamily="18" charset="0"/>
            </a:rPr>
            <a:t> Tubes Cut Using Lathe</a:t>
          </a:r>
          <a:endParaRPr lang="en-US" dirty="0">
            <a:latin typeface="Cambria" pitchFamily="18" charset="0"/>
          </a:endParaRPr>
        </a:p>
      </dgm:t>
    </dgm:pt>
    <dgm:pt modelId="{EB0E366C-7D15-4FD3-BEB9-EA1DCD923C58}" type="parTrans" cxnId="{622682FD-9F2B-4B8A-BBA4-2D741A6C82B7}">
      <dgm:prSet/>
      <dgm:spPr/>
      <dgm:t>
        <a:bodyPr/>
        <a:lstStyle/>
        <a:p>
          <a:endParaRPr lang="en-US"/>
        </a:p>
      </dgm:t>
    </dgm:pt>
    <dgm:pt modelId="{F200BE27-B24C-4997-AC64-86F0D32BDE41}" type="sibTrans" cxnId="{622682FD-9F2B-4B8A-BBA4-2D741A6C82B7}">
      <dgm:prSet/>
      <dgm:spPr/>
      <dgm:t>
        <a:bodyPr/>
        <a:lstStyle/>
        <a:p>
          <a:endParaRPr lang="en-US"/>
        </a:p>
      </dgm:t>
    </dgm:pt>
    <dgm:pt modelId="{CC5BF169-FDCF-4E2D-BB1B-1453158D586A}">
      <dgm:prSet/>
      <dgm:spPr/>
      <dgm:t>
        <a:bodyPr/>
        <a:lstStyle/>
        <a:p>
          <a:pPr rtl="0"/>
          <a:r>
            <a:rPr lang="en-US" smtClean="0">
              <a:latin typeface="Cambria" pitchFamily="18" charset="0"/>
            </a:rPr>
            <a:t>Drive Cable Channels Cut on Outside of Inner Tube</a:t>
          </a:r>
          <a:endParaRPr lang="en-US">
            <a:latin typeface="Cambria" pitchFamily="18" charset="0"/>
          </a:endParaRPr>
        </a:p>
      </dgm:t>
    </dgm:pt>
    <dgm:pt modelId="{429365A7-B430-4223-ACCA-161D7BAD679C}" type="parTrans" cxnId="{9B0AB4A0-86BB-4345-9811-5144013684AA}">
      <dgm:prSet/>
      <dgm:spPr/>
      <dgm:t>
        <a:bodyPr/>
        <a:lstStyle/>
        <a:p>
          <a:endParaRPr lang="en-US"/>
        </a:p>
      </dgm:t>
    </dgm:pt>
    <dgm:pt modelId="{E32CB65A-9F8A-4C44-9645-0ABCF6E353B9}" type="sibTrans" cxnId="{9B0AB4A0-86BB-4345-9811-5144013684AA}">
      <dgm:prSet/>
      <dgm:spPr/>
      <dgm:t>
        <a:bodyPr/>
        <a:lstStyle/>
        <a:p>
          <a:endParaRPr lang="en-US"/>
        </a:p>
      </dgm:t>
    </dgm:pt>
    <dgm:pt modelId="{444359BA-2444-4031-8781-4A9915F8A153}">
      <dgm:prSet/>
      <dgm:spPr/>
      <dgm:t>
        <a:bodyPr/>
        <a:lstStyle/>
        <a:p>
          <a:pPr rtl="0"/>
          <a:r>
            <a:rPr lang="en-US" smtClean="0">
              <a:latin typeface="Cambria" pitchFamily="18" charset="0"/>
            </a:rPr>
            <a:t>Drive Cable Channels Cut on Inside of Outertube</a:t>
          </a:r>
          <a:endParaRPr lang="en-US">
            <a:latin typeface="Cambria" pitchFamily="18" charset="0"/>
          </a:endParaRPr>
        </a:p>
      </dgm:t>
    </dgm:pt>
    <dgm:pt modelId="{504F3A04-EE68-4A71-8A94-045CDC42CC4F}" type="parTrans" cxnId="{367AD72A-D89F-40DD-BD89-0497AEDADF9A}">
      <dgm:prSet/>
      <dgm:spPr/>
      <dgm:t>
        <a:bodyPr/>
        <a:lstStyle/>
        <a:p>
          <a:endParaRPr lang="en-US"/>
        </a:p>
      </dgm:t>
    </dgm:pt>
    <dgm:pt modelId="{00FF6BC5-699F-4B88-AAD4-E0FE9449CE8D}" type="sibTrans" cxnId="{367AD72A-D89F-40DD-BD89-0497AEDADF9A}">
      <dgm:prSet/>
      <dgm:spPr/>
      <dgm:t>
        <a:bodyPr/>
        <a:lstStyle/>
        <a:p>
          <a:endParaRPr lang="en-US"/>
        </a:p>
      </dgm:t>
    </dgm:pt>
    <dgm:pt modelId="{5F1454B2-6FA6-4B48-83CB-FAB76C305864}">
      <dgm:prSet/>
      <dgm:spPr/>
      <dgm:t>
        <a:bodyPr/>
        <a:lstStyle/>
        <a:p>
          <a:pPr rtl="0"/>
          <a:r>
            <a:rPr lang="en-US" dirty="0" smtClean="0">
              <a:latin typeface="Cambria" pitchFamily="18" charset="0"/>
            </a:rPr>
            <a:t>Nesting of Tubes using Machine Vice</a:t>
          </a:r>
          <a:endParaRPr lang="en-US" dirty="0">
            <a:latin typeface="Cambria" pitchFamily="18" charset="0"/>
          </a:endParaRPr>
        </a:p>
      </dgm:t>
    </dgm:pt>
    <dgm:pt modelId="{9D957423-2A08-4B05-AC43-BCB072555C11}" type="parTrans" cxnId="{03585906-4771-4712-831E-6F9F095887AA}">
      <dgm:prSet/>
      <dgm:spPr/>
      <dgm:t>
        <a:bodyPr/>
        <a:lstStyle/>
        <a:p>
          <a:endParaRPr lang="en-US"/>
        </a:p>
      </dgm:t>
    </dgm:pt>
    <dgm:pt modelId="{CE7C5462-780E-4DC5-A98C-F5DD4C9142FE}" type="sibTrans" cxnId="{03585906-4771-4712-831E-6F9F095887AA}">
      <dgm:prSet/>
      <dgm:spPr/>
      <dgm:t>
        <a:bodyPr/>
        <a:lstStyle/>
        <a:p>
          <a:endParaRPr lang="en-US"/>
        </a:p>
      </dgm:t>
    </dgm:pt>
    <dgm:pt modelId="{174B7045-52A7-4490-8224-A3D92AE3F58A}">
      <dgm:prSet/>
      <dgm:spPr/>
      <dgm:t>
        <a:bodyPr/>
        <a:lstStyle/>
        <a:p>
          <a:pPr rtl="0"/>
          <a:r>
            <a:rPr lang="en-US" smtClean="0">
              <a:latin typeface="Cambria" pitchFamily="18" charset="0"/>
            </a:rPr>
            <a:t>Notches cut using Electical Discharge Machining</a:t>
          </a:r>
          <a:endParaRPr lang="en-US">
            <a:latin typeface="Cambria" pitchFamily="18" charset="0"/>
          </a:endParaRPr>
        </a:p>
      </dgm:t>
    </dgm:pt>
    <dgm:pt modelId="{987C208D-1FAE-4B59-A01F-68E50509C05C}" type="parTrans" cxnId="{5F758442-012D-4A8D-9F0C-3EFAB552F139}">
      <dgm:prSet/>
      <dgm:spPr/>
      <dgm:t>
        <a:bodyPr/>
        <a:lstStyle/>
        <a:p>
          <a:endParaRPr lang="en-US"/>
        </a:p>
      </dgm:t>
    </dgm:pt>
    <dgm:pt modelId="{8E9248C0-4123-4F53-AFCA-C1077CB1C6F0}" type="sibTrans" cxnId="{5F758442-012D-4A8D-9F0C-3EFAB552F139}">
      <dgm:prSet/>
      <dgm:spPr/>
      <dgm:t>
        <a:bodyPr/>
        <a:lstStyle/>
        <a:p>
          <a:endParaRPr lang="en-US"/>
        </a:p>
      </dgm:t>
    </dgm:pt>
    <dgm:pt modelId="{769FDED0-1BC9-4714-8461-783DC9ED3A25}" type="pres">
      <dgm:prSet presAssocID="{1076DC38-C078-486A-AF98-3DF94D0CFD3D}" presName="CompostProcess" presStyleCnt="0">
        <dgm:presLayoutVars>
          <dgm:dir/>
          <dgm:resizeHandles val="exact"/>
        </dgm:presLayoutVars>
      </dgm:prSet>
      <dgm:spPr/>
    </dgm:pt>
    <dgm:pt modelId="{0B73EFD7-45C6-4797-B791-9B71165BB243}" type="pres">
      <dgm:prSet presAssocID="{1076DC38-C078-486A-AF98-3DF94D0CFD3D}" presName="arrow" presStyleLbl="bgShp" presStyleIdx="0" presStyleCnt="1"/>
      <dgm:spPr/>
    </dgm:pt>
    <dgm:pt modelId="{D082F568-30E9-41E2-9E6C-06828FE88B14}" type="pres">
      <dgm:prSet presAssocID="{1076DC38-C078-486A-AF98-3DF94D0CFD3D}" presName="linearProcess" presStyleCnt="0"/>
      <dgm:spPr/>
    </dgm:pt>
    <dgm:pt modelId="{5F89EACD-BF9A-4F8F-B17D-7557A76E2863}" type="pres">
      <dgm:prSet presAssocID="{D4EB7A69-E6AD-4F06-AAB3-38DD5E43AC6D}" presName="textNode" presStyleLbl="node1" presStyleIdx="0" presStyleCnt="5">
        <dgm:presLayoutVars>
          <dgm:bulletEnabled val="1"/>
        </dgm:presLayoutVars>
      </dgm:prSet>
      <dgm:spPr/>
    </dgm:pt>
    <dgm:pt modelId="{4AE0ADDE-E70D-4484-90E2-5EE8EF46641F}" type="pres">
      <dgm:prSet presAssocID="{F200BE27-B24C-4997-AC64-86F0D32BDE41}" presName="sibTrans" presStyleCnt="0"/>
      <dgm:spPr/>
    </dgm:pt>
    <dgm:pt modelId="{D50BE1AB-7754-4DF1-8D6F-CECBFB29372D}" type="pres">
      <dgm:prSet presAssocID="{CC5BF169-FDCF-4E2D-BB1B-1453158D586A}" presName="textNode" presStyleLbl="node1" presStyleIdx="1" presStyleCnt="5">
        <dgm:presLayoutVars>
          <dgm:bulletEnabled val="1"/>
        </dgm:presLayoutVars>
      </dgm:prSet>
      <dgm:spPr/>
    </dgm:pt>
    <dgm:pt modelId="{BA7750F0-B194-49F9-A880-E01850626C70}" type="pres">
      <dgm:prSet presAssocID="{E32CB65A-9F8A-4C44-9645-0ABCF6E353B9}" presName="sibTrans" presStyleCnt="0"/>
      <dgm:spPr/>
    </dgm:pt>
    <dgm:pt modelId="{628CCEFE-17E2-488A-9F25-2F65AE4AA437}" type="pres">
      <dgm:prSet presAssocID="{444359BA-2444-4031-8781-4A9915F8A153}" presName="textNode" presStyleLbl="node1" presStyleIdx="2" presStyleCnt="5">
        <dgm:presLayoutVars>
          <dgm:bulletEnabled val="1"/>
        </dgm:presLayoutVars>
      </dgm:prSet>
      <dgm:spPr/>
    </dgm:pt>
    <dgm:pt modelId="{A13DD08F-CA54-415C-B9B7-FD08D70C6348}" type="pres">
      <dgm:prSet presAssocID="{00FF6BC5-699F-4B88-AAD4-E0FE9449CE8D}" presName="sibTrans" presStyleCnt="0"/>
      <dgm:spPr/>
    </dgm:pt>
    <dgm:pt modelId="{B78FF3C0-9BC3-4AA1-BAE4-5211D2D0D841}" type="pres">
      <dgm:prSet presAssocID="{5F1454B2-6FA6-4B48-83CB-FAB76C305864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CD93A5-7BB5-4FBD-B59F-CCA8588A5082}" type="pres">
      <dgm:prSet presAssocID="{CE7C5462-780E-4DC5-A98C-F5DD4C9142FE}" presName="sibTrans" presStyleCnt="0"/>
      <dgm:spPr/>
    </dgm:pt>
    <dgm:pt modelId="{142CD736-4D53-4CEA-9E50-660ACFA9F94E}" type="pres">
      <dgm:prSet presAssocID="{174B7045-52A7-4490-8224-A3D92AE3F58A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569D4CD8-F22E-41E8-B5BA-16EE9EB3B645}" type="presOf" srcId="{CC5BF169-FDCF-4E2D-BB1B-1453158D586A}" destId="{D50BE1AB-7754-4DF1-8D6F-CECBFB29372D}" srcOrd="0" destOrd="0" presId="urn:microsoft.com/office/officeart/2005/8/layout/hProcess9"/>
    <dgm:cxn modelId="{622682FD-9F2B-4B8A-BBA4-2D741A6C82B7}" srcId="{1076DC38-C078-486A-AF98-3DF94D0CFD3D}" destId="{D4EB7A69-E6AD-4F06-AAB3-38DD5E43AC6D}" srcOrd="0" destOrd="0" parTransId="{EB0E366C-7D15-4FD3-BEB9-EA1DCD923C58}" sibTransId="{F200BE27-B24C-4997-AC64-86F0D32BDE41}"/>
    <dgm:cxn modelId="{48A3D692-E303-4C1D-8036-A949CC74134E}" type="presOf" srcId="{444359BA-2444-4031-8781-4A9915F8A153}" destId="{628CCEFE-17E2-488A-9F25-2F65AE4AA437}" srcOrd="0" destOrd="0" presId="urn:microsoft.com/office/officeart/2005/8/layout/hProcess9"/>
    <dgm:cxn modelId="{367AD72A-D89F-40DD-BD89-0497AEDADF9A}" srcId="{1076DC38-C078-486A-AF98-3DF94D0CFD3D}" destId="{444359BA-2444-4031-8781-4A9915F8A153}" srcOrd="2" destOrd="0" parTransId="{504F3A04-EE68-4A71-8A94-045CDC42CC4F}" sibTransId="{00FF6BC5-699F-4B88-AAD4-E0FE9449CE8D}"/>
    <dgm:cxn modelId="{9B0AB4A0-86BB-4345-9811-5144013684AA}" srcId="{1076DC38-C078-486A-AF98-3DF94D0CFD3D}" destId="{CC5BF169-FDCF-4E2D-BB1B-1453158D586A}" srcOrd="1" destOrd="0" parTransId="{429365A7-B430-4223-ACCA-161D7BAD679C}" sibTransId="{E32CB65A-9F8A-4C44-9645-0ABCF6E353B9}"/>
    <dgm:cxn modelId="{5F758442-012D-4A8D-9F0C-3EFAB552F139}" srcId="{1076DC38-C078-486A-AF98-3DF94D0CFD3D}" destId="{174B7045-52A7-4490-8224-A3D92AE3F58A}" srcOrd="4" destOrd="0" parTransId="{987C208D-1FAE-4B59-A01F-68E50509C05C}" sibTransId="{8E9248C0-4123-4F53-AFCA-C1077CB1C6F0}"/>
    <dgm:cxn modelId="{03585906-4771-4712-831E-6F9F095887AA}" srcId="{1076DC38-C078-486A-AF98-3DF94D0CFD3D}" destId="{5F1454B2-6FA6-4B48-83CB-FAB76C305864}" srcOrd="3" destOrd="0" parTransId="{9D957423-2A08-4B05-AC43-BCB072555C11}" sibTransId="{CE7C5462-780E-4DC5-A98C-F5DD4C9142FE}"/>
    <dgm:cxn modelId="{028D669C-0DE2-49A3-829A-A1CCDBCEEAAF}" type="presOf" srcId="{174B7045-52A7-4490-8224-A3D92AE3F58A}" destId="{142CD736-4D53-4CEA-9E50-660ACFA9F94E}" srcOrd="0" destOrd="0" presId="urn:microsoft.com/office/officeart/2005/8/layout/hProcess9"/>
    <dgm:cxn modelId="{C3934776-BC9E-44B2-B63F-2845DDBFFC16}" type="presOf" srcId="{5F1454B2-6FA6-4B48-83CB-FAB76C305864}" destId="{B78FF3C0-9BC3-4AA1-BAE4-5211D2D0D841}" srcOrd="0" destOrd="0" presId="urn:microsoft.com/office/officeart/2005/8/layout/hProcess9"/>
    <dgm:cxn modelId="{160B3464-C4C3-4D39-87AB-A4E686F31F4A}" type="presOf" srcId="{1076DC38-C078-486A-AF98-3DF94D0CFD3D}" destId="{769FDED0-1BC9-4714-8461-783DC9ED3A25}" srcOrd="0" destOrd="0" presId="urn:microsoft.com/office/officeart/2005/8/layout/hProcess9"/>
    <dgm:cxn modelId="{07F01523-DD66-45F4-8E4C-DD75F3171F05}" type="presOf" srcId="{D4EB7A69-E6AD-4F06-AAB3-38DD5E43AC6D}" destId="{5F89EACD-BF9A-4F8F-B17D-7557A76E2863}" srcOrd="0" destOrd="0" presId="urn:microsoft.com/office/officeart/2005/8/layout/hProcess9"/>
    <dgm:cxn modelId="{9A65CB13-AB77-4572-8026-9D987B1D4814}" type="presParOf" srcId="{769FDED0-1BC9-4714-8461-783DC9ED3A25}" destId="{0B73EFD7-45C6-4797-B791-9B71165BB243}" srcOrd="0" destOrd="0" presId="urn:microsoft.com/office/officeart/2005/8/layout/hProcess9"/>
    <dgm:cxn modelId="{EAF717FE-3758-4605-83B4-32973BB65C07}" type="presParOf" srcId="{769FDED0-1BC9-4714-8461-783DC9ED3A25}" destId="{D082F568-30E9-41E2-9E6C-06828FE88B14}" srcOrd="1" destOrd="0" presId="urn:microsoft.com/office/officeart/2005/8/layout/hProcess9"/>
    <dgm:cxn modelId="{591B90F1-B64E-4DF1-9CEC-C097432A6049}" type="presParOf" srcId="{D082F568-30E9-41E2-9E6C-06828FE88B14}" destId="{5F89EACD-BF9A-4F8F-B17D-7557A76E2863}" srcOrd="0" destOrd="0" presId="urn:microsoft.com/office/officeart/2005/8/layout/hProcess9"/>
    <dgm:cxn modelId="{39FF068D-057E-4A2F-A063-30A7B533A071}" type="presParOf" srcId="{D082F568-30E9-41E2-9E6C-06828FE88B14}" destId="{4AE0ADDE-E70D-4484-90E2-5EE8EF46641F}" srcOrd="1" destOrd="0" presId="urn:microsoft.com/office/officeart/2005/8/layout/hProcess9"/>
    <dgm:cxn modelId="{8FB2A84F-3676-4C8F-9D9D-61F10383626B}" type="presParOf" srcId="{D082F568-30E9-41E2-9E6C-06828FE88B14}" destId="{D50BE1AB-7754-4DF1-8D6F-CECBFB29372D}" srcOrd="2" destOrd="0" presId="urn:microsoft.com/office/officeart/2005/8/layout/hProcess9"/>
    <dgm:cxn modelId="{2170D70A-C324-4D3D-A73B-B95413CB5F5B}" type="presParOf" srcId="{D082F568-30E9-41E2-9E6C-06828FE88B14}" destId="{BA7750F0-B194-49F9-A880-E01850626C70}" srcOrd="3" destOrd="0" presId="urn:microsoft.com/office/officeart/2005/8/layout/hProcess9"/>
    <dgm:cxn modelId="{F3D5DFD8-6695-4F56-8220-304D331F6B3A}" type="presParOf" srcId="{D082F568-30E9-41E2-9E6C-06828FE88B14}" destId="{628CCEFE-17E2-488A-9F25-2F65AE4AA437}" srcOrd="4" destOrd="0" presId="urn:microsoft.com/office/officeart/2005/8/layout/hProcess9"/>
    <dgm:cxn modelId="{48AAAB34-2119-4898-AB2B-2406B72894B8}" type="presParOf" srcId="{D082F568-30E9-41E2-9E6C-06828FE88B14}" destId="{A13DD08F-CA54-415C-B9B7-FD08D70C6348}" srcOrd="5" destOrd="0" presId="urn:microsoft.com/office/officeart/2005/8/layout/hProcess9"/>
    <dgm:cxn modelId="{F2B7149F-02BF-4951-B4B7-BBE299BFABF7}" type="presParOf" srcId="{D082F568-30E9-41E2-9E6C-06828FE88B14}" destId="{B78FF3C0-9BC3-4AA1-BAE4-5211D2D0D841}" srcOrd="6" destOrd="0" presId="urn:microsoft.com/office/officeart/2005/8/layout/hProcess9"/>
    <dgm:cxn modelId="{160FBC18-21D4-4554-8F6E-853AD5825A28}" type="presParOf" srcId="{D082F568-30E9-41E2-9E6C-06828FE88B14}" destId="{45CD93A5-7BB5-4FBD-B59F-CCA8588A5082}" srcOrd="7" destOrd="0" presId="urn:microsoft.com/office/officeart/2005/8/layout/hProcess9"/>
    <dgm:cxn modelId="{7253E6FB-ACB9-4BA3-B593-F30B1B0BE47C}" type="presParOf" srcId="{D082F568-30E9-41E2-9E6C-06828FE88B14}" destId="{142CD736-4D53-4CEA-9E50-660ACFA9F94E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C705B4-9BFA-4370-9830-2E0A782EFCC6}">
      <dsp:nvSpPr>
        <dsp:cNvPr id="0" name=""/>
        <dsp:cNvSpPr/>
      </dsp:nvSpPr>
      <dsp:spPr>
        <a:xfrm rot="21595449">
          <a:off x="591844" y="740901"/>
          <a:ext cx="2621794" cy="191416"/>
        </a:xfrm>
        <a:prstGeom prst="rect">
          <a:avLst/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7515D1B-5784-4B34-9477-65F04195DA78}">
      <dsp:nvSpPr>
        <dsp:cNvPr id="0" name=""/>
        <dsp:cNvSpPr/>
      </dsp:nvSpPr>
      <dsp:spPr>
        <a:xfrm>
          <a:off x="158134" y="255527"/>
          <a:ext cx="2126855" cy="12761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>
              <a:latin typeface="Cambria" pitchFamily="18" charset="0"/>
            </a:rPr>
            <a:t>(1) </a:t>
          </a:r>
          <a:r>
            <a:rPr lang="en-US" sz="2100" kern="1200" dirty="0" smtClean="0">
              <a:latin typeface="Cambria" pitchFamily="18" charset="0"/>
            </a:rPr>
            <a:t>Access screw hole by removing liner</a:t>
          </a:r>
          <a:endParaRPr lang="en-US" sz="2100" kern="1200" dirty="0">
            <a:latin typeface="Cambria" pitchFamily="18" charset="0"/>
          </a:endParaRPr>
        </a:p>
      </dsp:txBody>
      <dsp:txXfrm>
        <a:off x="195510" y="292903"/>
        <a:ext cx="2052103" cy="1201361"/>
      </dsp:txXfrm>
    </dsp:sp>
    <dsp:sp modelId="{54E36255-59CE-48D6-98F3-4C6F2C790DC2}">
      <dsp:nvSpPr>
        <dsp:cNvPr id="0" name=""/>
        <dsp:cNvSpPr/>
      </dsp:nvSpPr>
      <dsp:spPr>
        <a:xfrm rot="102502">
          <a:off x="3217207" y="783669"/>
          <a:ext cx="2706220" cy="191416"/>
        </a:xfrm>
        <a:prstGeom prst="rect">
          <a:avLst/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8FB3920-90F5-4B45-973C-E15EA3D398D2}">
      <dsp:nvSpPr>
        <dsp:cNvPr id="0" name=""/>
        <dsp:cNvSpPr/>
      </dsp:nvSpPr>
      <dsp:spPr>
        <a:xfrm>
          <a:off x="2788267" y="252056"/>
          <a:ext cx="2126855" cy="12761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>
              <a:latin typeface="Cambria" pitchFamily="18" charset="0"/>
            </a:rPr>
            <a:t>(2) </a:t>
          </a:r>
          <a:r>
            <a:rPr lang="en-US" sz="2100" kern="1200" dirty="0" smtClean="0">
              <a:latin typeface="Cambria" pitchFamily="18" charset="0"/>
            </a:rPr>
            <a:t>Insert rigid guide cannula </a:t>
          </a:r>
          <a:endParaRPr lang="en-US" sz="2100" kern="1200" dirty="0">
            <a:latin typeface="Cambria" pitchFamily="18" charset="0"/>
          </a:endParaRPr>
        </a:p>
      </dsp:txBody>
      <dsp:txXfrm>
        <a:off x="2825643" y="289432"/>
        <a:ext cx="2052103" cy="1201361"/>
      </dsp:txXfrm>
    </dsp:sp>
    <dsp:sp modelId="{4974F654-E773-417E-A973-6F812138FF3B}">
      <dsp:nvSpPr>
        <dsp:cNvPr id="0" name=""/>
        <dsp:cNvSpPr/>
      </dsp:nvSpPr>
      <dsp:spPr>
        <a:xfrm rot="5397025">
          <a:off x="5557340" y="1490854"/>
          <a:ext cx="1865846" cy="191416"/>
        </a:xfrm>
        <a:prstGeom prst="rect">
          <a:avLst/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16F8176-CAA5-4B44-8C98-B3E5D99C479B}">
      <dsp:nvSpPr>
        <dsp:cNvPr id="0" name=""/>
        <dsp:cNvSpPr/>
      </dsp:nvSpPr>
      <dsp:spPr>
        <a:xfrm>
          <a:off x="5497455" y="336904"/>
          <a:ext cx="2126855" cy="12761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>
              <a:latin typeface="Cambria" pitchFamily="18" charset="0"/>
            </a:rPr>
            <a:t>(3) </a:t>
          </a:r>
          <a:r>
            <a:rPr lang="en-US" sz="2100" kern="1200" dirty="0" smtClean="0">
              <a:latin typeface="Cambria" pitchFamily="18" charset="0"/>
            </a:rPr>
            <a:t>Insert dexterous manipulator</a:t>
          </a:r>
          <a:endParaRPr lang="en-US" sz="2100" kern="1200" dirty="0">
            <a:latin typeface="Cambria" pitchFamily="18" charset="0"/>
          </a:endParaRPr>
        </a:p>
      </dsp:txBody>
      <dsp:txXfrm>
        <a:off x="5534831" y="374280"/>
        <a:ext cx="2052103" cy="1201361"/>
      </dsp:txXfrm>
    </dsp:sp>
    <dsp:sp modelId="{D0176734-024C-4B57-8B57-B7C47AEDB890}">
      <dsp:nvSpPr>
        <dsp:cNvPr id="0" name=""/>
        <dsp:cNvSpPr/>
      </dsp:nvSpPr>
      <dsp:spPr>
        <a:xfrm rot="10800000">
          <a:off x="3387489" y="2693808"/>
          <a:ext cx="2545292" cy="191416"/>
        </a:xfrm>
        <a:prstGeom prst="rect">
          <a:avLst/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85632AC-AD17-44C2-AC18-52809548B048}">
      <dsp:nvSpPr>
        <dsp:cNvPr id="0" name=""/>
        <dsp:cNvSpPr/>
      </dsp:nvSpPr>
      <dsp:spPr>
        <a:xfrm>
          <a:off x="5503240" y="2206921"/>
          <a:ext cx="2126855" cy="12761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>
              <a:latin typeface="Cambria" pitchFamily="18" charset="0"/>
            </a:rPr>
            <a:t>(4) </a:t>
          </a:r>
          <a:r>
            <a:rPr lang="en-US" sz="2100" kern="1200" dirty="0" smtClean="0">
              <a:latin typeface="Cambria" pitchFamily="18" charset="0"/>
            </a:rPr>
            <a:t>Insert and </a:t>
          </a:r>
          <a:r>
            <a:rPr lang="en-US" sz="2100" kern="1200" dirty="0" smtClean="0">
              <a:latin typeface="Cambria" pitchFamily="18" charset="0"/>
            </a:rPr>
            <a:t>actuate </a:t>
          </a:r>
          <a:r>
            <a:rPr lang="en-US" sz="2100" kern="1200" dirty="0" smtClean="0">
              <a:latin typeface="Cambria" pitchFamily="18" charset="0"/>
            </a:rPr>
            <a:t>tool tip through cannula</a:t>
          </a:r>
          <a:endParaRPr lang="en-US" sz="2100" kern="1200" dirty="0">
            <a:latin typeface="Cambria" pitchFamily="18" charset="0"/>
          </a:endParaRPr>
        </a:p>
      </dsp:txBody>
      <dsp:txXfrm>
        <a:off x="5540616" y="2244297"/>
        <a:ext cx="2052103" cy="1201361"/>
      </dsp:txXfrm>
    </dsp:sp>
    <dsp:sp modelId="{B995FE63-C1FA-4DCE-AA95-252A98038616}">
      <dsp:nvSpPr>
        <dsp:cNvPr id="0" name=""/>
        <dsp:cNvSpPr/>
      </dsp:nvSpPr>
      <dsp:spPr>
        <a:xfrm rot="10800000">
          <a:off x="502835" y="2693808"/>
          <a:ext cx="2884654" cy="191416"/>
        </a:xfrm>
        <a:prstGeom prst="rect">
          <a:avLst/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0B22486-BED5-426D-9925-301F35F82A35}">
      <dsp:nvSpPr>
        <dsp:cNvPr id="0" name=""/>
        <dsp:cNvSpPr/>
      </dsp:nvSpPr>
      <dsp:spPr>
        <a:xfrm>
          <a:off x="2957947" y="2206921"/>
          <a:ext cx="2126855" cy="12761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>
              <a:latin typeface="Cambria" pitchFamily="18" charset="0"/>
            </a:rPr>
            <a:t>(5) </a:t>
          </a:r>
          <a:r>
            <a:rPr lang="en-US" sz="2100" kern="1200" dirty="0" smtClean="0">
              <a:latin typeface="Cambria" pitchFamily="18" charset="0"/>
            </a:rPr>
            <a:t>Final cleaning and inspection</a:t>
          </a:r>
          <a:endParaRPr lang="en-US" sz="2100" kern="1200" dirty="0">
            <a:latin typeface="Cambria" pitchFamily="18" charset="0"/>
          </a:endParaRPr>
        </a:p>
      </dsp:txBody>
      <dsp:txXfrm>
        <a:off x="2995323" y="2244297"/>
        <a:ext cx="2052103" cy="1201361"/>
      </dsp:txXfrm>
    </dsp:sp>
    <dsp:sp modelId="{7CF82700-ABAB-4729-A62F-20C1F0179189}">
      <dsp:nvSpPr>
        <dsp:cNvPr id="0" name=""/>
        <dsp:cNvSpPr/>
      </dsp:nvSpPr>
      <dsp:spPr>
        <a:xfrm>
          <a:off x="73293" y="2206921"/>
          <a:ext cx="2126855" cy="12761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>
              <a:latin typeface="Cambria" pitchFamily="18" charset="0"/>
            </a:rPr>
            <a:t>(6) </a:t>
          </a:r>
          <a:r>
            <a:rPr lang="en-US" sz="2100" kern="1200" dirty="0" smtClean="0">
              <a:latin typeface="Cambria" pitchFamily="18" charset="0"/>
            </a:rPr>
            <a:t>Bone graft/Bone cement delivery</a:t>
          </a:r>
          <a:endParaRPr lang="en-US" sz="2100" kern="1200" dirty="0">
            <a:latin typeface="Cambria" pitchFamily="18" charset="0"/>
          </a:endParaRPr>
        </a:p>
      </dsp:txBody>
      <dsp:txXfrm>
        <a:off x="110669" y="2244297"/>
        <a:ext cx="2052103" cy="12013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73EFD7-45C6-4797-B791-9B71165BB243}">
      <dsp:nvSpPr>
        <dsp:cNvPr id="0" name=""/>
        <dsp:cNvSpPr/>
      </dsp:nvSpPr>
      <dsp:spPr>
        <a:xfrm>
          <a:off x="617219" y="0"/>
          <a:ext cx="6995160" cy="4525963"/>
        </a:xfrm>
        <a:prstGeom prst="rightArrow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89EACD-BF9A-4F8F-B17D-7557A76E2863}">
      <dsp:nvSpPr>
        <dsp:cNvPr id="0" name=""/>
        <dsp:cNvSpPr/>
      </dsp:nvSpPr>
      <dsp:spPr>
        <a:xfrm>
          <a:off x="3616" y="1357788"/>
          <a:ext cx="1581224" cy="181038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latin typeface="Cambria" pitchFamily="18" charset="0"/>
            </a:rPr>
            <a:t>Inner and Outer </a:t>
          </a:r>
          <a:r>
            <a:rPr lang="en-US" sz="1900" kern="1200" dirty="0" err="1" smtClean="0">
              <a:latin typeface="Cambria" pitchFamily="18" charset="0"/>
            </a:rPr>
            <a:t>Nitinol</a:t>
          </a:r>
          <a:r>
            <a:rPr lang="en-US" sz="1900" kern="1200" dirty="0" smtClean="0">
              <a:latin typeface="Cambria" pitchFamily="18" charset="0"/>
            </a:rPr>
            <a:t> Tubes Cut Using Lathe</a:t>
          </a:r>
          <a:endParaRPr lang="en-US" sz="1900" kern="1200" dirty="0">
            <a:latin typeface="Cambria" pitchFamily="18" charset="0"/>
          </a:endParaRPr>
        </a:p>
      </dsp:txBody>
      <dsp:txXfrm>
        <a:off x="80805" y="1434977"/>
        <a:ext cx="1426846" cy="1656007"/>
      </dsp:txXfrm>
    </dsp:sp>
    <dsp:sp modelId="{D50BE1AB-7754-4DF1-8D6F-CECBFB29372D}">
      <dsp:nvSpPr>
        <dsp:cNvPr id="0" name=""/>
        <dsp:cNvSpPr/>
      </dsp:nvSpPr>
      <dsp:spPr>
        <a:xfrm>
          <a:off x="1663902" y="1357788"/>
          <a:ext cx="1581224" cy="181038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smtClean="0">
              <a:latin typeface="Cambria" pitchFamily="18" charset="0"/>
            </a:rPr>
            <a:t>Drive Cable Channels Cut on Outside of Inner Tube</a:t>
          </a:r>
          <a:endParaRPr lang="en-US" sz="1900" kern="1200">
            <a:latin typeface="Cambria" pitchFamily="18" charset="0"/>
          </a:endParaRPr>
        </a:p>
      </dsp:txBody>
      <dsp:txXfrm>
        <a:off x="1741091" y="1434977"/>
        <a:ext cx="1426846" cy="1656007"/>
      </dsp:txXfrm>
    </dsp:sp>
    <dsp:sp modelId="{628CCEFE-17E2-488A-9F25-2F65AE4AA437}">
      <dsp:nvSpPr>
        <dsp:cNvPr id="0" name=""/>
        <dsp:cNvSpPr/>
      </dsp:nvSpPr>
      <dsp:spPr>
        <a:xfrm>
          <a:off x="3324187" y="1357788"/>
          <a:ext cx="1581224" cy="181038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smtClean="0">
              <a:latin typeface="Cambria" pitchFamily="18" charset="0"/>
            </a:rPr>
            <a:t>Drive Cable Channels Cut on Inside of Outertube</a:t>
          </a:r>
          <a:endParaRPr lang="en-US" sz="1900" kern="1200">
            <a:latin typeface="Cambria" pitchFamily="18" charset="0"/>
          </a:endParaRPr>
        </a:p>
      </dsp:txBody>
      <dsp:txXfrm>
        <a:off x="3401376" y="1434977"/>
        <a:ext cx="1426846" cy="1656007"/>
      </dsp:txXfrm>
    </dsp:sp>
    <dsp:sp modelId="{B78FF3C0-9BC3-4AA1-BAE4-5211D2D0D841}">
      <dsp:nvSpPr>
        <dsp:cNvPr id="0" name=""/>
        <dsp:cNvSpPr/>
      </dsp:nvSpPr>
      <dsp:spPr>
        <a:xfrm>
          <a:off x="4984473" y="1357788"/>
          <a:ext cx="1581224" cy="181038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latin typeface="Cambria" pitchFamily="18" charset="0"/>
            </a:rPr>
            <a:t>Nesting of Tubes using Machine Vice</a:t>
          </a:r>
          <a:endParaRPr lang="en-US" sz="1900" kern="1200" dirty="0">
            <a:latin typeface="Cambria" pitchFamily="18" charset="0"/>
          </a:endParaRPr>
        </a:p>
      </dsp:txBody>
      <dsp:txXfrm>
        <a:off x="5061662" y="1434977"/>
        <a:ext cx="1426846" cy="1656007"/>
      </dsp:txXfrm>
    </dsp:sp>
    <dsp:sp modelId="{142CD736-4D53-4CEA-9E50-660ACFA9F94E}">
      <dsp:nvSpPr>
        <dsp:cNvPr id="0" name=""/>
        <dsp:cNvSpPr/>
      </dsp:nvSpPr>
      <dsp:spPr>
        <a:xfrm>
          <a:off x="6644759" y="1357788"/>
          <a:ext cx="1581224" cy="181038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smtClean="0">
              <a:latin typeface="Cambria" pitchFamily="18" charset="0"/>
            </a:rPr>
            <a:t>Notches cut using Electical Discharge Machining</a:t>
          </a:r>
          <a:endParaRPr lang="en-US" sz="1900" kern="1200">
            <a:latin typeface="Cambria" pitchFamily="18" charset="0"/>
          </a:endParaRPr>
        </a:p>
      </dsp:txBody>
      <dsp:txXfrm>
        <a:off x="6721948" y="1434977"/>
        <a:ext cx="1426846" cy="16560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4B607E-7A74-4512-AC27-C3FA011DC0E6}" type="datetimeFigureOut">
              <a:rPr lang="en-US" smtClean="0"/>
              <a:pPr/>
              <a:t>4/10/2012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3C15FA-E677-4E62-875A-D2A8179520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7555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2F4F70-E6F1-4249-974D-F519C860CAED}" type="datetimeFigureOut">
              <a:rPr lang="en-US" smtClean="0"/>
              <a:pPr/>
              <a:t>4/10/2012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53F68A-5467-40FE-AB8A-4540A2D993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185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53F68A-5467-40FE-AB8A-4540A2D9937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53F68A-5467-40FE-AB8A-4540A2D9937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53F68A-5467-40FE-AB8A-4540A2D9937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53F68A-5467-40FE-AB8A-4540A2D9937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53F68A-5467-40FE-AB8A-4540A2D9937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53F68A-5467-40FE-AB8A-4540A2D9937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53F68A-5467-40FE-AB8A-4540A2D9937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920FD-E53A-4851-B5F8-46BFD70235D8}" type="datetimeFigureOut">
              <a:rPr lang="en-US" smtClean="0"/>
              <a:pPr/>
              <a:t>4/10/2012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C1A38-494C-494B-9544-D7F1862336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78533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920FD-E53A-4851-B5F8-46BFD70235D8}" type="datetimeFigureOut">
              <a:rPr lang="en-US" smtClean="0"/>
              <a:pPr/>
              <a:t>4/10/2012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C1A38-494C-494B-9544-D7F1862336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720614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920FD-E53A-4851-B5F8-46BFD70235D8}" type="datetimeFigureOut">
              <a:rPr lang="en-US" smtClean="0"/>
              <a:pPr/>
              <a:t>4/10/2012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C1A38-494C-494B-9544-D7F1862336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20630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920FD-E53A-4851-B5F8-46BFD70235D8}" type="datetimeFigureOut">
              <a:rPr lang="en-US" smtClean="0"/>
              <a:pPr/>
              <a:t>4/10/2012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C1A38-494C-494B-9544-D7F1862336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228298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920FD-E53A-4851-B5F8-46BFD70235D8}" type="datetimeFigureOut">
              <a:rPr lang="en-US" smtClean="0"/>
              <a:pPr/>
              <a:t>4/10/2012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C1A38-494C-494B-9544-D7F1862336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089969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920FD-E53A-4851-B5F8-46BFD70235D8}" type="datetimeFigureOut">
              <a:rPr lang="en-US" smtClean="0"/>
              <a:pPr/>
              <a:t>4/10/2012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C1A38-494C-494B-9544-D7F1862336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479611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920FD-E53A-4851-B5F8-46BFD70235D8}" type="datetimeFigureOut">
              <a:rPr lang="en-US" smtClean="0"/>
              <a:pPr/>
              <a:t>4/10/2012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C1A38-494C-494B-9544-D7F1862336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732452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920FD-E53A-4851-B5F8-46BFD70235D8}" type="datetimeFigureOut">
              <a:rPr lang="en-US" smtClean="0"/>
              <a:pPr/>
              <a:t>4/10/2012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C1A38-494C-494B-9544-D7F1862336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315554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920FD-E53A-4851-B5F8-46BFD70235D8}" type="datetimeFigureOut">
              <a:rPr lang="en-US" smtClean="0"/>
              <a:pPr/>
              <a:t>4/10/2012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C1A38-494C-494B-9544-D7F1862336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093825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920FD-E53A-4851-B5F8-46BFD70235D8}" type="datetimeFigureOut">
              <a:rPr lang="en-US" smtClean="0"/>
              <a:pPr/>
              <a:t>4/10/2012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C1A38-494C-494B-9544-D7F1862336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182676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920FD-E53A-4851-B5F8-46BFD70235D8}" type="datetimeFigureOut">
              <a:rPr lang="en-US" smtClean="0"/>
              <a:pPr/>
              <a:t>4/10/2012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C1A38-494C-494B-9544-D7F1862336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612758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5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920FD-E53A-4851-B5F8-46BFD70235D8}" type="datetimeFigureOut">
              <a:rPr lang="en-US" smtClean="0"/>
              <a:pPr/>
              <a:t>4/10/2012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1A38-494C-494B-9544-D7F1862336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923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immer.com/content/pdf/en-GB/Trilogy_Acetabular_System_Brochure_(97-6200-201-00_Rev_3)(07_2010).pdf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ieeexplore.ieee.org/xpls/abs_all.jsp?arnumber=5980285&amp;tag=1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609600"/>
            <a:ext cx="8458200" cy="1470025"/>
          </a:xfrm>
        </p:spPr>
        <p:txBody>
          <a:bodyPr>
            <a:noAutofit/>
          </a:bodyPr>
          <a:lstStyle/>
          <a:p>
            <a:r>
              <a:rPr lang="en-US" sz="4800" b="1" cap="small" dirty="0" smtClean="0">
                <a:solidFill>
                  <a:srgbClr val="000000"/>
                </a:solidFill>
                <a:latin typeface="Cambria" pitchFamily="18" charset="0"/>
              </a:rPr>
              <a:t>Haptic </a:t>
            </a:r>
            <a:r>
              <a:rPr lang="en-US" sz="4800" b="1" cap="small" dirty="0">
                <a:solidFill>
                  <a:srgbClr val="000000"/>
                </a:solidFill>
                <a:latin typeface="Cambria" pitchFamily="18" charset="0"/>
              </a:rPr>
              <a:t>Interface for Surgical Manipulator </a:t>
            </a:r>
            <a:r>
              <a:rPr lang="en-US" sz="4800" b="1" cap="small" dirty="0" smtClean="0">
                <a:solidFill>
                  <a:srgbClr val="000000"/>
                </a:solidFill>
                <a:latin typeface="Cambria" pitchFamily="18" charset="0"/>
              </a:rPr>
              <a:t>System</a:t>
            </a:r>
            <a:br>
              <a:rPr lang="en-US" sz="4800" b="1" cap="small" dirty="0" smtClean="0">
                <a:solidFill>
                  <a:srgbClr val="000000"/>
                </a:solidFill>
                <a:latin typeface="Cambria" pitchFamily="18" charset="0"/>
              </a:rPr>
            </a:br>
            <a:r>
              <a:rPr lang="en-US" sz="2400" cap="small" dirty="0" smtClean="0">
                <a:solidFill>
                  <a:srgbClr val="000000"/>
                </a:solidFill>
                <a:latin typeface="Cambria" pitchFamily="18" charset="0"/>
              </a:rPr>
              <a:t>Paper Presentation</a:t>
            </a:r>
            <a:endParaRPr lang="en-US" sz="4800" cap="small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52800" y="2819399"/>
            <a:ext cx="20593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cap="small" dirty="0" smtClean="0">
                <a:solidFill>
                  <a:srgbClr val="000000"/>
                </a:solidFill>
                <a:latin typeface="Cambria" pitchFamily="18" charset="0"/>
              </a:rPr>
              <a:t>Piyush Poddar</a:t>
            </a:r>
            <a:endParaRPr lang="en-US" sz="2400" cap="small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6400" y="3200400"/>
            <a:ext cx="5878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cap="small" dirty="0" smtClean="0">
                <a:solidFill>
                  <a:srgbClr val="000000"/>
                </a:solidFill>
                <a:latin typeface="Cambria" pitchFamily="18" charset="0"/>
              </a:rPr>
              <a:t>Mentors: Mike </a:t>
            </a:r>
            <a:r>
              <a:rPr lang="en-US" cap="small" dirty="0" err="1" smtClean="0">
                <a:solidFill>
                  <a:srgbClr val="000000"/>
                </a:solidFill>
                <a:latin typeface="Cambria" pitchFamily="18" charset="0"/>
              </a:rPr>
              <a:t>Kutzer</a:t>
            </a:r>
            <a:r>
              <a:rPr lang="en-US" cap="small" dirty="0" smtClean="0">
                <a:solidFill>
                  <a:srgbClr val="000000"/>
                </a:solidFill>
                <a:latin typeface="Cambria" pitchFamily="18" charset="0"/>
              </a:rPr>
              <a:t>, Ryan Murphy, and </a:t>
            </a:r>
            <a:r>
              <a:rPr lang="en-US" cap="small" dirty="0" err="1" smtClean="0">
                <a:solidFill>
                  <a:srgbClr val="000000"/>
                </a:solidFill>
                <a:latin typeface="Cambria" pitchFamily="18" charset="0"/>
              </a:rPr>
              <a:t>Mehran</a:t>
            </a:r>
            <a:r>
              <a:rPr lang="en-US" cap="small" dirty="0" smtClean="0">
                <a:solidFill>
                  <a:srgbClr val="000000"/>
                </a:solidFill>
                <a:latin typeface="Cambria" pitchFamily="18" charset="0"/>
              </a:rPr>
              <a:t> Armand</a:t>
            </a:r>
            <a:endParaRPr lang="en-US" cap="small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38400" y="5943600"/>
            <a:ext cx="4218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cap="small" dirty="0" smtClean="0">
                <a:solidFill>
                  <a:srgbClr val="000000"/>
                </a:solidFill>
                <a:latin typeface="Cambria" pitchFamily="18" charset="0"/>
              </a:rPr>
              <a:t>Computer Integrated Surgery II: Group 5</a:t>
            </a:r>
            <a:endParaRPr lang="en-US" cap="small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38400" y="6260068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cap="small" dirty="0" smtClean="0">
                <a:solidFill>
                  <a:srgbClr val="000000"/>
                </a:solidFill>
                <a:latin typeface="Cambria" pitchFamily="18" charset="0"/>
              </a:rPr>
              <a:t>Spring 2012</a:t>
            </a:r>
            <a:endParaRPr lang="en-US" cap="small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10603" y="5650468"/>
            <a:ext cx="2632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cap="small" dirty="0" smtClean="0">
                <a:solidFill>
                  <a:srgbClr val="000000"/>
                </a:solidFill>
                <a:latin typeface="Cambria" pitchFamily="18" charset="0"/>
              </a:rPr>
              <a:t>Johns Hopkins University</a:t>
            </a:r>
            <a:endParaRPr lang="en-US" cap="small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66800" y="5105400"/>
            <a:ext cx="7082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cap="small" dirty="0" smtClean="0">
                <a:solidFill>
                  <a:srgbClr val="000000"/>
                </a:solidFill>
                <a:latin typeface="Cambria" pitchFamily="18" charset="0"/>
              </a:rPr>
              <a:t>Biomechanical and Image-guided Surgical Systems (BIGSS) Laboratory</a:t>
            </a:r>
            <a:endParaRPr lang="en-US" cap="small" dirty="0">
              <a:solidFill>
                <a:srgbClr val="000000"/>
              </a:solidFill>
              <a:latin typeface="Cambria" pitchFamily="18" charset="0"/>
            </a:endParaRPr>
          </a:p>
        </p:txBody>
      </p:sp>
      <p:pic>
        <p:nvPicPr>
          <p:cNvPr id="3" name="Picture 2" descr="apl_logo.jpe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3962400"/>
            <a:ext cx="1524000" cy="872324"/>
          </a:xfrm>
          <a:prstGeom prst="rect">
            <a:avLst/>
          </a:prstGeom>
        </p:spPr>
      </p:pic>
      <p:pic>
        <p:nvPicPr>
          <p:cNvPr id="10" name="Picture 9" descr="lcsr_log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974" y="3962399"/>
            <a:ext cx="2057400" cy="84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869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ambria" pitchFamily="18" charset="0"/>
              </a:rPr>
              <a:t>Procedural Workflow</a:t>
            </a:r>
            <a:endParaRPr lang="en-US" b="1" dirty="0">
              <a:latin typeface="Cambria" pitchFamily="18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327823483"/>
              </p:ext>
            </p:extLst>
          </p:nvPr>
        </p:nvGraphicFramePr>
        <p:xfrm>
          <a:off x="650032" y="1701800"/>
          <a:ext cx="9179768" cy="447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514692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latin typeface="Cambria" pitchFamily="18" charset="0"/>
              </a:rPr>
              <a:t>Design Requirements</a:t>
            </a:r>
            <a:endParaRPr lang="en-US" sz="4800" b="1" dirty="0">
              <a:latin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4837"/>
            <a:ext cx="5334000" cy="4525963"/>
          </a:xfrm>
        </p:spPr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>
                <a:latin typeface="Cambria" pitchFamily="18" charset="0"/>
              </a:rPr>
              <a:t> Compact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>
                <a:latin typeface="Cambria" pitchFamily="18" charset="0"/>
              </a:rPr>
              <a:t> Open Lumen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>
                <a:latin typeface="Cambria" pitchFamily="18" charset="0"/>
              </a:rPr>
              <a:t> Scalability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>
                <a:latin typeface="Cambria" pitchFamily="18" charset="0"/>
              </a:rPr>
              <a:t> High-Dexterity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>
                <a:latin typeface="Cambria" pitchFamily="18" charset="0"/>
              </a:rPr>
              <a:t> Large End-Effector Forces</a:t>
            </a:r>
            <a:endParaRPr lang="en-US" dirty="0">
              <a:latin typeface="Cambria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5453827" y="1419225"/>
            <a:ext cx="2851973" cy="2924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064967" y="4295775"/>
            <a:ext cx="38100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mbria" pitchFamily="18" charset="0"/>
              </a:rPr>
              <a:t>Zimmer Trilogy </a:t>
            </a:r>
            <a:r>
              <a:rPr lang="en-US" dirty="0" err="1" smtClean="0">
                <a:latin typeface="Cambria" pitchFamily="18" charset="0"/>
              </a:rPr>
              <a:t>Acetabular</a:t>
            </a:r>
            <a:r>
              <a:rPr lang="en-US" dirty="0" smtClean="0">
                <a:latin typeface="Cambria" pitchFamily="18" charset="0"/>
              </a:rPr>
              <a:t> Shell with 6.60 mm diameter holes</a:t>
            </a:r>
            <a:endParaRPr lang="en-US" sz="1400" dirty="0" smtClean="0">
              <a:latin typeface="Cambria" pitchFamily="18" charset="0"/>
            </a:endParaRPr>
          </a:p>
          <a:p>
            <a:pPr algn="ctr"/>
            <a:r>
              <a:rPr lang="en-US" sz="1200" u="sng" dirty="0">
                <a:latin typeface="Cambria" pitchFamily="18" charset="0"/>
                <a:hlinkClick r:id="rId3"/>
              </a:rPr>
              <a:t>http://www.zimmer.com/content/pdf/en-GB/Trilogy_Acetabular_System_Brochure_(97-6200-201-00_Rev_3)(07_2010).pdf</a:t>
            </a:r>
            <a:endParaRPr lang="en-US" sz="1200" dirty="0">
              <a:latin typeface="Cambria" pitchFamily="18" charset="0"/>
            </a:endParaRPr>
          </a:p>
          <a:p>
            <a:pPr algn="ctr"/>
            <a:endParaRPr lang="en-US" sz="14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69155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Cambria" pitchFamily="18" charset="0"/>
              </a:rPr>
              <a:t>Dexterous Manipulator Geometry</a:t>
            </a:r>
            <a:endParaRPr lang="en-US" b="1" dirty="0">
              <a:latin typeface="Cambria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4724400" cy="480060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>
                    <a:latin typeface="Cambria" pitchFamily="18" charset="0"/>
                  </a:rPr>
                  <a:t>Outer Diameter = 5.99 mm (&lt; 6.60 mm)</a:t>
                </a:r>
              </a:p>
              <a:p>
                <a:r>
                  <a:rPr lang="en-US" dirty="0" smtClean="0">
                    <a:latin typeface="Cambria" pitchFamily="18" charset="0"/>
                  </a:rPr>
                  <a:t>Notches force in-plane bending</a:t>
                </a:r>
              </a:p>
              <a:p>
                <a:pPr lvl="1"/>
                <a:r>
                  <a:rPr lang="en-US" sz="2600" dirty="0" smtClean="0">
                    <a:latin typeface="Cambria" pitchFamily="18" charset="0"/>
                  </a:rPr>
                  <a:t>Simpler modeling and control</a:t>
                </a:r>
              </a:p>
              <a:p>
                <a:pPr lvl="1"/>
                <a:r>
                  <a:rPr lang="en-US" sz="2600" dirty="0" smtClean="0">
                    <a:latin typeface="Cambria" pitchFamily="18" charset="0"/>
                  </a:rPr>
                  <a:t>Higher end-effector forces </a:t>
                </a:r>
              </a:p>
              <a:p>
                <a:r>
                  <a:rPr lang="en-US" dirty="0" smtClean="0">
                    <a:latin typeface="Cambria" pitchFamily="18" charset="0"/>
                  </a:rPr>
                  <a:t>2 drive cables housed in channels 180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°</m:t>
                    </m:r>
                  </m:oMath>
                </a14:m>
                <a:r>
                  <a:rPr lang="en-US" dirty="0" smtClean="0">
                    <a:latin typeface="Cambria" pitchFamily="18" charset="0"/>
                  </a:rPr>
                  <a:t> apart to allow for marionette-like control</a:t>
                </a:r>
                <a:endParaRPr lang="en-US" dirty="0">
                  <a:latin typeface="Cambria" pitchFamily="18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4724400" cy="4800600"/>
              </a:xfrm>
              <a:blipFill rotWithShape="1">
                <a:blip r:embed="rId2"/>
                <a:stretch>
                  <a:fillRect l="-2581" t="-2668" r="-1548" b="-17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5334000" y="2267806"/>
            <a:ext cx="3496216" cy="26613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180378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Cambria" pitchFamily="18" charset="0"/>
              </a:rPr>
              <a:t>Dexterous Manipulator Geometry</a:t>
            </a:r>
            <a:endParaRPr lang="en-US" b="1" dirty="0">
              <a:latin typeface="Cambria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152400" y="2057400"/>
            <a:ext cx="4419600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34000" y="2494624"/>
            <a:ext cx="3048000" cy="553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/>
          <p:nvPr/>
        </p:nvPicPr>
        <p:blipFill rotWithShape="1">
          <a:blip r:embed="rId4"/>
          <a:srcRect l="15141" r="15971" b="28062"/>
          <a:stretch/>
        </p:blipFill>
        <p:spPr>
          <a:xfrm>
            <a:off x="4740071" y="3657600"/>
            <a:ext cx="4327729" cy="83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581122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ambria" pitchFamily="18" charset="0"/>
              </a:rPr>
              <a:t>Design Decision</a:t>
            </a:r>
            <a:endParaRPr lang="en-US" b="1" dirty="0">
              <a:latin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57" y="1524000"/>
            <a:ext cx="8229600" cy="1371600"/>
          </a:xfrm>
        </p:spPr>
        <p:txBody>
          <a:bodyPr/>
          <a:lstStyle/>
          <a:p>
            <a:r>
              <a:rPr lang="en-US" dirty="0" smtClean="0">
                <a:latin typeface="Cambria" pitchFamily="18" charset="0"/>
              </a:rPr>
              <a:t>How many notches to have and how much notch overlap?</a:t>
            </a:r>
            <a:endParaRPr lang="en-US" dirty="0">
              <a:latin typeface="Cambria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152400" y="3060879"/>
            <a:ext cx="4343357" cy="31875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4572000" y="3067050"/>
            <a:ext cx="4345054" cy="3181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476156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Cambria" pitchFamily="18" charset="0"/>
              </a:rPr>
              <a:t>Manipulator Fabrication Process</a:t>
            </a:r>
            <a:endParaRPr lang="en-US" b="1" dirty="0">
              <a:latin typeface="Cambria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632382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340250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ambria" pitchFamily="18" charset="0"/>
              </a:rPr>
              <a:t>Manipulator Control</a:t>
            </a:r>
            <a:endParaRPr lang="en-US" b="1" dirty="0">
              <a:latin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305800" cy="2362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Cambria" pitchFamily="18" charset="0"/>
              </a:rPr>
              <a:t>Stepper Motors Use for:</a:t>
            </a:r>
          </a:p>
          <a:p>
            <a:pPr lvl="1"/>
            <a:r>
              <a:rPr lang="en-US" dirty="0" smtClean="0">
                <a:latin typeface="Cambria" pitchFamily="18" charset="0"/>
              </a:rPr>
              <a:t>Driving left and right cables </a:t>
            </a:r>
          </a:p>
          <a:p>
            <a:pPr lvl="1"/>
            <a:r>
              <a:rPr lang="en-US" dirty="0" smtClean="0">
                <a:latin typeface="Cambria" pitchFamily="18" charset="0"/>
              </a:rPr>
              <a:t>Linear Actuation about Unbent Manipulator Axis</a:t>
            </a:r>
          </a:p>
          <a:p>
            <a:pPr lvl="1"/>
            <a:r>
              <a:rPr lang="en-US" dirty="0" smtClean="0">
                <a:latin typeface="Cambria" pitchFamily="18" charset="0"/>
              </a:rPr>
              <a:t>Rotation Around Unbent Manipulator Axis</a:t>
            </a:r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1154543" y="3810000"/>
            <a:ext cx="6922657" cy="2841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1455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ambria" pitchFamily="18" charset="0"/>
              </a:rPr>
              <a:t>System Sensors</a:t>
            </a:r>
            <a:endParaRPr lang="en-US" b="1" dirty="0">
              <a:latin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229600" cy="4525963"/>
          </a:xfrm>
        </p:spPr>
        <p:txBody>
          <a:bodyPr/>
          <a:lstStyle/>
          <a:p>
            <a:r>
              <a:rPr lang="en-US" dirty="0" smtClean="0">
                <a:latin typeface="Cambria" pitchFamily="18" charset="0"/>
              </a:rPr>
              <a:t>Each cable connected to actuated via tension/compression load cell</a:t>
            </a:r>
          </a:p>
          <a:p>
            <a:r>
              <a:rPr lang="en-US" dirty="0" smtClean="0">
                <a:latin typeface="Cambria" pitchFamily="18" charset="0"/>
              </a:rPr>
              <a:t>CMOS FireWire Camera</a:t>
            </a:r>
          </a:p>
          <a:p>
            <a:pPr lvl="1"/>
            <a:r>
              <a:rPr lang="en-US" dirty="0" smtClean="0">
                <a:latin typeface="Cambria" pitchFamily="18" charset="0"/>
              </a:rPr>
              <a:t>Manipulator stays within field-of-view</a:t>
            </a:r>
          </a:p>
          <a:p>
            <a:pPr marL="457200" lvl="1" indent="0">
              <a:buNone/>
            </a:pPr>
            <a:endParaRPr lang="en-US" dirty="0" smtClean="0">
              <a:latin typeface="Cambria" pitchFamily="18" charset="0"/>
            </a:endParaRPr>
          </a:p>
          <a:p>
            <a:pPr marL="457200" lvl="1" indent="0" algn="ctr">
              <a:buNone/>
            </a:pPr>
            <a:r>
              <a:rPr lang="en-US" sz="4000" b="1" dirty="0" smtClean="0">
                <a:latin typeface="Cambria" pitchFamily="18" charset="0"/>
              </a:rPr>
              <a:t>Question: </a:t>
            </a:r>
            <a:r>
              <a:rPr lang="en-US" sz="4000" dirty="0" smtClean="0">
                <a:latin typeface="Cambria" pitchFamily="18" charset="0"/>
              </a:rPr>
              <a:t>How to define zero position of each of 4 actuators?</a:t>
            </a:r>
            <a:endParaRPr lang="en-US" sz="40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0659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ambria" pitchFamily="18" charset="0"/>
              </a:rPr>
              <a:t>Z-Calibration</a:t>
            </a:r>
            <a:endParaRPr lang="en-US" b="1" dirty="0">
              <a:latin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ambria" pitchFamily="18" charset="0"/>
              </a:rPr>
              <a:t>2 Limit Switches on both ends of Translating Component</a:t>
            </a:r>
          </a:p>
          <a:p>
            <a:endParaRPr lang="en-US" dirty="0" smtClean="0">
              <a:latin typeface="Cambria" pitchFamily="18" charset="0"/>
            </a:endParaRPr>
          </a:p>
          <a:p>
            <a:r>
              <a:rPr lang="en-US" dirty="0" smtClean="0">
                <a:latin typeface="Cambria" pitchFamily="18" charset="0"/>
              </a:rPr>
              <a:t>Steps: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latin typeface="Cambria" pitchFamily="18" charset="0"/>
              </a:rPr>
              <a:t>Actuate to each Limit Switch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latin typeface="Cambria" pitchFamily="18" charset="0"/>
              </a:rPr>
              <a:t>Choose Fixed Intermediate Point as Zero Position</a:t>
            </a:r>
            <a:endParaRPr lang="en-US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7627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𝜽</m:t>
                    </m:r>
                  </m:oMath>
                </a14:m>
                <a:r>
                  <a:rPr lang="en-US" b="1" dirty="0" smtClean="0">
                    <a:latin typeface="Cambria" pitchFamily="18" charset="0"/>
                  </a:rPr>
                  <a:t>-Calibration</a:t>
                </a:r>
                <a:endParaRPr lang="en-US" b="1" dirty="0">
                  <a:latin typeface="Cambria" pitchFamily="18" charset="0"/>
                </a:endParaRPr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sz="3900" b="1" dirty="0" smtClean="0">
                    <a:latin typeface="Cambria" pitchFamily="18" charset="0"/>
                  </a:rPr>
                  <a:t>Steps:</a:t>
                </a:r>
              </a:p>
              <a:p>
                <a:pPr marL="514350" indent="-514350">
                  <a:buFont typeface="+mj-lt"/>
                  <a:buAutoNum type="arabicParenR"/>
                </a:pPr>
                <a:r>
                  <a:rPr lang="en-US" dirty="0" smtClean="0">
                    <a:latin typeface="Cambria" pitchFamily="18" charset="0"/>
                  </a:rPr>
                  <a:t>Bend manipulator</a:t>
                </a:r>
              </a:p>
              <a:p>
                <a:pPr marL="514350" indent="-514350">
                  <a:buFont typeface="+mj-lt"/>
                  <a:buAutoNum type="arabicParenR"/>
                </a:pPr>
                <a:r>
                  <a:rPr lang="en-US" dirty="0" smtClean="0">
                    <a:latin typeface="Cambria" pitchFamily="18" charset="0"/>
                  </a:rPr>
                  <a:t>Rotate by about 360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°</m:t>
                    </m:r>
                  </m:oMath>
                </a14:m>
                <a:endParaRPr lang="en-US" dirty="0" smtClean="0">
                  <a:latin typeface="Cambria" pitchFamily="18" charset="0"/>
                </a:endParaRPr>
              </a:p>
              <a:p>
                <a:pPr marL="914400" lvl="1" indent="-514350">
                  <a:buFont typeface="+mj-lt"/>
                  <a:buAutoNum type="alphaLcParenR"/>
                </a:pPr>
                <a:r>
                  <a:rPr lang="en-US" dirty="0" smtClean="0">
                    <a:latin typeface="Cambria" pitchFamily="18" charset="0"/>
                  </a:rPr>
                  <a:t>Take image at each step</a:t>
                </a:r>
              </a:p>
              <a:p>
                <a:pPr marL="914400" lvl="1" indent="-514350">
                  <a:buFont typeface="+mj-lt"/>
                  <a:buAutoNum type="alphaLcParenR"/>
                </a:pPr>
                <a:r>
                  <a:rPr lang="en-US" dirty="0" smtClean="0">
                    <a:latin typeface="Cambria" pitchFamily="18" charset="0"/>
                  </a:rPr>
                  <a:t>Segment image </a:t>
                </a:r>
                <a:r>
                  <a:rPr lang="en-US" sz="2400" dirty="0" smtClean="0">
                    <a:latin typeface="Cambria" pitchFamily="18" charset="0"/>
                  </a:rPr>
                  <a:t>(using Intensity-Based Segmentation) </a:t>
                </a:r>
              </a:p>
              <a:p>
                <a:pPr lvl="2" indent="-342900"/>
                <a:r>
                  <a:rPr lang="en-US" dirty="0" smtClean="0">
                    <a:latin typeface="Cambria" pitchFamily="18" charset="0"/>
                  </a:rPr>
                  <a:t>Measure Distance from DM Base to End-Most Pixel for left and right side</a:t>
                </a:r>
              </a:p>
              <a:p>
                <a:pPr marL="514350" indent="-514350">
                  <a:buFont typeface="+mj-lt"/>
                  <a:buAutoNum type="arabicParenR"/>
                </a:pPr>
                <a:r>
                  <a:rPr lang="en-US" dirty="0" smtClean="0">
                    <a:latin typeface="Cambria" pitchFamily="18" charset="0"/>
                  </a:rPr>
                  <a:t>Mark 0 Position at </a:t>
                </a:r>
                <a:r>
                  <a:rPr lang="en-US" dirty="0">
                    <a:latin typeface="Cambria" pitchFamily="18" charset="0"/>
                  </a:rPr>
                  <a:t>B</a:t>
                </a:r>
                <a:r>
                  <a:rPr lang="en-US" dirty="0" smtClean="0">
                    <a:latin typeface="Cambria" pitchFamily="18" charset="0"/>
                  </a:rPr>
                  <a:t>ending Plane Orthogonal to Camera </a:t>
                </a:r>
                <a:r>
                  <a:rPr lang="en-US" dirty="0">
                    <a:latin typeface="Cambria" pitchFamily="18" charset="0"/>
                  </a:rPr>
                  <a:t>A</a:t>
                </a:r>
                <a:r>
                  <a:rPr lang="en-US" dirty="0" smtClean="0">
                    <a:latin typeface="Cambria" pitchFamily="18" charset="0"/>
                  </a:rPr>
                  <a:t>xis </a:t>
                </a:r>
              </a:p>
              <a:p>
                <a:pPr marL="514350" indent="-514350">
                  <a:buFont typeface="+mj-lt"/>
                  <a:buAutoNum type="arabicParenR"/>
                </a:pPr>
                <a:endParaRPr lang="en-US" dirty="0">
                  <a:latin typeface="Cambria" pitchFamily="18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2222" t="-2022" r="-1407" b="-20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00129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1722898"/>
            <a:ext cx="8343900" cy="1934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1966" y="5229761"/>
            <a:ext cx="83438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Cambria" pitchFamily="18" charset="0"/>
              </a:rPr>
              <a:t>Kutzer</a:t>
            </a:r>
            <a:r>
              <a:rPr lang="en-US" sz="1600" dirty="0">
                <a:latin typeface="Cambria" pitchFamily="18" charset="0"/>
              </a:rPr>
              <a:t>, M. D. M., S.M. </a:t>
            </a:r>
            <a:r>
              <a:rPr lang="en-US" sz="1600" dirty="0" err="1">
                <a:latin typeface="Cambria" pitchFamily="18" charset="0"/>
              </a:rPr>
              <a:t>Segreti</a:t>
            </a:r>
            <a:r>
              <a:rPr lang="en-US" sz="1600" dirty="0">
                <a:latin typeface="Cambria" pitchFamily="18" charset="0"/>
              </a:rPr>
              <a:t>, C.Y. Brown, M. Armand, R.H. Taylor, and S.C. Mears. "Design of a New Cable-driven Manipulator with a Large Open Lumen: Preliminary Applications in the Minimally-invasive Removal of </a:t>
            </a:r>
            <a:r>
              <a:rPr lang="en-US" sz="1600" dirty="0" err="1">
                <a:latin typeface="Cambria" pitchFamily="18" charset="0"/>
              </a:rPr>
              <a:t>Osteolysis</a:t>
            </a:r>
            <a:r>
              <a:rPr lang="en-US" sz="1600" dirty="0">
                <a:latin typeface="Cambria" pitchFamily="18" charset="0"/>
              </a:rPr>
              <a:t>." </a:t>
            </a:r>
            <a:r>
              <a:rPr lang="en-US" sz="1600" i="1" dirty="0">
                <a:latin typeface="Cambria" pitchFamily="18" charset="0"/>
              </a:rPr>
              <a:t>International Conference on Robotics and Automation</a:t>
            </a:r>
            <a:r>
              <a:rPr lang="en-US" sz="1600" dirty="0">
                <a:latin typeface="Cambria" pitchFamily="18" charset="0"/>
              </a:rPr>
              <a:t> (2011): 2913-920. </a:t>
            </a:r>
            <a:r>
              <a:rPr lang="en-US" sz="1600" i="1" dirty="0" err="1">
                <a:latin typeface="Cambria" pitchFamily="18" charset="0"/>
              </a:rPr>
              <a:t>IEEEXplore</a:t>
            </a:r>
            <a:r>
              <a:rPr lang="en-US" sz="1600" dirty="0">
                <a:latin typeface="Cambria" pitchFamily="18" charset="0"/>
              </a:rPr>
              <a:t>. Web. 12 Apr. 2012. &lt;</a:t>
            </a:r>
            <a:r>
              <a:rPr lang="en-US" sz="1600" dirty="0">
                <a:latin typeface="Cambria" pitchFamily="18" charset="0"/>
                <a:hlinkClick r:id="rId4"/>
              </a:rPr>
              <a:t>http://ieeexplore.ieee.org/xpls/abs_all.jsp?arnumber=5980285&amp;tag=1</a:t>
            </a:r>
            <a:r>
              <a:rPr lang="en-US" sz="1600" dirty="0">
                <a:latin typeface="Cambria" pitchFamily="18" charset="0"/>
              </a:rPr>
              <a:t>&gt;.</a:t>
            </a:r>
            <a:endParaRPr lang="en-US" sz="1600" dirty="0">
              <a:latin typeface="Cambr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4495800"/>
            <a:ext cx="701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mbria" pitchFamily="18" charset="0"/>
              </a:rPr>
              <a:t>* All unreferenced images are taken directly from this paper</a:t>
            </a:r>
            <a:endParaRPr lang="en-US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72181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ambria" pitchFamily="18" charset="0"/>
              </a:rPr>
              <a:t>Drive-Cable Length Calibration</a:t>
            </a:r>
            <a:endParaRPr lang="en-US" b="1" dirty="0">
              <a:latin typeface="Cambria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 smtClean="0">
                    <a:latin typeface="Cambria" pitchFamily="18" charset="0"/>
                  </a:rPr>
                  <a:t>Each Drive </a:t>
                </a:r>
                <a:r>
                  <a:rPr lang="en-US" dirty="0">
                    <a:latin typeface="Cambria" pitchFamily="18" charset="0"/>
                  </a:rPr>
                  <a:t>C</a:t>
                </a:r>
                <a:r>
                  <a:rPr lang="en-US" dirty="0" smtClean="0">
                    <a:latin typeface="Cambria" pitchFamily="18" charset="0"/>
                  </a:rPr>
                  <a:t>able has 4.4N of Counter-Tension</a:t>
                </a:r>
              </a:p>
              <a:p>
                <a:pPr marL="971550" lvl="1" indent="-514350">
                  <a:buFont typeface="+mj-lt"/>
                  <a:buAutoNum type="arabicParenR"/>
                </a:pPr>
                <a:r>
                  <a:rPr lang="en-US" dirty="0" smtClean="0">
                    <a:latin typeface="Cambria" pitchFamily="18" charset="0"/>
                  </a:rPr>
                  <a:t>Total Bend Angle Estimated</a:t>
                </a:r>
              </a:p>
              <a:p>
                <a:pPr marL="971550" lvl="1" indent="-514350">
                  <a:buFont typeface="+mj-lt"/>
                  <a:buAutoNum type="arabicParenR"/>
                </a:pPr>
                <a:r>
                  <a:rPr lang="en-US" dirty="0" smtClean="0">
                    <a:latin typeface="Cambria" pitchFamily="18" charset="0"/>
                  </a:rPr>
                  <a:t>Slack cable on bend-ward side by # of steps proportional to bend angle</a:t>
                </a:r>
              </a:p>
              <a:p>
                <a:pPr marL="971550" lvl="1" indent="-514350">
                  <a:buFont typeface="+mj-lt"/>
                  <a:buAutoNum type="arabicParenR"/>
                </a:pPr>
                <a:r>
                  <a:rPr lang="en-US" dirty="0" smtClean="0">
                    <a:latin typeface="Cambria" pitchFamily="18" charset="0"/>
                  </a:rPr>
                  <a:t>Actuate opposite cable to maintain 4.4N Counter-Tension</a:t>
                </a:r>
              </a:p>
              <a:p>
                <a:pPr marL="971550" lvl="1" indent="-514350">
                  <a:buFont typeface="+mj-lt"/>
                  <a:buAutoNum type="arabicParenR"/>
                </a:pPr>
                <a:r>
                  <a:rPr lang="en-US" dirty="0" smtClean="0">
                    <a:latin typeface="Cambria" pitchFamily="18" charset="0"/>
                  </a:rPr>
                  <a:t>Cable on bend-ward side set to 4.4N counter tension and angle estimated again</a:t>
                </a:r>
              </a:p>
              <a:p>
                <a:pPr marL="971550" lvl="1" indent="-514350">
                  <a:buFont typeface="+mj-lt"/>
                  <a:buAutoNum type="arabicParenR"/>
                </a:pPr>
                <a:r>
                  <a:rPr lang="en-US" dirty="0" smtClean="0">
                    <a:latin typeface="Cambria" pitchFamily="18" charset="0"/>
                  </a:rPr>
                  <a:t>Repeat until angle is about 0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° </m:t>
                    </m:r>
                  </m:oMath>
                </a14:m>
                <a:r>
                  <a:rPr lang="en-US" dirty="0" smtClean="0">
                    <a:latin typeface="Cambria" pitchFamily="18" charset="0"/>
                  </a:rPr>
                  <a:t>with Counter-Tension in each cable at 4.4N</a:t>
                </a:r>
                <a:endParaRPr lang="en-US" dirty="0">
                  <a:latin typeface="Cambria" pitchFamily="18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2830" r="-370" b="-1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79787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861" y="228600"/>
            <a:ext cx="8229600" cy="1143000"/>
          </a:xfrm>
        </p:spPr>
        <p:txBody>
          <a:bodyPr/>
          <a:lstStyle/>
          <a:p>
            <a:r>
              <a:rPr lang="en-US" b="1" dirty="0" smtClean="0">
                <a:latin typeface="Cambria" pitchFamily="18" charset="0"/>
              </a:rPr>
              <a:t>Kinematic Modeling</a:t>
            </a:r>
            <a:endParaRPr lang="en-US" b="1" dirty="0">
              <a:latin typeface="Cambria" pitchFamily="18" charset="0"/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0" y="1600200"/>
            <a:ext cx="5094514" cy="38024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015923" y="5543550"/>
            <a:ext cx="7137477" cy="1085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28600" y="1981200"/>
            <a:ext cx="3352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2000" u="sng" dirty="0" smtClean="0">
                <a:latin typeface="Cambria" pitchFamily="18" charset="0"/>
              </a:rPr>
              <a:t>Purpose:</a:t>
            </a:r>
            <a:r>
              <a:rPr lang="en-US" sz="2000" dirty="0" smtClean="0">
                <a:latin typeface="Cambria" pitchFamily="18" charset="0"/>
              </a:rPr>
              <a:t> Motion Planning and Future Design Optimization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sz="2000" dirty="0">
              <a:latin typeface="Cambria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sz="2000" dirty="0" smtClean="0">
                <a:latin typeface="Cambria" pitchFamily="18" charset="0"/>
              </a:rPr>
              <a:t>Modeled as a Series of Pin Joints that connect a sequence of Rigid Vertebrae</a:t>
            </a:r>
            <a:endParaRPr lang="en-US" sz="20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69086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ambria" pitchFamily="18" charset="0"/>
              </a:rPr>
              <a:t>Experimentation and Testing</a:t>
            </a:r>
            <a:endParaRPr lang="en-US" b="1" dirty="0">
              <a:latin typeface="Cambria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0" indent="0" algn="ctr">
                  <a:buNone/>
                </a:pPr>
                <a:r>
                  <a:rPr lang="en-US" sz="3800" u="sng" dirty="0" smtClean="0">
                    <a:latin typeface="Cambria" pitchFamily="18" charset="0"/>
                  </a:rPr>
                  <a:t>Experiment 1: </a:t>
                </a:r>
                <a:r>
                  <a:rPr lang="en-US" sz="3800" dirty="0" smtClean="0">
                    <a:latin typeface="Cambria" pitchFamily="18" charset="0"/>
                  </a:rPr>
                  <a:t>Investigate the Accuracy of the Kinematic Model</a:t>
                </a:r>
              </a:p>
              <a:p>
                <a:pPr marL="0" indent="0">
                  <a:buNone/>
                </a:pPr>
                <a:endParaRPr lang="en-US" dirty="0">
                  <a:latin typeface="Cambria" pitchFamily="18" charset="0"/>
                </a:endParaRPr>
              </a:p>
              <a:p>
                <a:pPr marL="0" indent="0">
                  <a:buNone/>
                </a:pPr>
                <a:r>
                  <a:rPr lang="en-US" u="sng" dirty="0" smtClean="0">
                    <a:latin typeface="Cambria" pitchFamily="18" charset="0"/>
                  </a:rPr>
                  <a:t>Methodology:</a:t>
                </a:r>
              </a:p>
              <a:p>
                <a:pPr marL="514350" indent="-514350">
                  <a:buFont typeface="+mj-lt"/>
                  <a:buAutoNum type="alphaUcPeriod"/>
                </a:pPr>
                <a:r>
                  <a:rPr lang="en-US" sz="2800" dirty="0" smtClean="0">
                    <a:latin typeface="Cambria" pitchFamily="18" charset="0"/>
                  </a:rPr>
                  <a:t>Acquire 120 images of manipulator configurations</a:t>
                </a:r>
              </a:p>
              <a:p>
                <a:pPr marL="514350" indent="-514350">
                  <a:buFont typeface="+mj-lt"/>
                  <a:buAutoNum type="alphaUcPeriod"/>
                </a:pPr>
                <a:r>
                  <a:rPr lang="en-US" sz="2800" dirty="0" smtClean="0">
                    <a:latin typeface="Cambria" pitchFamily="18" charset="0"/>
                  </a:rPr>
                  <a:t>Acquire aforementioned 58 points</a:t>
                </a:r>
              </a:p>
              <a:p>
                <a:pPr marL="514350" indent="-514350">
                  <a:buFont typeface="+mj-lt"/>
                  <a:buAutoNum type="alphaUcPeriod"/>
                </a:pPr>
                <a:r>
                  <a:rPr lang="en-US" sz="2800" dirty="0" smtClean="0">
                    <a:latin typeface="Cambria" pitchFamily="18" charset="0"/>
                  </a:rPr>
                  <a:t>For first 100 mages, use Linear Least-Squares to force equality of constant parameters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/>
                        </m:ctrlPr>
                      </m:sSubPr>
                      <m:e>
                        <m:r>
                          <a:rPr lang="en-US" sz="2800" i="1"/>
                          <m:t>𝑎</m:t>
                        </m:r>
                      </m:e>
                      <m:sub>
                        <m:r>
                          <a:rPr lang="en-US" sz="2800" i="1"/>
                          <m:t>𝐿</m:t>
                        </m:r>
                      </m:sub>
                    </m:sSub>
                    <m:r>
                      <a:rPr lang="en-US" sz="2800" i="1"/>
                      <m:t>, </m:t>
                    </m:r>
                    <m:sSub>
                      <m:sSubPr>
                        <m:ctrlPr>
                          <a:rPr lang="en-US" sz="2800" i="1"/>
                        </m:ctrlPr>
                      </m:sSubPr>
                      <m:e>
                        <m:r>
                          <a:rPr lang="en-US" sz="2800" i="1"/>
                          <m:t>𝑎</m:t>
                        </m:r>
                      </m:e>
                      <m:sub>
                        <m:r>
                          <a:rPr lang="en-US" sz="2800" i="1"/>
                          <m:t>𝑅</m:t>
                        </m:r>
                      </m:sub>
                    </m:sSub>
                    <m:r>
                      <a:rPr lang="en-US" sz="2800" i="1"/>
                      <m:t>, </m:t>
                    </m:r>
                    <m:sSub>
                      <m:sSubPr>
                        <m:ctrlPr>
                          <a:rPr lang="en-US" sz="2800" i="1"/>
                        </m:ctrlPr>
                      </m:sSubPr>
                      <m:e>
                        <m:r>
                          <a:rPr lang="en-US" sz="2800" i="1"/>
                          <m:t>𝑏</m:t>
                        </m:r>
                      </m:e>
                      <m:sub>
                        <m:r>
                          <a:rPr lang="en-US" sz="2800" i="1"/>
                          <m:t>𝐿</m:t>
                        </m:r>
                      </m:sub>
                    </m:sSub>
                    <m:r>
                      <a:rPr lang="en-US" sz="2800" i="1"/>
                      <m:t>, </m:t>
                    </m:r>
                    <m:sSub>
                      <m:sSubPr>
                        <m:ctrlPr>
                          <a:rPr lang="en-US" sz="2800" i="1"/>
                        </m:ctrlPr>
                      </m:sSubPr>
                      <m:e>
                        <m:r>
                          <a:rPr lang="en-US" sz="2800" i="1"/>
                          <m:t>𝑏</m:t>
                        </m:r>
                      </m:e>
                      <m:sub>
                        <m:r>
                          <a:rPr lang="en-US" sz="2800" i="1"/>
                          <m:t>𝑅</m:t>
                        </m:r>
                      </m:sub>
                    </m:sSub>
                    <m:r>
                      <a:rPr lang="en-US" sz="2800" i="1"/>
                      <m:t>, </m:t>
                    </m:r>
                    <m:sSub>
                      <m:sSubPr>
                        <m:ctrlPr>
                          <a:rPr lang="en-US" sz="2800" i="1"/>
                        </m:ctrlPr>
                      </m:sSubPr>
                      <m:e>
                        <m:r>
                          <a:rPr lang="en-US" sz="2800" i="1"/>
                          <m:t>𝑐</m:t>
                        </m:r>
                      </m:e>
                      <m:sub>
                        <m:r>
                          <a:rPr lang="en-US" sz="2800" i="1"/>
                          <m:t>𝐿</m:t>
                        </m:r>
                      </m:sub>
                    </m:sSub>
                    <m:r>
                      <a:rPr lang="en-US" sz="2800" i="1"/>
                      <m:t>𝑎𝑛𝑑</m:t>
                    </m:r>
                    <m:r>
                      <a:rPr lang="en-US" sz="2800" i="1"/>
                      <m:t> </m:t>
                    </m:r>
                    <m:sSub>
                      <m:sSubPr>
                        <m:ctrlPr>
                          <a:rPr lang="en-US" sz="2800" i="1"/>
                        </m:ctrlPr>
                      </m:sSubPr>
                      <m:e>
                        <m:r>
                          <a:rPr lang="en-US" sz="2800" i="1"/>
                          <m:t>𝑐</m:t>
                        </m:r>
                      </m:e>
                      <m:sub>
                        <m:r>
                          <a:rPr lang="en-US" sz="2800" i="1"/>
                          <m:t>𝑅</m:t>
                        </m:r>
                      </m:sub>
                    </m:sSub>
                  </m:oMath>
                </a14:m>
                <a:r>
                  <a:rPr lang="en-US" sz="2800" dirty="0" smtClean="0">
                    <a:latin typeface="Cambria" pitchFamily="18" charset="0"/>
                  </a:rPr>
                  <a:t>) and calculate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𝛾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 smtClean="0">
                    <a:latin typeface="Cambria" pitchFamily="18" charset="0"/>
                  </a:rPr>
                  <a:t>. </a:t>
                </a:r>
              </a:p>
              <a:p>
                <a:pPr marL="514350" indent="-514350">
                  <a:buFont typeface="+mj-lt"/>
                  <a:buAutoNum type="alphaUcPeriod"/>
                </a:pPr>
                <a:r>
                  <a:rPr lang="en-US" sz="2800" dirty="0" smtClean="0">
                    <a:latin typeface="Cambria" pitchFamily="18" charset="0"/>
                  </a:rPr>
                  <a:t>Find error between selected point and calculated point</a:t>
                </a:r>
                <a:endParaRPr lang="en-US" sz="2800" dirty="0">
                  <a:latin typeface="Cambria" pitchFamily="18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704" t="-4447" r="-2222" b="-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2992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/>
            <a:r>
              <a:rPr lang="en-US" u="sng" dirty="0">
                <a:latin typeface="Cambria" pitchFamily="18" charset="0"/>
              </a:rPr>
              <a:t>Experiment 1: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smtClean="0">
                <a:latin typeface="Cambria" pitchFamily="18" charset="0"/>
              </a:rPr>
              <a:t>Verifying </a:t>
            </a:r>
            <a:r>
              <a:rPr lang="en-US" dirty="0">
                <a:latin typeface="Cambria" pitchFamily="18" charset="0"/>
              </a:rPr>
              <a:t>the Kinematic Model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9917" y="2209800"/>
            <a:ext cx="4496966" cy="3276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4876800" y="2209800"/>
            <a:ext cx="4052521" cy="32813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762000" y="57150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mbria" pitchFamily="18" charset="0"/>
              </a:rPr>
              <a:t>Using First 100 training images 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26660" y="5718883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mbria" pitchFamily="18" charset="0"/>
              </a:rPr>
              <a:t>Using determined parameters on next 20 test images</a:t>
            </a:r>
            <a:endParaRPr lang="en-US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3842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b="1" dirty="0" smtClean="0">
                <a:latin typeface="Cambria" pitchFamily="18" charset="0"/>
              </a:rPr>
              <a:t>Experimentation and Testing</a:t>
            </a:r>
            <a:endParaRPr lang="en-US" b="1" dirty="0">
              <a:latin typeface="Cambria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838200"/>
                <a:ext cx="8458200" cy="3878263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 algn="ctr">
                  <a:buNone/>
                </a:pPr>
                <a:r>
                  <a:rPr lang="en-US" sz="3800" u="sng" dirty="0" smtClean="0">
                    <a:latin typeface="Cambria" pitchFamily="18" charset="0"/>
                  </a:rPr>
                  <a:t>Experiment 2: </a:t>
                </a:r>
                <a:r>
                  <a:rPr lang="en-US" sz="3800" dirty="0" smtClean="0">
                    <a:latin typeface="Cambria" pitchFamily="18" charset="0"/>
                  </a:rPr>
                  <a:t>Define Relationship Between End-Effector Forces and Cable -Tension</a:t>
                </a:r>
              </a:p>
              <a:p>
                <a:pPr marL="0" indent="0">
                  <a:buNone/>
                </a:pPr>
                <a:endParaRPr lang="en-US" dirty="0">
                  <a:latin typeface="Cambria" pitchFamily="18" charset="0"/>
                </a:endParaRPr>
              </a:p>
              <a:p>
                <a:pPr marL="0" indent="0">
                  <a:buNone/>
                </a:pPr>
                <a:r>
                  <a:rPr lang="en-US" u="sng" dirty="0" smtClean="0">
                    <a:latin typeface="Cambria" pitchFamily="18" charset="0"/>
                  </a:rPr>
                  <a:t>Methodology:</a:t>
                </a:r>
              </a:p>
              <a:p>
                <a:pPr marL="0" indent="0">
                  <a:buNone/>
                </a:pPr>
                <a:r>
                  <a:rPr lang="en-US" dirty="0" smtClean="0">
                    <a:latin typeface="Cambria" pitchFamily="18" charset="0"/>
                  </a:rPr>
                  <a:t>At bend configurations of </a:t>
                </a:r>
                <a14:m>
                  <m:oMath xmlns:m="http://schemas.openxmlformats.org/officeDocument/2006/math">
                    <m:r>
                      <a:rPr lang="en-US" i="1"/>
                      <m:t>𝜙</m:t>
                    </m:r>
                    <m:r>
                      <a:rPr lang="en-US" i="1"/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" pitchFamily="18" charset="0"/>
                          </a:rPr>
                        </m:ctrlPr>
                      </m:dPr>
                      <m:e>
                        <m:r>
                          <a:rPr lang="en-US" i="1"/>
                          <m:t>−135°, −90°, −45°, 0°,45°, 90°, 135°</m:t>
                        </m:r>
                      </m:e>
                    </m:d>
                  </m:oMath>
                </a14:m>
                <a:r>
                  <a:rPr lang="en-US" dirty="0" smtClean="0">
                    <a:latin typeface="Cambria" pitchFamily="18" charset="0"/>
                  </a:rPr>
                  <a:t>:</a:t>
                </a:r>
              </a:p>
              <a:p>
                <a:pPr marL="514350" indent="-514350">
                  <a:buFont typeface="+mj-lt"/>
                  <a:buAutoNum type="arabicParenR"/>
                </a:pPr>
                <a:r>
                  <a:rPr lang="en-US" dirty="0" smtClean="0">
                    <a:latin typeface="Cambria" pitchFamily="18" charset="0"/>
                  </a:rPr>
                  <a:t>Apply force gauge in Eastward, Westward, and Southward directions</a:t>
                </a:r>
              </a:p>
              <a:p>
                <a:pPr marL="514350" indent="-514350">
                  <a:buFont typeface="+mj-lt"/>
                  <a:buAutoNum type="arabicParenR"/>
                </a:pPr>
                <a:r>
                  <a:rPr lang="en-US" dirty="0" smtClean="0">
                    <a:latin typeface="Cambria" pitchFamily="18" charset="0"/>
                  </a:rPr>
                  <a:t>Bring gauge in contact with end-effector while maintaining 0.00 N reading</a:t>
                </a:r>
              </a:p>
              <a:p>
                <a:pPr marL="514350" indent="-514350">
                  <a:buFont typeface="+mj-lt"/>
                  <a:buAutoNum type="arabicParenR"/>
                </a:pPr>
                <a:r>
                  <a:rPr lang="en-US" dirty="0" smtClean="0">
                    <a:latin typeface="Cambria" pitchFamily="18" charset="0"/>
                  </a:rPr>
                  <a:t>Step motor and record load cell and force-gauge data</a:t>
                </a:r>
              </a:p>
              <a:p>
                <a:pPr marL="514350" indent="-514350">
                  <a:buFont typeface="+mj-lt"/>
                  <a:buAutoNum type="arabicParenR"/>
                </a:pPr>
                <a:r>
                  <a:rPr lang="en-US" dirty="0" smtClean="0">
                    <a:latin typeface="Cambria" pitchFamily="18" charset="0"/>
                  </a:rPr>
                  <a:t>Perform 3 trials with 30 data points each</a:t>
                </a:r>
              </a:p>
              <a:p>
                <a:pPr marL="514350" indent="-514350">
                  <a:buFont typeface="+mj-lt"/>
                  <a:buAutoNum type="arabicParenR"/>
                </a:pPr>
                <a:endParaRPr lang="en-US" dirty="0" smtClean="0">
                  <a:latin typeface="Cambria" pitchFamily="18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838200"/>
                <a:ext cx="8458200" cy="3878263"/>
              </a:xfrm>
              <a:blipFill rotWithShape="1">
                <a:blip r:embed="rId2"/>
                <a:stretch>
                  <a:fillRect l="-865" t="-3616" r="-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305" y="4648200"/>
            <a:ext cx="6788495" cy="18367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84054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3733800"/>
            <a:ext cx="9293845" cy="251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3"/>
          <a:srcRect t="6382" r="4780"/>
          <a:stretch/>
        </p:blipFill>
        <p:spPr>
          <a:xfrm>
            <a:off x="152400" y="873844"/>
            <a:ext cx="2866760" cy="24789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762000" y="240268"/>
            <a:ext cx="7772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u="sng" dirty="0">
                <a:latin typeface="Cambria" pitchFamily="18" charset="0"/>
              </a:rPr>
              <a:t>Experiment 2</a:t>
            </a:r>
            <a:r>
              <a:rPr lang="en-US" sz="2000" b="1" u="sng" dirty="0" smtClean="0">
                <a:latin typeface="Cambria" pitchFamily="18" charset="0"/>
              </a:rPr>
              <a:t>:</a:t>
            </a:r>
            <a:r>
              <a:rPr lang="en-US" sz="2000" b="1" dirty="0" smtClean="0">
                <a:latin typeface="Cambria" pitchFamily="18" charset="0"/>
              </a:rPr>
              <a:t> </a:t>
            </a:r>
            <a:r>
              <a:rPr lang="en-US" sz="2000" dirty="0" smtClean="0">
                <a:latin typeface="Cambria" pitchFamily="18" charset="0"/>
              </a:rPr>
              <a:t>End-Effector Force </a:t>
            </a:r>
            <a:r>
              <a:rPr lang="en-US" sz="2000" dirty="0">
                <a:latin typeface="Cambria" pitchFamily="18" charset="0"/>
              </a:rPr>
              <a:t>and </a:t>
            </a:r>
            <a:r>
              <a:rPr lang="en-US" sz="2000" dirty="0" smtClean="0">
                <a:latin typeface="Cambria" pitchFamily="18" charset="0"/>
              </a:rPr>
              <a:t>Cable-Tension Relationship</a:t>
            </a:r>
            <a:endParaRPr lang="en-US" sz="20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2125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3733800"/>
            <a:ext cx="9293845" cy="251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/>
          <p:nvPr/>
        </p:nvPicPr>
        <p:blipFill rotWithShape="1">
          <a:blip r:embed="rId3"/>
          <a:srcRect l="10840" t="46770" r="13049" b="12265"/>
          <a:stretch/>
        </p:blipFill>
        <p:spPr>
          <a:xfrm>
            <a:off x="2675735" y="609600"/>
            <a:ext cx="3496465" cy="27006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762000" y="76200"/>
            <a:ext cx="7772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u="sng" dirty="0">
                <a:latin typeface="Cambria" pitchFamily="18" charset="0"/>
              </a:rPr>
              <a:t>Experiment 2</a:t>
            </a:r>
            <a:r>
              <a:rPr lang="en-US" sz="2000" b="1" u="sng" dirty="0" smtClean="0">
                <a:latin typeface="Cambria" pitchFamily="18" charset="0"/>
              </a:rPr>
              <a:t>:</a:t>
            </a:r>
            <a:r>
              <a:rPr lang="en-US" sz="2000" b="1" dirty="0" smtClean="0">
                <a:latin typeface="Cambria" pitchFamily="18" charset="0"/>
              </a:rPr>
              <a:t> </a:t>
            </a:r>
            <a:r>
              <a:rPr lang="en-US" sz="2000" dirty="0" smtClean="0">
                <a:latin typeface="Cambria" pitchFamily="18" charset="0"/>
              </a:rPr>
              <a:t>End-Effector Force </a:t>
            </a:r>
            <a:r>
              <a:rPr lang="en-US" sz="2000" dirty="0">
                <a:latin typeface="Cambria" pitchFamily="18" charset="0"/>
              </a:rPr>
              <a:t>and </a:t>
            </a:r>
            <a:r>
              <a:rPr lang="en-US" sz="2000" dirty="0" smtClean="0">
                <a:latin typeface="Cambria" pitchFamily="18" charset="0"/>
              </a:rPr>
              <a:t>Cable-Tension Relationship</a:t>
            </a:r>
            <a:endParaRPr lang="en-US" sz="20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3541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3733800"/>
            <a:ext cx="9293845" cy="251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3"/>
          <a:srcRect l="10784" r="10724" b="21825"/>
          <a:stretch/>
        </p:blipFill>
        <p:spPr>
          <a:xfrm>
            <a:off x="2892490" y="612710"/>
            <a:ext cx="3359020" cy="259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762000" y="152400"/>
            <a:ext cx="7772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u="sng" dirty="0">
                <a:latin typeface="Cambria" pitchFamily="18" charset="0"/>
              </a:rPr>
              <a:t>Experiment 2</a:t>
            </a:r>
            <a:r>
              <a:rPr lang="en-US" sz="2000" b="1" u="sng" dirty="0" smtClean="0">
                <a:latin typeface="Cambria" pitchFamily="18" charset="0"/>
              </a:rPr>
              <a:t>:</a:t>
            </a:r>
            <a:r>
              <a:rPr lang="en-US" sz="2000" b="1" dirty="0" smtClean="0">
                <a:latin typeface="Cambria" pitchFamily="18" charset="0"/>
              </a:rPr>
              <a:t> </a:t>
            </a:r>
            <a:r>
              <a:rPr lang="en-US" sz="2000" dirty="0" smtClean="0">
                <a:latin typeface="Cambria" pitchFamily="18" charset="0"/>
              </a:rPr>
              <a:t>End-Effector Force </a:t>
            </a:r>
            <a:r>
              <a:rPr lang="en-US" sz="2000" dirty="0">
                <a:latin typeface="Cambria" pitchFamily="18" charset="0"/>
              </a:rPr>
              <a:t>and </a:t>
            </a:r>
            <a:r>
              <a:rPr lang="en-US" sz="2000" dirty="0" smtClean="0">
                <a:latin typeface="Cambria" pitchFamily="18" charset="0"/>
              </a:rPr>
              <a:t>Cable-Tension Relationship</a:t>
            </a:r>
            <a:endParaRPr lang="en-US" sz="20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3546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3733800"/>
            <a:ext cx="9293845" cy="251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/>
          <p:nvPr/>
        </p:nvPicPr>
        <p:blipFill rotWithShape="1">
          <a:blip r:embed="rId3"/>
          <a:srcRect l="11827" r="16889" b="59794"/>
          <a:stretch/>
        </p:blipFill>
        <p:spPr>
          <a:xfrm>
            <a:off x="5867400" y="729126"/>
            <a:ext cx="3200400" cy="25811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762000" y="240268"/>
            <a:ext cx="7772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u="sng" dirty="0">
                <a:latin typeface="Cambria" pitchFamily="18" charset="0"/>
              </a:rPr>
              <a:t>Experiment 2</a:t>
            </a:r>
            <a:r>
              <a:rPr lang="en-US" sz="2000" b="1" u="sng" dirty="0" smtClean="0">
                <a:latin typeface="Cambria" pitchFamily="18" charset="0"/>
              </a:rPr>
              <a:t>:</a:t>
            </a:r>
            <a:r>
              <a:rPr lang="en-US" sz="2000" b="1" dirty="0" smtClean="0">
                <a:latin typeface="Cambria" pitchFamily="18" charset="0"/>
              </a:rPr>
              <a:t> </a:t>
            </a:r>
            <a:r>
              <a:rPr lang="en-US" sz="2000" dirty="0" smtClean="0">
                <a:latin typeface="Cambria" pitchFamily="18" charset="0"/>
              </a:rPr>
              <a:t>End-Effector Force </a:t>
            </a:r>
            <a:r>
              <a:rPr lang="en-US" sz="2000" dirty="0">
                <a:latin typeface="Cambria" pitchFamily="18" charset="0"/>
              </a:rPr>
              <a:t>and </a:t>
            </a:r>
            <a:r>
              <a:rPr lang="en-US" sz="2000" dirty="0" smtClean="0">
                <a:latin typeface="Cambria" pitchFamily="18" charset="0"/>
              </a:rPr>
              <a:t>Cable-Tension Relationship</a:t>
            </a:r>
            <a:endParaRPr lang="en-US" sz="20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8863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ambria" pitchFamily="18" charset="0"/>
              </a:rPr>
              <a:t>Out of the Bend-Plane</a:t>
            </a:r>
            <a:endParaRPr lang="en-US" b="1" dirty="0">
              <a:latin typeface="Cambria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>
                    <a:latin typeface="Cambria" pitchFamily="18" charset="0"/>
                  </a:rPr>
                  <a:t>Similar Test</a:t>
                </a:r>
              </a:p>
              <a:p>
                <a:pPr lvl="1"/>
                <a:r>
                  <a:rPr lang="en-US" dirty="0" smtClean="0">
                    <a:latin typeface="Cambria" pitchFamily="18" charset="0"/>
                  </a:rPr>
                  <a:t>Only 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𝜙</m:t>
                    </m:r>
                    <m:r>
                      <a:rPr lang="en-US" i="1">
                        <a:latin typeface="Cambria Math"/>
                      </a:rPr>
                      <m:t>=−90°</m:t>
                    </m:r>
                  </m:oMath>
                </a14:m>
                <a:endParaRPr lang="en-US" dirty="0" smtClean="0">
                  <a:latin typeface="Cambria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𝜃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>
                    <a:latin typeface="Cambria" pitchFamily="18" charset="0"/>
                  </a:rPr>
                  <a:t>rotated by 90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°</m:t>
                    </m:r>
                  </m:oMath>
                </a14:m>
                <a:r>
                  <a:rPr lang="en-US" dirty="0" smtClean="0">
                    <a:latin typeface="Cambria" pitchFamily="18" charset="0"/>
                  </a:rPr>
                  <a:t> to bring bend-plane same axis as camera</a:t>
                </a:r>
                <a:endParaRPr lang="en-US" dirty="0">
                  <a:latin typeface="Cambria" pitchFamily="18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533400" y="3886200"/>
            <a:ext cx="3305797" cy="2452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/>
          <p:nvPr/>
        </p:nvPicPr>
        <p:blipFill>
          <a:blip r:embed="rId4"/>
          <a:stretch>
            <a:fillRect/>
          </a:stretch>
        </p:blipFill>
        <p:spPr>
          <a:xfrm>
            <a:off x="4572000" y="3462338"/>
            <a:ext cx="3810000" cy="2876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654543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000" b="1" cap="small" dirty="0" smtClean="0">
                <a:solidFill>
                  <a:srgbClr val="000000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Problem</a:t>
            </a:r>
            <a:r>
              <a:rPr lang="en-US" sz="4000" cap="small" dirty="0" smtClean="0">
                <a:solidFill>
                  <a:srgbClr val="000000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:</a:t>
            </a:r>
          </a:p>
          <a:p>
            <a:pPr algn="ctr">
              <a:buNone/>
            </a:pPr>
            <a:r>
              <a:rPr lang="en-US" sz="2800" cap="small" dirty="0" smtClean="0">
                <a:solidFill>
                  <a:srgbClr val="000000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An intuitive interface for </a:t>
            </a:r>
            <a:r>
              <a:rPr lang="en-US" sz="2800" cap="small" dirty="0" smtClean="0">
                <a:solidFill>
                  <a:srgbClr val="000000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a developed dexterous manipulator </a:t>
            </a:r>
            <a:r>
              <a:rPr lang="en-US" sz="2800" cap="small" dirty="0" smtClean="0">
                <a:solidFill>
                  <a:srgbClr val="000000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does not exist. </a:t>
            </a:r>
          </a:p>
          <a:p>
            <a:pPr algn="ctr">
              <a:buNone/>
            </a:pPr>
            <a:r>
              <a:rPr lang="en-US" sz="4000" b="1" cap="small" dirty="0" smtClean="0">
                <a:solidFill>
                  <a:srgbClr val="000000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Solution:</a:t>
            </a:r>
          </a:p>
          <a:p>
            <a:pPr algn="ctr">
              <a:buNone/>
            </a:pPr>
            <a:r>
              <a:rPr lang="en-US" sz="2800" cap="small" dirty="0" smtClean="0">
                <a:solidFill>
                  <a:srgbClr val="000000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develop such an intuitive interface using the PHANTOM® </a:t>
            </a:r>
            <a:r>
              <a:rPr lang="en-US" sz="2800" cap="small" dirty="0" smtClean="0">
                <a:solidFill>
                  <a:srgbClr val="000000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Premium</a:t>
            </a:r>
            <a:r>
              <a:rPr lang="en-US" sz="2800" cap="small" dirty="0">
                <a:solidFill>
                  <a:srgbClr val="000000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cap="small" dirty="0" smtClean="0">
                <a:solidFill>
                  <a:srgbClr val="000000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while integrating haptic feedback</a:t>
            </a:r>
            <a:endParaRPr lang="en-US" dirty="0">
              <a:solidFill>
                <a:srgbClr val="000000"/>
              </a:solidFill>
              <a:latin typeface="Cambria" pitchFamily="18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ambria" pitchFamily="18" charset="0"/>
              </a:rPr>
              <a:t>Conclusions	</a:t>
            </a:r>
            <a:endParaRPr lang="en-US" b="1" dirty="0">
              <a:latin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ambria" pitchFamily="18" charset="0"/>
              </a:rPr>
              <a:t>Design objectives were met</a:t>
            </a:r>
          </a:p>
          <a:p>
            <a:r>
              <a:rPr lang="en-US" dirty="0" smtClean="0">
                <a:latin typeface="Cambria" pitchFamily="18" charset="0"/>
              </a:rPr>
              <a:t>No signs of fatigue or failure</a:t>
            </a:r>
          </a:p>
          <a:p>
            <a:r>
              <a:rPr lang="en-US" dirty="0" smtClean="0">
                <a:latin typeface="Cambria" pitchFamily="18" charset="0"/>
              </a:rPr>
              <a:t>Promising kinematic results</a:t>
            </a:r>
          </a:p>
          <a:p>
            <a:r>
              <a:rPr lang="en-US" dirty="0" smtClean="0">
                <a:latin typeface="Cambria" pitchFamily="18" charset="0"/>
              </a:rPr>
              <a:t>Some variability between identical trials</a:t>
            </a:r>
          </a:p>
          <a:p>
            <a:r>
              <a:rPr lang="en-US" dirty="0" smtClean="0">
                <a:latin typeface="Cambria" pitchFamily="18" charset="0"/>
              </a:rPr>
              <a:t>Path-planning work using kinematic model shows 85%-95% coverage rates</a:t>
            </a:r>
          </a:p>
          <a:p>
            <a:pPr marL="457200" lvl="1" indent="0">
              <a:buNone/>
            </a:pPr>
            <a:endParaRPr lang="en-US" dirty="0" smtClean="0">
              <a:latin typeface="Cambria" pitchFamily="18" charset="0"/>
            </a:endParaRPr>
          </a:p>
          <a:p>
            <a:endParaRPr lang="en-US" dirty="0" smtClean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9270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ambria" pitchFamily="18" charset="0"/>
              </a:rPr>
              <a:t>Next Steps</a:t>
            </a:r>
            <a:endParaRPr lang="en-US" b="1" dirty="0">
              <a:latin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ambria" pitchFamily="18" charset="0"/>
              </a:rPr>
              <a:t>Optimization of Manipulator Geometry</a:t>
            </a:r>
          </a:p>
          <a:p>
            <a:r>
              <a:rPr lang="en-US" dirty="0" smtClean="0">
                <a:latin typeface="Cambria" pitchFamily="18" charset="0"/>
              </a:rPr>
              <a:t>3D bending via addition of more drive cables</a:t>
            </a:r>
          </a:p>
          <a:p>
            <a:r>
              <a:rPr lang="en-US" dirty="0" smtClean="0">
                <a:latin typeface="Cambria" pitchFamily="18" charset="0"/>
              </a:rPr>
              <a:t>Predicting cable lengths from known-position and vice-versa</a:t>
            </a:r>
          </a:p>
          <a:p>
            <a:r>
              <a:rPr lang="en-US" dirty="0" smtClean="0">
                <a:latin typeface="Cambria" pitchFamily="18" charset="0"/>
              </a:rPr>
              <a:t>Develop intuitive, haptic control interface!</a:t>
            </a:r>
            <a:endParaRPr lang="en-US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65920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991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Cambria" pitchFamily="18" charset="0"/>
              </a:rPr>
              <a:t>Relevance and Importance to Project</a:t>
            </a:r>
            <a:endParaRPr lang="en-US" b="1" dirty="0">
              <a:latin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>
                <a:latin typeface="Cambria" pitchFamily="18" charset="0"/>
              </a:rPr>
              <a:t> Learned about Cable-Properties of Manipulator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>
                <a:latin typeface="Cambria" pitchFamily="18" charset="0"/>
              </a:rPr>
              <a:t> Range of Manipulator Motion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>
                <a:latin typeface="Cambria" pitchFamily="18" charset="0"/>
              </a:rPr>
              <a:t> Possible Kinematic Model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>
                <a:latin typeface="Cambria" pitchFamily="18" charset="0"/>
              </a:rPr>
              <a:t> Calibration Steps</a:t>
            </a:r>
          </a:p>
          <a:p>
            <a:endParaRPr lang="en-US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9465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ambria" pitchFamily="18" charset="0"/>
              </a:rPr>
              <a:t>My Critique</a:t>
            </a:r>
            <a:r>
              <a:rPr lang="en-US" dirty="0" smtClean="0">
                <a:latin typeface="Cambria" pitchFamily="18" charset="0"/>
              </a:rPr>
              <a:t>: </a:t>
            </a:r>
            <a:r>
              <a:rPr lang="en-US" dirty="0" smtClean="0">
                <a:solidFill>
                  <a:srgbClr val="339933"/>
                </a:solidFill>
                <a:latin typeface="Cambria" pitchFamily="18" charset="0"/>
              </a:rPr>
              <a:t>The Good</a:t>
            </a:r>
            <a:endParaRPr lang="en-US" dirty="0">
              <a:solidFill>
                <a:srgbClr val="339933"/>
              </a:solidFill>
              <a:latin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ambria" pitchFamily="18" charset="0"/>
              </a:rPr>
              <a:t>Wide breadth of information</a:t>
            </a:r>
            <a:endParaRPr lang="en-US" dirty="0" smtClean="0">
              <a:latin typeface="Cambria" pitchFamily="18" charset="0"/>
              <a:sym typeface="Wingdings" pitchFamily="2" charset="2"/>
            </a:endParaRPr>
          </a:p>
          <a:p>
            <a:r>
              <a:rPr lang="en-US" dirty="0" smtClean="0">
                <a:latin typeface="Cambria" pitchFamily="18" charset="0"/>
                <a:sym typeface="Wingdings" pitchFamily="2" charset="2"/>
              </a:rPr>
              <a:t>Relatively Large Sample Size during Experiments</a:t>
            </a:r>
          </a:p>
          <a:p>
            <a:r>
              <a:rPr lang="en-US" dirty="0" smtClean="0">
                <a:latin typeface="Cambria" pitchFamily="18" charset="0"/>
                <a:sym typeface="Wingdings" pitchFamily="2" charset="2"/>
              </a:rPr>
              <a:t>Good Use of Figures and Plots</a:t>
            </a:r>
          </a:p>
          <a:p>
            <a:r>
              <a:rPr lang="en-US" dirty="0" smtClean="0">
                <a:latin typeface="Cambria" pitchFamily="18" charset="0"/>
              </a:rPr>
              <a:t>Clear and Concise</a:t>
            </a:r>
          </a:p>
        </p:txBody>
      </p:sp>
    </p:spTree>
    <p:extLst>
      <p:ext uri="{BB962C8B-B14F-4D97-AF65-F5344CB8AC3E}">
        <p14:creationId xmlns:p14="http://schemas.microsoft.com/office/powerpoint/2010/main" val="35644778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ambria" pitchFamily="18" charset="0"/>
              </a:rPr>
              <a:t>My Critique</a:t>
            </a:r>
            <a:r>
              <a:rPr lang="en-US" dirty="0" smtClean="0">
                <a:latin typeface="Cambria" pitchFamily="18" charset="0"/>
              </a:rPr>
              <a:t>: </a:t>
            </a:r>
            <a:r>
              <a:rPr lang="en-US" dirty="0" smtClean="0">
                <a:solidFill>
                  <a:srgbClr val="FF0000"/>
                </a:solidFill>
                <a:latin typeface="Cambria" pitchFamily="18" charset="0"/>
              </a:rPr>
              <a:t>The Less Good</a:t>
            </a:r>
            <a:endParaRPr lang="en-US" dirty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Cambria" pitchFamily="18" charset="0"/>
              </a:rPr>
              <a:t>Some important features were not explained </a:t>
            </a:r>
          </a:p>
          <a:p>
            <a:pPr lvl="1"/>
            <a:r>
              <a:rPr lang="en-US" dirty="0">
                <a:latin typeface="Cambria" pitchFamily="18" charset="0"/>
              </a:rPr>
              <a:t>I</a:t>
            </a:r>
            <a:r>
              <a:rPr lang="en-US" dirty="0" smtClean="0">
                <a:latin typeface="Cambria" pitchFamily="18" charset="0"/>
              </a:rPr>
              <a:t>mage-based segmentation</a:t>
            </a:r>
          </a:p>
          <a:p>
            <a:pPr lvl="1"/>
            <a:r>
              <a:rPr lang="en-US" dirty="0">
                <a:latin typeface="Cambria" pitchFamily="18" charset="0"/>
              </a:rPr>
              <a:t>C</a:t>
            </a:r>
            <a:r>
              <a:rPr lang="en-US" dirty="0" smtClean="0">
                <a:latin typeface="Cambria" pitchFamily="18" charset="0"/>
              </a:rPr>
              <a:t>urrent control interface</a:t>
            </a:r>
          </a:p>
          <a:p>
            <a:pPr lvl="1"/>
            <a:r>
              <a:rPr lang="en-US" dirty="0" smtClean="0">
                <a:latin typeface="Cambria" pitchFamily="18" charset="0"/>
              </a:rPr>
              <a:t>Path-planning work indicating up to 95% coverage</a:t>
            </a:r>
          </a:p>
          <a:p>
            <a:r>
              <a:rPr lang="en-US" dirty="0" smtClean="0">
                <a:latin typeface="Cambria" pitchFamily="18" charset="0"/>
              </a:rPr>
              <a:t>Sometimes difficult to understand</a:t>
            </a:r>
          </a:p>
          <a:p>
            <a:pPr lvl="1"/>
            <a:r>
              <a:rPr lang="en-US" dirty="0" smtClean="0">
                <a:latin typeface="Cambria" pitchFamily="18" charset="0"/>
              </a:rPr>
              <a:t>Kinematic Model</a:t>
            </a:r>
          </a:p>
          <a:p>
            <a:pPr lvl="1"/>
            <a:r>
              <a:rPr lang="en-US" dirty="0" smtClean="0">
                <a:latin typeface="Cambria" pitchFamily="18" charset="0"/>
              </a:rPr>
              <a:t>Drive-Cable Length Calibration</a:t>
            </a:r>
          </a:p>
          <a:p>
            <a:endParaRPr lang="en-US" dirty="0" smtClean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415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ambria" pitchFamily="18" charset="0"/>
              </a:rPr>
              <a:t>All in All</a:t>
            </a:r>
            <a:endParaRPr lang="en-US" b="1" dirty="0">
              <a:latin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ambria" pitchFamily="18" charset="0"/>
              </a:rPr>
              <a:t>Very useful in developing background in project</a:t>
            </a:r>
          </a:p>
          <a:p>
            <a:r>
              <a:rPr lang="en-US" dirty="0" smtClean="0">
                <a:latin typeface="Cambria" pitchFamily="18" charset="0"/>
              </a:rPr>
              <a:t>Helped to realize overall purpose</a:t>
            </a:r>
          </a:p>
          <a:p>
            <a:r>
              <a:rPr lang="en-US" dirty="0" smtClean="0">
                <a:latin typeface="Cambria" pitchFamily="18" charset="0"/>
              </a:rPr>
              <a:t>What considerations have gone into the design</a:t>
            </a:r>
          </a:p>
          <a:p>
            <a:r>
              <a:rPr lang="en-US" dirty="0" smtClean="0">
                <a:latin typeface="Cambria" pitchFamily="18" charset="0"/>
              </a:rPr>
              <a:t>Possible modeling and testing ideas</a:t>
            </a:r>
          </a:p>
          <a:p>
            <a:endParaRPr lang="en-US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40704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2130425"/>
            <a:ext cx="8991600" cy="1470025"/>
          </a:xfrm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000000"/>
                </a:solidFill>
                <a:latin typeface="Cambria" pitchFamily="18" charset="0"/>
              </a:rPr>
              <a:t>Questions or Comments?</a:t>
            </a:r>
            <a:endParaRPr lang="en-US" sz="600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505200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latin typeface="Cambria" pitchFamily="18" charset="0"/>
              </a:rPr>
              <a:t>Thank You!</a:t>
            </a:r>
            <a:endParaRPr lang="en-US" dirty="0">
              <a:solidFill>
                <a:srgbClr val="00000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5067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  <a:noFill/>
          <a:ln>
            <a:noFill/>
          </a:ln>
        </p:spPr>
        <p:txBody>
          <a:bodyPr/>
          <a:lstStyle/>
          <a:p>
            <a:pPr marL="0" indent="0">
              <a:buNone/>
            </a:pPr>
            <a:r>
              <a:rPr lang="en-US" sz="28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endParaRPr lang="en-US" sz="280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02000" y="10414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Rounded Rectangle 15"/>
          <p:cNvSpPr/>
          <p:nvPr>
            <p:custDataLst>
              <p:tags r:id="rId1"/>
            </p:custDataLst>
          </p:nvPr>
        </p:nvSpPr>
        <p:spPr>
          <a:xfrm>
            <a:off x="609600" y="3352800"/>
            <a:ext cx="1676400" cy="1066800"/>
          </a:xfrm>
          <a:prstGeom prst="roundRect">
            <a:avLst/>
          </a:prstGeom>
          <a:noFill/>
          <a:ln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 smtClean="0">
                <a:solidFill>
                  <a:srgbClr val="000000"/>
                </a:solidFill>
                <a:latin typeface="Cambria" pitchFamily="18" charset="0"/>
              </a:rPr>
              <a:t>PHANTOM Premium</a:t>
            </a:r>
            <a:endParaRPr lang="en-US" sz="200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8" name="Rounded Rectangle 17"/>
          <p:cNvSpPr/>
          <p:nvPr>
            <p:custDataLst>
              <p:tags r:id="rId2"/>
            </p:custDataLst>
          </p:nvPr>
        </p:nvSpPr>
        <p:spPr>
          <a:xfrm>
            <a:off x="3581400" y="3352800"/>
            <a:ext cx="1676400" cy="1084263"/>
          </a:xfrm>
          <a:prstGeom prst="roundRect">
            <a:avLst/>
          </a:prstGeom>
          <a:noFill/>
          <a:ln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 smtClean="0">
                <a:solidFill>
                  <a:srgbClr val="000000"/>
                </a:solidFill>
                <a:latin typeface="Cambria" pitchFamily="18" charset="0"/>
              </a:rPr>
              <a:t>Controller application</a:t>
            </a:r>
            <a:endParaRPr lang="en-US" sz="200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32" name="Rounded Rectangle 31"/>
          <p:cNvSpPr/>
          <p:nvPr>
            <p:custDataLst>
              <p:tags r:id="rId3"/>
            </p:custDataLst>
          </p:nvPr>
        </p:nvSpPr>
        <p:spPr>
          <a:xfrm>
            <a:off x="6477000" y="3276600"/>
            <a:ext cx="1828800" cy="1371600"/>
          </a:xfrm>
          <a:prstGeom prst="roundRect">
            <a:avLst/>
          </a:prstGeom>
          <a:noFill/>
          <a:ln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 smtClean="0">
                <a:solidFill>
                  <a:srgbClr val="000000"/>
                </a:solidFill>
                <a:latin typeface="Cambria" pitchFamily="18" charset="0"/>
              </a:rPr>
              <a:t>Snake robot &amp; Z-Θ stage motors &amp; sensors</a:t>
            </a:r>
            <a:endParaRPr lang="en-US" sz="200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609600" y="5032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cap="small" dirty="0">
              <a:solidFill>
                <a:srgbClr val="000000"/>
              </a:solidFill>
              <a:latin typeface="Cambria"/>
            </a:endParaRPr>
          </a:p>
        </p:txBody>
      </p:sp>
      <p:cxnSp>
        <p:nvCxnSpPr>
          <p:cNvPr id="39" name="Straight Arrow Connector 38"/>
          <p:cNvCxnSpPr>
            <a:stCxn id="16" idx="3"/>
            <a:endCxn id="18" idx="1"/>
          </p:cNvCxnSpPr>
          <p:nvPr/>
        </p:nvCxnSpPr>
        <p:spPr>
          <a:xfrm>
            <a:off x="2286000" y="3886200"/>
            <a:ext cx="1295400" cy="8732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18" idx="3"/>
          </p:cNvCxnSpPr>
          <p:nvPr/>
        </p:nvCxnSpPr>
        <p:spPr>
          <a:xfrm flipV="1">
            <a:off x="5257800" y="3886200"/>
            <a:ext cx="1219200" cy="8732"/>
          </a:xfrm>
          <a:prstGeom prst="straightConnector1">
            <a:avLst/>
          </a:prstGeom>
          <a:ln>
            <a:solidFill>
              <a:srgbClr val="00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Elbow Connector 58"/>
          <p:cNvCxnSpPr>
            <a:stCxn id="32" idx="0"/>
            <a:endCxn id="16" idx="0"/>
          </p:cNvCxnSpPr>
          <p:nvPr/>
        </p:nvCxnSpPr>
        <p:spPr>
          <a:xfrm rot="16200000" flipH="1" flipV="1">
            <a:off x="4381500" y="342900"/>
            <a:ext cx="76200" cy="5943600"/>
          </a:xfrm>
          <a:prstGeom prst="bentConnector3">
            <a:avLst>
              <a:gd name="adj1" fmla="val -300000"/>
            </a:avLst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3048000" y="2082224"/>
            <a:ext cx="2852063" cy="58477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  <a:latin typeface="Cambria" pitchFamily="18" charset="0"/>
              </a:rPr>
              <a:t>Force feedback</a:t>
            </a:r>
            <a:endParaRPr lang="en-US" sz="3200" dirty="0">
              <a:solidFill>
                <a:srgbClr val="00000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37957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ambria" pitchFamily="18" charset="0"/>
              </a:rPr>
              <a:t>Paper Selection</a:t>
            </a:r>
            <a:endParaRPr lang="en-US" b="1" dirty="0">
              <a:latin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79637"/>
            <a:ext cx="5257800" cy="4525963"/>
          </a:xfrm>
        </p:spPr>
        <p:txBody>
          <a:bodyPr/>
          <a:lstStyle/>
          <a:p>
            <a:r>
              <a:rPr lang="en-US" dirty="0" smtClean="0">
                <a:latin typeface="Cambria" pitchFamily="18" charset="0"/>
              </a:rPr>
              <a:t>Project Purpose</a:t>
            </a:r>
          </a:p>
          <a:p>
            <a:r>
              <a:rPr lang="en-US" dirty="0" smtClean="0">
                <a:latin typeface="Cambria" pitchFamily="18" charset="0"/>
              </a:rPr>
              <a:t>Physical Capabilities and Limitations</a:t>
            </a:r>
          </a:p>
          <a:p>
            <a:r>
              <a:rPr lang="en-US" dirty="0" smtClean="0">
                <a:latin typeface="Cambria" pitchFamily="18" charset="0"/>
              </a:rPr>
              <a:t>Methods for Modeling and Testing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641" y="2133600"/>
            <a:ext cx="3194159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02571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92832" y="304800"/>
            <a:ext cx="87225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cap="small" dirty="0" smtClean="0">
                <a:solidFill>
                  <a:srgbClr val="000000"/>
                </a:solidFill>
                <a:latin typeface="Cambria"/>
              </a:rPr>
              <a:t>Purpose:  </a:t>
            </a:r>
            <a:endParaRPr lang="en-US" b="1" cap="small" dirty="0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599" y="2111276"/>
            <a:ext cx="73914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Cambria" pitchFamily="18" charset="0"/>
              </a:rPr>
              <a:t>To describe the design</a:t>
            </a:r>
            <a:r>
              <a:rPr lang="en-US" sz="3600" dirty="0">
                <a:latin typeface="Cambria" pitchFamily="18" charset="0"/>
              </a:rPr>
              <a:t>, fabrication, </a:t>
            </a:r>
            <a:r>
              <a:rPr lang="en-US" sz="3600" dirty="0" smtClean="0">
                <a:latin typeface="Cambria" pitchFamily="18" charset="0"/>
              </a:rPr>
              <a:t>control</a:t>
            </a:r>
            <a:r>
              <a:rPr lang="en-US" sz="3600" dirty="0">
                <a:latin typeface="Cambria" pitchFamily="18" charset="0"/>
              </a:rPr>
              <a:t>, and modeling of a </a:t>
            </a:r>
            <a:r>
              <a:rPr lang="en-US" sz="3600" dirty="0" smtClean="0">
                <a:latin typeface="Cambria" pitchFamily="18" charset="0"/>
              </a:rPr>
              <a:t>manipulator </a:t>
            </a:r>
            <a:r>
              <a:rPr lang="en-US" sz="3600" dirty="0">
                <a:latin typeface="Cambria" pitchFamily="18" charset="0"/>
              </a:rPr>
              <a:t>designed for surgical removal of </a:t>
            </a:r>
            <a:r>
              <a:rPr lang="en-US" sz="3600" dirty="0" err="1" smtClean="0">
                <a:latin typeface="Cambria" pitchFamily="18" charset="0"/>
              </a:rPr>
              <a:t>osteolysis</a:t>
            </a:r>
            <a:r>
              <a:rPr lang="en-US" sz="3600" dirty="0" smtClean="0">
                <a:latin typeface="Cambria" pitchFamily="18" charset="0"/>
              </a:rPr>
              <a:t>.</a:t>
            </a:r>
            <a:endParaRPr lang="en-US" sz="3600" dirty="0">
              <a:solidFill>
                <a:srgbClr val="00000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1511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04800"/>
            <a:ext cx="6400800" cy="762000"/>
          </a:xfrm>
        </p:spPr>
        <p:txBody>
          <a:bodyPr>
            <a:normAutofit/>
          </a:bodyPr>
          <a:lstStyle/>
          <a:p>
            <a:r>
              <a:rPr lang="en-US" b="1" cap="small" dirty="0" smtClean="0">
                <a:solidFill>
                  <a:srgbClr val="000000"/>
                </a:solidFill>
                <a:latin typeface="Cambria"/>
              </a:rPr>
              <a:t>Background: </a:t>
            </a:r>
            <a:r>
              <a:rPr lang="en-US" b="1" cap="small" dirty="0" err="1" smtClean="0">
                <a:solidFill>
                  <a:srgbClr val="000000"/>
                </a:solidFill>
                <a:latin typeface="Cambria"/>
              </a:rPr>
              <a:t>Osteolysis</a:t>
            </a:r>
            <a:endParaRPr lang="en-US" b="1" cap="small" dirty="0">
              <a:solidFill>
                <a:srgbClr val="000000"/>
              </a:solidFill>
              <a:latin typeface="Cambria"/>
            </a:endParaRPr>
          </a:p>
        </p:txBody>
      </p:sp>
      <p:pic>
        <p:nvPicPr>
          <p:cNvPr id="1026" name="Picture 2" descr="JBJA0791218340G03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981199"/>
            <a:ext cx="3476334" cy="2667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5257800" y="4648199"/>
            <a:ext cx="31242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 smtClean="0">
                <a:solidFill>
                  <a:srgbClr val="0000FF"/>
                </a:solidFill>
                <a:latin typeface="Cambria" pitchFamily="18" charset="0"/>
              </a:rPr>
              <a:t>http://www.jbjs.org/data/Journals/JBJS/759/JBJA0791218340G03.jpeg</a:t>
            </a:r>
            <a:endParaRPr lang="en-US" sz="1100" dirty="0">
              <a:solidFill>
                <a:srgbClr val="0000FF"/>
              </a:solidFill>
              <a:latin typeface="Cambr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2832" y="1416055"/>
            <a:ext cx="4607767" cy="4070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350" dirty="0" err="1" smtClean="0">
                <a:solidFill>
                  <a:srgbClr val="000000"/>
                </a:solidFill>
                <a:latin typeface="Cambria" pitchFamily="18" charset="0"/>
              </a:rPr>
              <a:t>Osteolysis</a:t>
            </a:r>
            <a:r>
              <a:rPr lang="en-US" sz="2350" dirty="0" smtClean="0">
                <a:solidFill>
                  <a:srgbClr val="000000"/>
                </a:solidFill>
                <a:latin typeface="Cambria" pitchFamily="18" charset="0"/>
              </a:rPr>
              <a:t>: Degeneration of bone tissue</a:t>
            </a:r>
          </a:p>
          <a:p>
            <a:pPr>
              <a:buFont typeface="Arial" pitchFamily="34" charset="0"/>
              <a:buChar char="•"/>
            </a:pPr>
            <a:endParaRPr lang="en-US" sz="2350" dirty="0" smtClean="0">
              <a:solidFill>
                <a:srgbClr val="000000"/>
              </a:solidFill>
              <a:latin typeface="Cambria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350" dirty="0" smtClean="0">
                <a:solidFill>
                  <a:srgbClr val="000000"/>
                </a:solidFill>
                <a:latin typeface="Cambria" pitchFamily="18" charset="0"/>
              </a:rPr>
              <a:t>Associated with wear particles  following total hip replacement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350" dirty="0" smtClean="0">
              <a:solidFill>
                <a:srgbClr val="000000"/>
              </a:solidFill>
              <a:latin typeface="Cambria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350" dirty="0" smtClean="0">
                <a:solidFill>
                  <a:srgbClr val="000000"/>
                </a:solidFill>
                <a:latin typeface="Cambria" pitchFamily="18" charset="0"/>
              </a:rPr>
              <a:t>May lead to bone fracture or implant loosening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350" dirty="0">
              <a:solidFill>
                <a:srgbClr val="000000"/>
              </a:solidFill>
              <a:latin typeface="Cambria" pitchFamily="18" charset="0"/>
            </a:endParaRPr>
          </a:p>
          <a:p>
            <a:endParaRPr lang="en-US" sz="235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1" name="Frame 10"/>
          <p:cNvSpPr/>
          <p:nvPr/>
        </p:nvSpPr>
        <p:spPr>
          <a:xfrm>
            <a:off x="7464134" y="2209800"/>
            <a:ext cx="838200" cy="635000"/>
          </a:xfrm>
          <a:prstGeom prst="frame">
            <a:avLst>
              <a:gd name="adj1" fmla="val 486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3922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04800"/>
            <a:ext cx="9144000" cy="762000"/>
          </a:xfrm>
        </p:spPr>
        <p:txBody>
          <a:bodyPr>
            <a:normAutofit/>
          </a:bodyPr>
          <a:lstStyle/>
          <a:p>
            <a:r>
              <a:rPr lang="en-US" b="1" cap="small" dirty="0" smtClean="0">
                <a:solidFill>
                  <a:srgbClr val="000000"/>
                </a:solidFill>
                <a:latin typeface="Cambria"/>
              </a:rPr>
              <a:t>Background: Revision Surgery</a:t>
            </a:r>
            <a:endParaRPr lang="en-US" b="1" cap="small" dirty="0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4217313"/>
            <a:ext cx="31242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 smtClean="0">
                <a:solidFill>
                  <a:srgbClr val="0000FF"/>
                </a:solidFill>
                <a:latin typeface="Cambria" pitchFamily="18" charset="0"/>
              </a:rPr>
              <a:t>http://ars.sciencedirect.com/content/image/1-s2.0-S0883540307003294-gr2.jpg</a:t>
            </a:r>
            <a:endParaRPr lang="en-US" sz="1100" dirty="0">
              <a:solidFill>
                <a:srgbClr val="0000FF"/>
              </a:solidFill>
              <a:latin typeface="Cambr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48933" y="1578336"/>
            <a:ext cx="460776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Cambria" pitchFamily="18" charset="0"/>
              </a:rPr>
              <a:t>Lesion accessed through </a:t>
            </a:r>
            <a:r>
              <a:rPr lang="en-US" sz="2400" dirty="0" smtClean="0">
                <a:solidFill>
                  <a:srgbClr val="000000"/>
                </a:solidFill>
                <a:latin typeface="Cambria" pitchFamily="18" charset="0"/>
              </a:rPr>
              <a:t>screw </a:t>
            </a:r>
            <a:r>
              <a:rPr lang="en-US" sz="2400" dirty="0">
                <a:solidFill>
                  <a:srgbClr val="000000"/>
                </a:solidFill>
                <a:latin typeface="Cambria" pitchFamily="18" charset="0"/>
              </a:rPr>
              <a:t>holes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400" dirty="0" smtClean="0">
              <a:solidFill>
                <a:srgbClr val="000000"/>
              </a:solidFill>
              <a:latin typeface="Cambria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Cambria" pitchFamily="18" charset="0"/>
              </a:rPr>
              <a:t>Manually eliminate particle debris and </a:t>
            </a:r>
            <a:r>
              <a:rPr lang="en-US" sz="2400" dirty="0" err="1" smtClean="0">
                <a:solidFill>
                  <a:srgbClr val="000000"/>
                </a:solidFill>
                <a:latin typeface="Cambria" pitchFamily="18" charset="0"/>
              </a:rPr>
              <a:t>osteolytic</a:t>
            </a:r>
            <a:r>
              <a:rPr lang="en-US" sz="2400" dirty="0" smtClean="0">
                <a:solidFill>
                  <a:srgbClr val="000000"/>
                </a:solidFill>
                <a:latin typeface="Cambria" pitchFamily="18" charset="0"/>
              </a:rPr>
              <a:t> lesions 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>
              <a:solidFill>
                <a:srgbClr val="000000"/>
              </a:solidFill>
              <a:latin typeface="Cambria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Cambria" pitchFamily="18" charset="0"/>
              </a:rPr>
              <a:t>Surgically challenging: &lt;50% of lesion typically grafted</a:t>
            </a:r>
            <a:endParaRPr lang="en-US" sz="2400" dirty="0">
              <a:solidFill>
                <a:srgbClr val="000000"/>
              </a:solidFill>
              <a:latin typeface="Cambria" pitchFamily="18" charset="0"/>
            </a:endParaRPr>
          </a:p>
        </p:txBody>
      </p:sp>
      <p:pic>
        <p:nvPicPr>
          <p:cNvPr id="2050" name="Picture 2" descr="http://ars.sciencedirect.com/content/image/1-s2.0-S0883540307003294-gr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66" y="1908246"/>
            <a:ext cx="4472734" cy="23090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63440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ambria" pitchFamily="18" charset="0"/>
              </a:rPr>
              <a:t>Goal of Procedure</a:t>
            </a:r>
            <a:endParaRPr lang="en-US" b="1" dirty="0">
              <a:latin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ambria" pitchFamily="18" charset="0"/>
              </a:rPr>
              <a:t>Orient the lumen of the Dexterous Manipulator to different </a:t>
            </a:r>
            <a:r>
              <a:rPr lang="en-US" dirty="0">
                <a:latin typeface="Cambria" pitchFamily="18" charset="0"/>
              </a:rPr>
              <a:t>p</a:t>
            </a:r>
            <a:r>
              <a:rPr lang="en-US" dirty="0" smtClean="0">
                <a:latin typeface="Cambria" pitchFamily="18" charset="0"/>
              </a:rPr>
              <a:t>oint in the lesion </a:t>
            </a:r>
          </a:p>
          <a:p>
            <a:r>
              <a:rPr lang="en-US" dirty="0" smtClean="0">
                <a:latin typeface="Cambria" pitchFamily="18" charset="0"/>
              </a:rPr>
              <a:t>Allow for introduction of surgical tools</a:t>
            </a:r>
          </a:p>
          <a:p>
            <a:pPr lvl="1"/>
            <a:r>
              <a:rPr lang="en-US" dirty="0" smtClean="0">
                <a:latin typeface="Cambria" pitchFamily="18" charset="0"/>
              </a:rPr>
              <a:t>Metal Brushes</a:t>
            </a:r>
          </a:p>
          <a:p>
            <a:pPr lvl="1"/>
            <a:r>
              <a:rPr lang="en-US" dirty="0" smtClean="0">
                <a:latin typeface="Cambria" pitchFamily="18" charset="0"/>
              </a:rPr>
              <a:t>Pincers</a:t>
            </a:r>
          </a:p>
          <a:p>
            <a:pPr lvl="1"/>
            <a:r>
              <a:rPr lang="en-US" dirty="0" smtClean="0">
                <a:latin typeface="Cambria" pitchFamily="18" charset="0"/>
              </a:rPr>
              <a:t>Water Jets</a:t>
            </a:r>
          </a:p>
          <a:p>
            <a:pPr lvl="1"/>
            <a:r>
              <a:rPr lang="en-US" dirty="0" smtClean="0">
                <a:latin typeface="Cambria" pitchFamily="18" charset="0"/>
              </a:rPr>
              <a:t>Suction</a:t>
            </a:r>
          </a:p>
          <a:p>
            <a:pPr lvl="1"/>
            <a:endParaRPr lang="en-US" dirty="0" smtClean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2299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Scheme2;Scheme1;SlideTextFontColor;-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Scheme2;Scheme1;SlideTextFontColor;-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Scheme2;Scheme1;SlideTextFontColor;-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4910</TotalTime>
  <Words>1073</Words>
  <Application>Microsoft Office PowerPoint</Application>
  <PresentationFormat>On-screen Show (4:3)</PresentationFormat>
  <Paragraphs>182</Paragraphs>
  <Slides>36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Haptic Interface for Surgical Manipulator System Paper Presentation</vt:lpstr>
      <vt:lpstr>PowerPoint Presentation</vt:lpstr>
      <vt:lpstr>PowerPoint Presentation</vt:lpstr>
      <vt:lpstr>PowerPoint Presentation</vt:lpstr>
      <vt:lpstr>Paper Selection</vt:lpstr>
      <vt:lpstr>PowerPoint Presentation</vt:lpstr>
      <vt:lpstr>Background: Osteolysis</vt:lpstr>
      <vt:lpstr>Background: Revision Surgery</vt:lpstr>
      <vt:lpstr>Goal of Procedure</vt:lpstr>
      <vt:lpstr>Procedural Workflow</vt:lpstr>
      <vt:lpstr>Design Requirements</vt:lpstr>
      <vt:lpstr>Dexterous Manipulator Geometry</vt:lpstr>
      <vt:lpstr>Dexterous Manipulator Geometry</vt:lpstr>
      <vt:lpstr>Design Decision</vt:lpstr>
      <vt:lpstr>Manipulator Fabrication Process</vt:lpstr>
      <vt:lpstr>Manipulator Control</vt:lpstr>
      <vt:lpstr>System Sensors</vt:lpstr>
      <vt:lpstr>Z-Calibration</vt:lpstr>
      <vt:lpstr>θ-Calibration</vt:lpstr>
      <vt:lpstr>Drive-Cable Length Calibration</vt:lpstr>
      <vt:lpstr>Kinematic Modeling</vt:lpstr>
      <vt:lpstr>Experimentation and Testing</vt:lpstr>
      <vt:lpstr>Experiment 1: Verifying the Kinematic Model</vt:lpstr>
      <vt:lpstr>Experimentation and Testing</vt:lpstr>
      <vt:lpstr>PowerPoint Presentation</vt:lpstr>
      <vt:lpstr>PowerPoint Presentation</vt:lpstr>
      <vt:lpstr>PowerPoint Presentation</vt:lpstr>
      <vt:lpstr>PowerPoint Presentation</vt:lpstr>
      <vt:lpstr>Out of the Bend-Plane</vt:lpstr>
      <vt:lpstr>Conclusions </vt:lpstr>
      <vt:lpstr>Next Steps</vt:lpstr>
      <vt:lpstr>Relevance and Importance to Project</vt:lpstr>
      <vt:lpstr>My Critique: The Good</vt:lpstr>
      <vt:lpstr>My Critique: The Less Good</vt:lpstr>
      <vt:lpstr>All in All</vt:lpstr>
      <vt:lpstr>Questions or Comments?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Background: Osteolysis</dc:title>
  <dc:creator>Piyush Poddar</dc:creator>
  <cp:lastModifiedBy>Piyush Poddar</cp:lastModifiedBy>
  <cp:revision>283</cp:revision>
  <dcterms:created xsi:type="dcterms:W3CDTF">2012-02-27T00:01:46Z</dcterms:created>
  <dcterms:modified xsi:type="dcterms:W3CDTF">2012-04-12T16:35:37Z</dcterms:modified>
</cp:coreProperties>
</file>