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1FF42-286F-4947-BF0F-17B6AD86D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43000"/>
          </a:xfrm>
        </p:spPr>
        <p:txBody>
          <a:bodyPr>
            <a:noAutofit/>
          </a:bodyPr>
          <a:lstStyle/>
          <a:p>
            <a:r>
              <a:rPr lang="en-US" sz="3200" dirty="0"/>
              <a:t>Robotic System for Automatic Transcranial Magnetic Stimulation (TMS)</a:t>
            </a:r>
          </a:p>
        </p:txBody>
      </p:sp>
      <p:pic>
        <p:nvPicPr>
          <p:cNvPr id="6" name="My Movie">
            <a:hlinkClick r:id="" action="ppaction://media"/>
            <a:extLst>
              <a:ext uri="{FF2B5EF4-FFF2-40B4-BE49-F238E27FC236}">
                <a16:creationId xmlns:a16="http://schemas.microsoft.com/office/drawing/2014/main" id="{C7B40636-B034-45EB-9035-A06C9728EB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73" end="28937.97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453" y="2590800"/>
            <a:ext cx="6817093" cy="38346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5962C0-926D-4271-90A4-63F50358E850}"/>
              </a:ext>
            </a:extLst>
          </p:cNvPr>
          <p:cNvSpPr/>
          <p:nvPr/>
        </p:nvSpPr>
        <p:spPr>
          <a:xfrm>
            <a:off x="266700" y="1371600"/>
            <a:ext cx="86106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This project aims to develop a real robotic system and software for automatic TMS coil placement</a:t>
            </a:r>
          </a:p>
          <a:p>
            <a:pPr>
              <a:lnSpc>
                <a:spcPct val="90000"/>
              </a:lnSpc>
            </a:pPr>
            <a:endParaRPr lang="en-US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You will put your CIS I, robotics &amp; software knowledge into practice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ECB6FC-F81E-4A7B-A5EA-A44AEF41FB71}"/>
              </a:ext>
            </a:extLst>
          </p:cNvPr>
          <p:cNvSpPr/>
          <p:nvPr/>
        </p:nvSpPr>
        <p:spPr>
          <a:xfrm>
            <a:off x="2800350" y="6478605"/>
            <a:ext cx="381000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Simulation for demonstration purposes</a:t>
            </a:r>
          </a:p>
        </p:txBody>
      </p:sp>
    </p:spTree>
    <p:extLst>
      <p:ext uri="{BB962C8B-B14F-4D97-AF65-F5344CB8AC3E}">
        <p14:creationId xmlns:p14="http://schemas.microsoft.com/office/powerpoint/2010/main" val="189072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E10E6A-6F2D-40D2-99C2-0B8734C64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D7EB03-89F1-4167-BF6E-022081D255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F2CE70-D858-42C7-9B65-0439D1D3F0F7}"/>
              </a:ext>
            </a:extLst>
          </p:cNvPr>
          <p:cNvSpPr txBox="1"/>
          <p:nvPr/>
        </p:nvSpPr>
        <p:spPr>
          <a:xfrm>
            <a:off x="4629149" y="408887"/>
            <a:ext cx="885825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Optical Tracker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C94BAA-B852-4BF8-BA08-98491CFD3B01}"/>
              </a:ext>
            </a:extLst>
          </p:cNvPr>
          <p:cNvSpPr txBox="1"/>
          <p:nvPr/>
        </p:nvSpPr>
        <p:spPr>
          <a:xfrm>
            <a:off x="3400426" y="3267074"/>
            <a:ext cx="885825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TMS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Coil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7474E91-4C79-4861-AC77-B54AFD586036}"/>
              </a:ext>
            </a:extLst>
          </p:cNvPr>
          <p:cNvCxnSpPr>
            <a:cxnSpLocks/>
          </p:cNvCxnSpPr>
          <p:nvPr/>
        </p:nvCxnSpPr>
        <p:spPr>
          <a:xfrm>
            <a:off x="3981450" y="3913405"/>
            <a:ext cx="504825" cy="38237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44F7F7-82D3-4367-AEA3-DDF6AF4AC6D6}"/>
              </a:ext>
            </a:extLst>
          </p:cNvPr>
          <p:cNvSpPr txBox="1"/>
          <p:nvPr/>
        </p:nvSpPr>
        <p:spPr>
          <a:xfrm>
            <a:off x="5962649" y="2113002"/>
            <a:ext cx="885825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7 DOF KUKA Robot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CF466C-D6BB-4966-8605-1BB97187F646}"/>
              </a:ext>
            </a:extLst>
          </p:cNvPr>
          <p:cNvCxnSpPr>
            <a:cxnSpLocks/>
          </p:cNvCxnSpPr>
          <p:nvPr/>
        </p:nvCxnSpPr>
        <p:spPr>
          <a:xfrm>
            <a:off x="6405562" y="3036332"/>
            <a:ext cx="0" cy="240268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D7D703-5CB1-49AE-A0E6-87D63ACD5F42}"/>
              </a:ext>
            </a:extLst>
          </p:cNvPr>
          <p:cNvCxnSpPr>
            <a:cxnSpLocks/>
          </p:cNvCxnSpPr>
          <p:nvPr/>
        </p:nvCxnSpPr>
        <p:spPr>
          <a:xfrm flipH="1">
            <a:off x="4233862" y="710948"/>
            <a:ext cx="395287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F044B0F-02D0-4249-83A8-99246A5A72FE}"/>
              </a:ext>
            </a:extLst>
          </p:cNvPr>
          <p:cNvSpPr txBox="1"/>
          <p:nvPr/>
        </p:nvSpPr>
        <p:spPr>
          <a:xfrm>
            <a:off x="1914525" y="3972609"/>
            <a:ext cx="885825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Bite bar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E616749-28A2-42C0-921D-0B295D5D56AF}"/>
              </a:ext>
            </a:extLst>
          </p:cNvPr>
          <p:cNvCxnSpPr>
            <a:cxnSpLocks/>
          </p:cNvCxnSpPr>
          <p:nvPr/>
        </p:nvCxnSpPr>
        <p:spPr>
          <a:xfrm>
            <a:off x="2800350" y="4295774"/>
            <a:ext cx="600076" cy="885826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75F830-60BC-4708-B3FD-3058BAB6E864}"/>
              </a:ext>
            </a:extLst>
          </p:cNvPr>
          <p:cNvSpPr txBox="1"/>
          <p:nvPr/>
        </p:nvSpPr>
        <p:spPr>
          <a:xfrm>
            <a:off x="300036" y="187728"/>
            <a:ext cx="206692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chemeClr val="bg1"/>
                </a:solidFill>
              </a:rPr>
              <a:t>Workstation</a:t>
            </a:r>
          </a:p>
        </p:txBody>
      </p:sp>
    </p:spTree>
    <p:extLst>
      <p:ext uri="{BB962C8B-B14F-4D97-AF65-F5344CB8AC3E}">
        <p14:creationId xmlns:p14="http://schemas.microsoft.com/office/powerpoint/2010/main" val="3843005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B932984-18CE-4BC8-947A-313DB00E4A7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597ABF-1C59-4BFD-965F-EDF07828A9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427" y="0"/>
            <a:ext cx="51435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3CDD86-21F4-4DB9-AF09-A4E0977ABA10}"/>
              </a:ext>
            </a:extLst>
          </p:cNvPr>
          <p:cNvSpPr/>
          <p:nvPr/>
        </p:nvSpPr>
        <p:spPr>
          <a:xfrm>
            <a:off x="2984304" y="228599"/>
            <a:ext cx="1357460" cy="91440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E2D718-784A-4C84-BE6E-1BFD3D227537}"/>
              </a:ext>
            </a:extLst>
          </p:cNvPr>
          <p:cNvSpPr/>
          <p:nvPr/>
        </p:nvSpPr>
        <p:spPr>
          <a:xfrm>
            <a:off x="3292377" y="4114800"/>
            <a:ext cx="1143000" cy="190500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48030D-CB04-47D4-8252-0DC146F22D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26667" r="14746" b="32222"/>
          <a:stretch/>
        </p:blipFill>
        <p:spPr>
          <a:xfrm>
            <a:off x="187227" y="3103179"/>
            <a:ext cx="2362200" cy="15069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557475-BA6A-44B1-A589-2C07156BA7E9}"/>
              </a:ext>
            </a:extLst>
          </p:cNvPr>
          <p:cNvSpPr txBox="1"/>
          <p:nvPr/>
        </p:nvSpPr>
        <p:spPr>
          <a:xfrm>
            <a:off x="4435377" y="362634"/>
            <a:ext cx="885825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Optical Tracker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BA9431-20BF-42B9-BB22-F2D5F40A35D4}"/>
              </a:ext>
            </a:extLst>
          </p:cNvPr>
          <p:cNvSpPr txBox="1"/>
          <p:nvPr/>
        </p:nvSpPr>
        <p:spPr>
          <a:xfrm>
            <a:off x="5425979" y="1971496"/>
            <a:ext cx="1452563" cy="12003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7 DOF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KUKA Robot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High-level Control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3E79A0-792E-419E-9F65-18B0C9B53C65}"/>
              </a:ext>
            </a:extLst>
          </p:cNvPr>
          <p:cNvSpPr txBox="1"/>
          <p:nvPr/>
        </p:nvSpPr>
        <p:spPr>
          <a:xfrm>
            <a:off x="294683" y="5060275"/>
            <a:ext cx="1840710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MRI to patient’s head registration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Using a digitizer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DC9D36-AA7D-44B2-9D4E-3A569486ED8F}"/>
              </a:ext>
            </a:extLst>
          </p:cNvPr>
          <p:cNvSpPr/>
          <p:nvPr/>
        </p:nvSpPr>
        <p:spPr>
          <a:xfrm>
            <a:off x="5425979" y="3200400"/>
            <a:ext cx="1524000" cy="281940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67157E-D909-4706-ADF9-141F470C46F5}"/>
              </a:ext>
            </a:extLst>
          </p:cNvPr>
          <p:cNvSpPr/>
          <p:nvPr/>
        </p:nvSpPr>
        <p:spPr>
          <a:xfrm>
            <a:off x="4473477" y="3995351"/>
            <a:ext cx="923925" cy="1110049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41DB74-2367-4B5C-B58B-FA79552488FD}"/>
              </a:ext>
            </a:extLst>
          </p:cNvPr>
          <p:cNvCxnSpPr>
            <a:cxnSpLocks/>
          </p:cNvCxnSpPr>
          <p:nvPr/>
        </p:nvCxnSpPr>
        <p:spPr>
          <a:xfrm flipV="1">
            <a:off x="838200" y="4610100"/>
            <a:ext cx="0" cy="34290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32697DD-2F0B-4118-98C5-799BD6BE8F61}"/>
              </a:ext>
            </a:extLst>
          </p:cNvPr>
          <p:cNvCxnSpPr>
            <a:cxnSpLocks/>
          </p:cNvCxnSpPr>
          <p:nvPr/>
        </p:nvCxnSpPr>
        <p:spPr>
          <a:xfrm>
            <a:off x="838200" y="4953000"/>
            <a:ext cx="2454177" cy="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BDAA521-C6AE-434D-845E-3509664A5F02}"/>
              </a:ext>
            </a:extLst>
          </p:cNvPr>
          <p:cNvSpPr txBox="1"/>
          <p:nvPr/>
        </p:nvSpPr>
        <p:spPr>
          <a:xfrm>
            <a:off x="4090092" y="3296334"/>
            <a:ext cx="1276349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Hand-eye Calibration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2D1885F-9C56-46F2-A213-49F74146AA37}"/>
              </a:ext>
            </a:extLst>
          </p:cNvPr>
          <p:cNvCxnSpPr>
            <a:cxnSpLocks/>
          </p:cNvCxnSpPr>
          <p:nvPr/>
        </p:nvCxnSpPr>
        <p:spPr>
          <a:xfrm>
            <a:off x="1242116" y="2710933"/>
            <a:ext cx="0" cy="718066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D2B4505-4F36-473E-8016-972E36233632}"/>
              </a:ext>
            </a:extLst>
          </p:cNvPr>
          <p:cNvSpPr txBox="1"/>
          <p:nvPr/>
        </p:nvSpPr>
        <p:spPr>
          <a:xfrm>
            <a:off x="601566" y="2353058"/>
            <a:ext cx="1343023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TMS Targets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C8AD42-397B-4215-A7F5-782057C66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1" y="6052122"/>
            <a:ext cx="1353737" cy="761087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1F0DEE9-D885-4CF5-B363-E266FCA7F96A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1894588" y="5219700"/>
            <a:ext cx="1972562" cy="1212966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8B353F2-8FDE-4C92-A9D0-FF3DED2CF71A}"/>
              </a:ext>
            </a:extLst>
          </p:cNvPr>
          <p:cNvSpPr txBox="1"/>
          <p:nvPr/>
        </p:nvSpPr>
        <p:spPr>
          <a:xfrm>
            <a:off x="300036" y="187728"/>
            <a:ext cx="206692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chemeClr val="bg1"/>
                </a:solidFill>
              </a:rPr>
              <a:t>Workstation</a:t>
            </a:r>
          </a:p>
        </p:txBody>
      </p:sp>
    </p:spTree>
    <p:extLst>
      <p:ext uri="{BB962C8B-B14F-4D97-AF65-F5344CB8AC3E}">
        <p14:creationId xmlns:p14="http://schemas.microsoft.com/office/powerpoint/2010/main" val="996537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1FF42-286F-4947-BF0F-17B6AD86D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990600"/>
          </a:xfrm>
        </p:spPr>
        <p:txBody>
          <a:bodyPr>
            <a:noAutofit/>
          </a:bodyPr>
          <a:lstStyle/>
          <a:p>
            <a:r>
              <a:rPr lang="en-US" sz="3200" dirty="0"/>
              <a:t>Robotic System for Automatic Transcranial Magnetic Stimulation (TMS)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59EAA-1FB7-45EB-8CA4-A1045CB5D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000124"/>
            <a:ext cx="8001000" cy="5857875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400" b="1" dirty="0">
                <a:solidFill>
                  <a:schemeClr val="tx1"/>
                </a:solidFill>
              </a:rPr>
              <a:t>What Students will do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High-level control of 7-DOF KUKA robot using ROS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MRI to patient’ head registration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Hand-eye calibration to find robot to TMS coil transformation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Development of software modules for above</a:t>
            </a:r>
          </a:p>
          <a:p>
            <a:pPr algn="l"/>
            <a:endParaRPr lang="en-US" sz="1400" dirty="0">
              <a:solidFill>
                <a:schemeClr val="tx1"/>
              </a:solidFill>
            </a:endParaRPr>
          </a:p>
          <a:p>
            <a:pPr algn="l"/>
            <a:r>
              <a:rPr lang="en-US" sz="1400" b="1" dirty="0">
                <a:solidFill>
                  <a:schemeClr val="tx1"/>
                </a:solidFill>
              </a:rPr>
              <a:t>Deliverables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chemeClr val="tx1"/>
                </a:solidFill>
              </a:rPr>
              <a:t>Minimum</a:t>
            </a:r>
            <a:r>
              <a:rPr lang="en-US" sz="1400" dirty="0">
                <a:solidFill>
                  <a:schemeClr val="tx1"/>
                </a:solidFill>
              </a:rPr>
              <a:t>: High-level control of the robot to a target pose + registration of patient’s head to MRI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chemeClr val="tx1"/>
                </a:solidFill>
              </a:rPr>
              <a:t>Expected:</a:t>
            </a:r>
            <a:r>
              <a:rPr lang="en-US" sz="1400" dirty="0">
                <a:solidFill>
                  <a:schemeClr val="tx1"/>
                </a:solidFill>
              </a:rPr>
              <a:t> Complete TMS procedure by closing the loop between the robot and patient using optical tracker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chemeClr val="tx1"/>
                </a:solidFill>
              </a:rPr>
              <a:t>Maximum:</a:t>
            </a:r>
            <a:r>
              <a:rPr lang="en-US" sz="1400" dirty="0">
                <a:solidFill>
                  <a:schemeClr val="tx1"/>
                </a:solidFill>
              </a:rPr>
              <a:t> Incorporating safety features in the robot control to minimize any risks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algn="l"/>
            <a:r>
              <a:rPr lang="en-US" sz="1400" b="1" dirty="0">
                <a:solidFill>
                  <a:schemeClr val="tx1"/>
                </a:solidFill>
              </a:rPr>
              <a:t>Group Size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2 or 3 students</a:t>
            </a:r>
          </a:p>
          <a:p>
            <a:pPr algn="l"/>
            <a:endParaRPr lang="en-US" sz="1400" dirty="0">
              <a:solidFill>
                <a:schemeClr val="tx1"/>
              </a:solidFill>
            </a:endParaRPr>
          </a:p>
          <a:p>
            <a:pPr algn="l"/>
            <a:r>
              <a:rPr lang="en-US" sz="1400" b="1" dirty="0">
                <a:solidFill>
                  <a:schemeClr val="tx1"/>
                </a:solidFill>
              </a:rPr>
              <a:t>Skills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Proficient in programming (C++ or/and Python)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Familiarity with ROS (Robot Operating System)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Registration techniques (CIS I knowledge)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Familiarity with 3D-slicer is a plus (not required)</a:t>
            </a:r>
          </a:p>
          <a:p>
            <a:pPr algn="l"/>
            <a:endParaRPr lang="en-US" sz="1400" dirty="0">
              <a:solidFill>
                <a:schemeClr val="tx1"/>
              </a:solidFill>
            </a:endParaRPr>
          </a:p>
          <a:p>
            <a:pPr algn="l"/>
            <a:r>
              <a:rPr lang="en-US" sz="1400" b="1" dirty="0">
                <a:solidFill>
                  <a:schemeClr val="tx1"/>
                </a:solidFill>
              </a:rPr>
              <a:t>Outcome for students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Hands-on experience with a real medical robotic system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Great project for gaining industry experience (for future job)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7CFDAD-A214-4688-BE96-BB9E80AF1A2F}"/>
              </a:ext>
            </a:extLst>
          </p:cNvPr>
          <p:cNvSpPr txBox="1">
            <a:spLocks/>
          </p:cNvSpPr>
          <p:nvPr/>
        </p:nvSpPr>
        <p:spPr>
          <a:xfrm>
            <a:off x="6191250" y="4448174"/>
            <a:ext cx="2676525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300" b="1" dirty="0"/>
              <a:t>Mentors: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300" dirty="0"/>
              <a:t>Shahriar Sefati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300" dirty="0"/>
              <a:t>Dr. Mehran Armand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300" dirty="0"/>
              <a:t>Dr. Amir </a:t>
            </a:r>
            <a:r>
              <a:rPr lang="en-US" sz="1300" dirty="0" err="1"/>
              <a:t>Kheradmand</a:t>
            </a:r>
            <a:endParaRPr lang="en-US" sz="1300" dirty="0"/>
          </a:p>
          <a:p>
            <a:endParaRPr lang="en-US" sz="1800" dirty="0"/>
          </a:p>
          <a:p>
            <a:endParaRPr lang="en-US" sz="1800" dirty="0"/>
          </a:p>
          <a:p>
            <a:pPr algn="l"/>
            <a:r>
              <a:rPr lang="en-US" sz="1800" dirty="0"/>
              <a:t>Contact:</a:t>
            </a:r>
          </a:p>
          <a:p>
            <a:r>
              <a:rPr lang="en-US" sz="2000" b="1" dirty="0"/>
              <a:t>sefati@jhu.edu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08AFF2-05F1-4FF7-B6E8-0B6B6F05C38F}"/>
              </a:ext>
            </a:extLst>
          </p:cNvPr>
          <p:cNvSpPr/>
          <p:nvPr/>
        </p:nvSpPr>
        <p:spPr>
          <a:xfrm>
            <a:off x="6191250" y="5791200"/>
            <a:ext cx="2209800" cy="762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72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251</Words>
  <Application>Microsoft Office PowerPoint</Application>
  <PresentationFormat>On-screen Show (4:3)</PresentationFormat>
  <Paragraphs>52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Verdana</vt:lpstr>
      <vt:lpstr>Office Theme</vt:lpstr>
      <vt:lpstr>Robotic System for Automatic Transcranial Magnetic Stimulation (TMS)</vt:lpstr>
      <vt:lpstr>PowerPoint Presentation</vt:lpstr>
      <vt:lpstr>PowerPoint Presentation</vt:lpstr>
      <vt:lpstr>Robotic System for Automatic Transcranial Magnetic Stimulation (TMS)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 TMS</dc:title>
  <dc:creator>Shahriar</dc:creator>
  <cp:lastModifiedBy>Shahriar Sefati</cp:lastModifiedBy>
  <cp:revision>45</cp:revision>
  <dcterms:created xsi:type="dcterms:W3CDTF">2006-08-16T00:00:00Z</dcterms:created>
  <dcterms:modified xsi:type="dcterms:W3CDTF">2019-02-04T17:14:14Z</dcterms:modified>
</cp:coreProperties>
</file>