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75" r:id="rId3"/>
    <p:sldId id="505" r:id="rId4"/>
    <p:sldId id="507" r:id="rId5"/>
    <p:sldId id="506" r:id="rId6"/>
    <p:sldId id="508" r:id="rId7"/>
    <p:sldId id="509" r:id="rId8"/>
    <p:sldId id="511" r:id="rId9"/>
    <p:sldId id="518" r:id="rId10"/>
    <p:sldId id="513" r:id="rId11"/>
    <p:sldId id="514" r:id="rId12"/>
    <p:sldId id="516" r:id="rId13"/>
    <p:sldId id="520" r:id="rId14"/>
    <p:sldId id="517" r:id="rId15"/>
    <p:sldId id="519" r:id="rId16"/>
    <p:sldId id="521" r:id="rId17"/>
    <p:sldId id="522" r:id="rId18"/>
    <p:sldId id="5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797956167@qq.com" initials="1" lastIdx="1" clrIdx="0">
    <p:extLst>
      <p:ext uri="{19B8F6BF-5375-455C-9EA6-DF929625EA0E}">
        <p15:presenceInfo xmlns:p15="http://schemas.microsoft.com/office/powerpoint/2012/main" userId="62795c9a7184e7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80D"/>
    <a:srgbClr val="011893"/>
    <a:srgbClr val="FF8AD8"/>
    <a:srgbClr val="F924EF"/>
    <a:srgbClr val="5882C9"/>
    <a:srgbClr val="4EAC5B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070"/>
  </p:normalViewPr>
  <p:slideViewPr>
    <p:cSldViewPr snapToGrid="0" snapToObjects="1">
      <p:cViewPr>
        <p:scale>
          <a:sx n="173" d="100"/>
          <a:sy n="173" d="100"/>
        </p:scale>
        <p:origin x="712" y="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g Gao" userId="aa93c9f2-322f-4c0d-9824-b0f4d7815ec7" providerId="ADAL" clId="{BD383B39-E513-CC4A-94F7-B6DF9C5CAFE4}"/>
  </pc:docChgLst>
  <pc:docChgLst>
    <pc:chgData name="Cong Gao" userId="aa93c9f2-322f-4c0d-9824-b0f4d7815ec7" providerId="ADAL" clId="{249EF839-D3E7-144B-93B7-496347C1816D}"/>
  </pc:docChgLst>
  <pc:docChgLst>
    <pc:chgData name="Cong Gao" userId="aa93c9f2-322f-4c0d-9824-b0f4d7815ec7" providerId="ADAL" clId="{2778BDA9-C33C-DF4C-ADB3-FB18B168C470}"/>
  </pc:docChgLst>
  <pc:docChgLst>
    <pc:chgData name="Cong Gao" userId="S::cgao11@jh.edu::aa93c9f2-322f-4c0d-9824-b0f4d7815ec7" providerId="AD" clId="Web-{16FA4A4F-6123-46CA-BC1A-560835EAE22C}"/>
  </pc:docChgLst>
  <pc:docChgLst>
    <pc:chgData name="Cong Gao" userId="aa93c9f2-322f-4c0d-9824-b0f4d7815ec7" providerId="ADAL" clId="{7B705052-39DC-7449-88E9-2775CF3E173D}"/>
  </pc:docChgLst>
  <pc:docChgLst>
    <pc:chgData name="Cong Gao" userId="aa93c9f2-322f-4c0d-9824-b0f4d7815ec7" providerId="ADAL" clId="{DDF9BC3F-1384-7C42-9DCA-86B03D27C550}"/>
  </pc:docChgLst>
  <pc:docChgLst>
    <pc:chgData name="Cong Gao" userId="aa93c9f2-322f-4c0d-9824-b0f4d7815ec7" providerId="ADAL" clId="{E8C2BDB4-2C1F-7740-9682-B39199DAC581}"/>
  </pc:docChgLst>
  <pc:docChgLst>
    <pc:chgData name="Cong Gao" userId="aa93c9f2-322f-4c0d-9824-b0f4d7815ec7" providerId="ADAL" clId="{C11855BF-2461-0E40-9C3C-8EDDCE8C662A}"/>
  </pc:docChgLst>
  <pc:docChgLst>
    <pc:chgData name="Cong Gao" userId="aa93c9f2-322f-4c0d-9824-b0f4d7815ec7" providerId="ADAL" clId="{FB8C68D4-CB4C-2B4F-B409-207EACBE469E}"/>
  </pc:docChgLst>
  <pc:docChgLst>
    <pc:chgData name="Cong Gao" userId="aa93c9f2-322f-4c0d-9824-b0f4d7815ec7" providerId="ADAL" clId="{C51B7BB9-758F-3F4B-92E3-A7A871F370C7}"/>
  </pc:docChgLst>
  <pc:docChgLst>
    <pc:chgData name="Cong Gao" userId="aa93c9f2-322f-4c0d-9824-b0f4d7815ec7" providerId="ADAL" clId="{521E666C-DF97-6D4E-8FCC-E9D9C1899020}"/>
  </pc:docChgLst>
  <pc:docChgLst>
    <pc:chgData name="Cong Gao" userId="aa93c9f2-322f-4c0d-9824-b0f4d7815ec7" providerId="ADAL" clId="{263A7E1F-ED0B-DB44-8661-05EF80DB4FDE}"/>
    <pc:docChg chg="custSel addSld delSld modSld">
      <pc:chgData name="Cong Gao" userId="aa93c9f2-322f-4c0d-9824-b0f4d7815ec7" providerId="ADAL" clId="{263A7E1F-ED0B-DB44-8661-05EF80DB4FDE}" dt="2019-02-15T18:46:00.924" v="280" actId="20577"/>
      <pc:docMkLst>
        <pc:docMk/>
      </pc:docMkLst>
      <pc:sldChg chg="addSp delSp modSp modNotesTx">
        <pc:chgData name="Cong Gao" userId="aa93c9f2-322f-4c0d-9824-b0f4d7815ec7" providerId="ADAL" clId="{263A7E1F-ED0B-DB44-8661-05EF80DB4FDE}" dt="2019-02-15T18:46:00.924" v="280" actId="20577"/>
        <pc:sldMkLst>
          <pc:docMk/>
          <pc:sldMk cId="4094322216" sldId="475"/>
        </pc:sldMkLst>
        <pc:spChg chg="add mod">
          <ac:chgData name="Cong Gao" userId="aa93c9f2-322f-4c0d-9824-b0f4d7815ec7" providerId="ADAL" clId="{263A7E1F-ED0B-DB44-8661-05EF80DB4FDE}" dt="2019-02-15T18:45:07.096" v="209" actId="14100"/>
          <ac:spMkLst>
            <pc:docMk/>
            <pc:sldMk cId="4094322216" sldId="475"/>
            <ac:spMk id="2" creationId="{3AEF6235-069E-7544-9C26-C945C1CB7A56}"/>
          </ac:spMkLst>
        </pc:spChg>
        <pc:spChg chg="mod">
          <ac:chgData name="Cong Gao" userId="aa93c9f2-322f-4c0d-9824-b0f4d7815ec7" providerId="ADAL" clId="{263A7E1F-ED0B-DB44-8661-05EF80DB4FDE}" dt="2019-02-15T18:44:09.429" v="121" actId="20577"/>
          <ac:spMkLst>
            <pc:docMk/>
            <pc:sldMk cId="4094322216" sldId="475"/>
            <ac:spMk id="12" creationId="{748E5AE2-81C4-2644-AEF0-38F41F195881}"/>
          </ac:spMkLst>
        </pc:spChg>
        <pc:spChg chg="add mod">
          <ac:chgData name="Cong Gao" userId="aa93c9f2-322f-4c0d-9824-b0f4d7815ec7" providerId="ADAL" clId="{263A7E1F-ED0B-DB44-8661-05EF80DB4FDE}" dt="2019-02-15T18:46:00.924" v="280" actId="20577"/>
          <ac:spMkLst>
            <pc:docMk/>
            <pc:sldMk cId="4094322216" sldId="475"/>
            <ac:spMk id="35" creationId="{C4A043A0-4E16-464B-BCD7-9561EC90AEE1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0" creationId="{DD14A330-8F5F-0341-9F60-DF788EECF353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1" creationId="{EF67304C-5BFD-DF40-95ED-219884E754F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2" creationId="{3DE0757E-DACB-D349-A87B-22DBE79A07EE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3" creationId="{919016D0-924D-E646-9886-085933595870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4" creationId="{CB9A56A9-FA6F-1448-B768-D60CB6C93ABE}"/>
          </ac:spMkLst>
        </pc:spChg>
        <pc:spChg chg="del">
          <ac:chgData name="Cong Gao" userId="aa93c9f2-322f-4c0d-9824-b0f4d7815ec7" providerId="ADAL" clId="{263A7E1F-ED0B-DB44-8661-05EF80DB4FDE}" dt="2019-02-15T18:43:58.747" v="104" actId="478"/>
          <ac:spMkLst>
            <pc:docMk/>
            <pc:sldMk cId="4094322216" sldId="475"/>
            <ac:spMk id="46" creationId="{9C1F95B7-69E3-7542-80E1-2C5EEE0C26A6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7" creationId="{6C9F8D86-41E2-6A4A-B82E-BBA7D17BF4F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8" creationId="{0D045D80-E7F5-014C-AD7D-B0197ACF7DE0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9" creationId="{BB6E8F65-A7C5-A849-A65C-E73A4AD883D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5" creationId="{28643695-1DB2-DC49-B11B-323BD5C41F04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6" creationId="{9CB1BE30-B987-8F45-A071-2614F8ACC0B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7" creationId="{A3349FC7-F706-934F-AB11-7CC1FE1B97F4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8" creationId="{3F4CF80A-64EA-0743-87CA-2C60F9F25723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9" creationId="{707DF978-398E-C547-BB27-EBA1A4FF157E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0" creationId="{3FE44909-B4B0-AE43-B586-C1AB988A4739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1" creationId="{83BC4563-AD5D-EF44-BD25-8BA709658C72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3" creationId="{796874BA-02F3-1B47-9164-1668DF547B88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4" creationId="{7037F676-6761-2E4E-8586-1E2A9000857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7" creationId="{71329517-763D-7440-8305-E2629D1C4530}"/>
          </ac:spMkLst>
        </pc:spChg>
        <pc:spChg chg="del">
          <ac:chgData name="Cong Gao" userId="aa93c9f2-322f-4c0d-9824-b0f4d7815ec7" providerId="ADAL" clId="{263A7E1F-ED0B-DB44-8661-05EF80DB4FDE}" dt="2019-02-15T18:43:58.747" v="104" actId="478"/>
          <ac:spMkLst>
            <pc:docMk/>
            <pc:sldMk cId="4094322216" sldId="475"/>
            <ac:spMk id="98" creationId="{63520D0A-5923-144A-8344-749136AFA262}"/>
          </ac:spMkLst>
        </pc:sp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39" creationId="{BAE5DC0A-2EFC-CB40-9816-7D368B7B0348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45" creationId="{336AF9DF-3B17-1E49-B901-011559D26718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2" creationId="{BD2ED7C6-BD3E-C642-AD20-8D1868E5B551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5" creationId="{F2B4201E-2C4C-EB41-9060-4ED93CF00E0E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6" creationId="{D9B100F5-112A-2B4F-8568-479C987B1FE0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9" creationId="{60C97A81-94A2-FF41-8B98-E2B20CA4CD25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100" creationId="{EA311DF0-9E73-4F4D-B2B3-357FFD12D7E9}"/>
          </ac:picMkLst>
        </pc:picChg>
        <pc:cxnChg chg="del mod">
          <ac:chgData name="Cong Gao" userId="aa93c9f2-322f-4c0d-9824-b0f4d7815ec7" providerId="ADAL" clId="{263A7E1F-ED0B-DB44-8661-05EF80DB4FDE}" dt="2019-02-15T18:43:52.823" v="103" actId="478"/>
          <ac:cxnSpMkLst>
            <pc:docMk/>
            <pc:sldMk cId="4094322216" sldId="475"/>
            <ac:cxnSpMk id="65" creationId="{3BEED59F-92F5-F549-A2DF-1746167252D9}"/>
          </ac:cxnSpMkLst>
        </pc:cxnChg>
        <pc:cxnChg chg="del mod">
          <ac:chgData name="Cong Gao" userId="aa93c9f2-322f-4c0d-9824-b0f4d7815ec7" providerId="ADAL" clId="{263A7E1F-ED0B-DB44-8661-05EF80DB4FDE}" dt="2019-02-15T18:43:52.823" v="103" actId="478"/>
          <ac:cxnSpMkLst>
            <pc:docMk/>
            <pc:sldMk cId="4094322216" sldId="475"/>
            <ac:cxnSpMk id="73" creationId="{0AFACDC9-415A-8E43-91D3-4C37F9363C35}"/>
          </ac:cxnSpMkLst>
        </pc:cxnChg>
      </pc:sldChg>
    </pc:docChg>
  </pc:docChgLst>
  <pc:docChgLst>
    <pc:chgData name="Cong Gao" userId="aa93c9f2-322f-4c0d-9824-b0f4d7815ec7" providerId="ADAL" clId="{D7CA5F4F-6257-F944-9199-60C30720F036}"/>
  </pc:docChgLst>
  <pc:docChgLst>
    <pc:chgData name="Cong Gao" userId="aa93c9f2-322f-4c0d-9824-b0f4d7815ec7" providerId="ADAL" clId="{355D90BF-B25C-9943-B5E3-7D494E7C8BA6}"/>
  </pc:docChgLst>
  <pc:docChgLst>
    <pc:chgData name="Cong Gao" userId="aa93c9f2-322f-4c0d-9824-b0f4d7815ec7" providerId="ADAL" clId="{2C0D5434-2018-DF4A-AA84-A8A862DDA3D7}"/>
  </pc:docChgLst>
  <pc:docChgLst>
    <pc:chgData name="Cong Gao" userId="aa93c9f2-322f-4c0d-9824-b0f4d7815ec7" providerId="ADAL" clId="{3F918F2F-E192-1247-9894-14C64FBFBC7F}"/>
  </pc:docChgLst>
  <pc:docChgLst>
    <pc:chgData name="Cong Gao" userId="aa93c9f2-322f-4c0d-9824-b0f4d7815ec7" providerId="ADAL" clId="{2632D556-B607-334F-A344-44785D4DA77E}"/>
  </pc:docChgLst>
  <pc:docChgLst>
    <pc:chgData name="Cong Gao" userId="aa93c9f2-322f-4c0d-9824-b0f4d7815ec7" providerId="ADAL" clId="{230C3F55-D4C9-CE4D-A4E0-7F4585A7ABF0}"/>
  </pc:docChgLst>
  <pc:docChgLst>
    <pc:chgData name="Cong Gao" userId="aa93c9f2-322f-4c0d-9824-b0f4d7815ec7" providerId="ADAL" clId="{23E0D6B1-0866-5347-AA34-ECDB0B710432}"/>
  </pc:docChgLst>
  <pc:docChgLst>
    <pc:chgData name="Cong Gao" userId="aa93c9f2-322f-4c0d-9824-b0f4d7815ec7" providerId="ADAL" clId="{72E362B2-1721-2F45-832B-C713E12E8EB3}"/>
  </pc:docChgLst>
  <pc:docChgLst>
    <pc:chgData name="Cong Gao" userId="aa93c9f2-322f-4c0d-9824-b0f4d7815ec7" providerId="ADAL" clId="{8D0FAE1D-9F94-9647-935A-E5EEBFCB800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29B60F-9D34-EF44-AE6E-AC273A93F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C27FB-7B92-EE47-AC95-5AEB4F0D83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4A495-BEDE-9A49-B4B2-5494AB95571D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02E2B-59C2-E24A-8229-51A73AD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D8963-2E14-BF4F-B9CB-CA0D559B2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BA9D-685B-544B-879D-885D4765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2F764-3578-2F4C-B913-DDEDFC92E568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3990-5F7E-1843-9F90-38321A306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3990-5F7E-1843-9F90-38321A306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2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85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18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90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5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9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1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9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6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5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4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F6D9-FED7-FE45-AF33-D0BA338B4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84FB8-8266-5E49-A7D4-FA6E2D2C7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0B1F-A291-554D-9A72-504A7618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B13B-DBC1-D94E-B0C4-6E405AF6E4EA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961BE-610F-9C42-B634-2D8DF5FB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3ADD7-53CA-0B47-A901-400BAAC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0606-4297-D642-A820-0B1C3CFD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39A0F-E5EE-0F4E-96B3-6AFE27F77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E8D4-FD7C-8941-A34F-65DF7DD1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E0B2-EC8B-2642-9E69-CA5CB194492B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F6DEF-0C34-4643-B4B8-449BB24E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FABB-AA29-1441-A477-98C7E7A4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1463F-F976-F347-A29B-297E2FFFB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6EE10-5B58-7840-B319-D11848A0F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E09F0-E16A-EC45-88F9-EF040149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BB7-E0B2-214F-A992-6AA73994ECCD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5718-0B7B-C64A-84FF-E6A8E4DD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E22FD-C3C5-EA40-87BB-359DC06E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1167-1FB4-BF44-B3AB-0333FEC4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9A2FD-DD8B-FE44-8CC2-ECAB4288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C8422-365F-3847-B78D-6CD58EF4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730C-69B3-6549-9948-2C0217D1212D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EB156-E770-0447-9E44-591E3E2F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A0754-4161-6E4B-B4B7-C877C3A5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0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4664-DD58-434B-A237-560182F3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82D92-BD52-CA45-BCAE-2B5AB376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D770-036A-C841-8DAD-6ABF598D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B87-2605-4E44-9879-6E5F7E343E8C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ED658-5BF8-DE40-AEC5-49FC89E8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F105-6931-1144-B720-470661D7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FBF8-B225-B44E-8E18-C5296836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716C-3897-CA47-8BFA-FD100810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CF8BD-189B-804D-B361-EDAF7733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AF9E7-ED67-C342-9C42-4EAAD5FB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10DC-AE48-7843-9FF0-DABB31D33514}" type="datetime1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FD800-6056-AD4F-A5E4-8CB3679B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B4636-4A53-CA40-9F25-CDDD6BD8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011-BF92-4D43-AC02-B7F4B424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C6F92-A7F8-824E-B0EA-9544FEB9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2E255-936A-9D43-8D8A-1FB11B175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4D352-0ECB-C74D-9AD7-BD239777B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33E0C-23FC-7F49-BD98-A4A2EF0C2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59772-9CF0-7043-812A-544E542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33E-AB84-0D44-9117-FD98CB5579D8}" type="datetime1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18DA7-D7DF-564E-8C9F-AD807CED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DD3E7-C821-EB42-AD96-82E07B3C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9E11-867E-F645-B2CF-BF7C0016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B6CE7-AEE8-2449-A2A5-360B555A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E30B-3EEC-7149-AC95-59A4A99BF876}" type="datetime1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1AAA3-F798-8243-A63E-8B72811C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A53D-8602-A04E-9F24-DA0BEA04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6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C713A-AE4D-3C45-9D89-21378C46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62DF-88AC-B444-AE4B-49FA9AF52FD4}" type="datetime1">
              <a:rPr lang="en-US" smtClean="0"/>
              <a:t>4/24/19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C475B-A5A0-A24B-8E35-63D5E63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37A9-C124-334D-86F7-95CA40C8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6803-6C53-B74B-894D-F4FBB05C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8AC1-74D2-4941-8747-A51BFE9D8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43126-A2AE-7B45-8327-4A4EC4A11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8BE86-988D-B440-A5A6-CFFECE5D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5966-65C8-A749-866D-9B222D9FACE6}" type="datetime1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E59B6-EC78-6944-82DA-D4A19EF5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8EE43-9C79-4B47-86CE-2A608605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C2CB-FB86-A14C-98BD-CF74A06C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91674-D743-7742-8B03-FF6A05827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7945F-A5C2-624A-89F6-E61698A32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4DA98-103A-2C47-A6F5-10B6DF3A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8D07-E500-EC4C-9FC7-18DC2EEF8DED}" type="datetime1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777C6-09B7-0648-895B-2632B855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0DCB-373B-D24E-B6CC-251BFF80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BBD8A-3FA9-AD49-8108-B70BE985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1C25-50A3-0844-85F8-056DEBE6F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8081-A813-0249-B470-7189A5AE0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4A61-1D96-CD4D-BA31-69B11DECA47C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A0487-DDC6-714E-AF89-67276AD0F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87B1-8A25-5F41-A27A-2D93066D5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1.tiff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32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.tif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tiff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tif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tif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1.tiff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tif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890" y="76783"/>
            <a:ext cx="9363542" cy="768824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Group17: Dual Energy X-ray Decomposition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3F5A7-A890-3045-B2F5-E54D5770E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244" y="185274"/>
            <a:ext cx="2257511" cy="7333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C67370-4AF4-2C44-8968-0A0493BE82C9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4F3E8E6D-32EA-7547-ACD1-0B69CF17B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988" y="3657879"/>
            <a:ext cx="9144000" cy="39758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-- Jonas Adler, Ozan </a:t>
            </a:r>
            <a:r>
              <a:rPr lang="en-US" dirty="0" err="1"/>
              <a:t>Oktem</a:t>
            </a:r>
            <a:r>
              <a:rPr lang="en-US" dirty="0"/>
              <a:t>, IEEE transactions on medical imaging,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7DCBE-91D9-0C41-84B4-3F10F8A7C555}"/>
              </a:ext>
            </a:extLst>
          </p:cNvPr>
          <p:cNvSpPr txBox="1"/>
          <p:nvPr/>
        </p:nvSpPr>
        <p:spPr>
          <a:xfrm>
            <a:off x="484254" y="2080085"/>
            <a:ext cx="11312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rgbClr val="011893"/>
                </a:solidFill>
              </a:rPr>
              <a:t>Learned primal-dual reconstruction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2222EA-B583-374A-8D34-11D9ED014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994" y="5765215"/>
            <a:ext cx="4891488" cy="8820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D1CEB1-0966-6947-AB16-82A55C0C7595}"/>
              </a:ext>
            </a:extLst>
          </p:cNvPr>
          <p:cNvSpPr txBox="1"/>
          <p:nvPr/>
        </p:nvSpPr>
        <p:spPr>
          <a:xfrm>
            <a:off x="484253" y="1317171"/>
            <a:ext cx="532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Paper Seminar Presentation:</a:t>
            </a:r>
          </a:p>
        </p:txBody>
      </p:sp>
    </p:spTree>
    <p:extLst>
      <p:ext uri="{BB962C8B-B14F-4D97-AF65-F5344CB8AC3E}">
        <p14:creationId xmlns:p14="http://schemas.microsoft.com/office/powerpoint/2010/main" val="174711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BC333F-1218-804D-BA21-8BAD6B14AE24}"/>
              </a:ext>
            </a:extLst>
          </p:cNvPr>
          <p:cNvSpPr txBox="1"/>
          <p:nvPr/>
        </p:nvSpPr>
        <p:spPr>
          <a:xfrm>
            <a:off x="330733" y="972797"/>
            <a:ext cx="3544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PDHG algorithm (last slide)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7310A2-60B9-C942-BAFB-F7B6A3B4C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3" y="1350586"/>
            <a:ext cx="4634831" cy="1810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A4D20-504F-0D4B-B07D-FFB9FB86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32" y="3864473"/>
            <a:ext cx="4596794" cy="17295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EF3748-ADB3-4A46-B65A-3B89FA8D7A82}"/>
              </a:ext>
            </a:extLst>
          </p:cNvPr>
          <p:cNvSpPr txBox="1"/>
          <p:nvPr/>
        </p:nvSpPr>
        <p:spPr>
          <a:xfrm>
            <a:off x="330733" y="3365760"/>
            <a:ext cx="494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Learned PDHG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6916C-3502-B944-80B2-C2CA77EDD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25" y="5862892"/>
            <a:ext cx="399288" cy="316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409C40-363D-0D4C-B85E-C85C8EE3D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25" y="6217994"/>
            <a:ext cx="416493" cy="2549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CDD55A-0FA2-EA4F-A144-F3E212EDB3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66" t="-5499"/>
          <a:stretch/>
        </p:blipFill>
        <p:spPr>
          <a:xfrm>
            <a:off x="1060704" y="6217994"/>
            <a:ext cx="1607774" cy="2997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1CB5F8-5EB9-7941-8C9B-E390B0C4CD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66" t="-5499"/>
          <a:stretch/>
        </p:blipFill>
        <p:spPr>
          <a:xfrm>
            <a:off x="1060704" y="5879237"/>
            <a:ext cx="1607774" cy="299758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B72A9BB1-71C1-7546-B5FE-0D34B03D31E7}"/>
              </a:ext>
            </a:extLst>
          </p:cNvPr>
          <p:cNvGrpSpPr/>
          <p:nvPr/>
        </p:nvGrpSpPr>
        <p:grpSpPr>
          <a:xfrm>
            <a:off x="6006383" y="917708"/>
            <a:ext cx="5076125" cy="2901905"/>
            <a:chOff x="6006383" y="917708"/>
            <a:chExt cx="5076125" cy="29019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BB5FC0-63E7-804C-9947-2EA0ACF5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06383" y="1317818"/>
              <a:ext cx="5076125" cy="189832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A5DCE-F144-6843-8DDB-710E946D9D9C}"/>
                </a:ext>
              </a:extLst>
            </p:cNvPr>
            <p:cNvSpPr txBox="1"/>
            <p:nvPr/>
          </p:nvSpPr>
          <p:spPr>
            <a:xfrm>
              <a:off x="6006383" y="917708"/>
              <a:ext cx="4949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*Learned Primal-Dual algorithm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AEBE91-71CF-9543-9FD0-F24709702A02}"/>
                </a:ext>
              </a:extLst>
            </p:cNvPr>
            <p:cNvSpPr txBox="1"/>
            <p:nvPr/>
          </p:nvSpPr>
          <p:spPr>
            <a:xfrm>
              <a:off x="6006383" y="3070032"/>
              <a:ext cx="4361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Introduce “memory” between iterations: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D959864-36C9-5845-BCE2-BD7CA0972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97168" y="3439364"/>
              <a:ext cx="3968242" cy="380249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DF18199-4140-EE47-A24C-532091E231D4}"/>
              </a:ext>
            </a:extLst>
          </p:cNvPr>
          <p:cNvSpPr/>
          <p:nvPr/>
        </p:nvSpPr>
        <p:spPr>
          <a:xfrm>
            <a:off x="447586" y="5781044"/>
            <a:ext cx="2295613" cy="857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AB92E8F-E183-2945-971D-CEBD598DBFE5}"/>
              </a:ext>
            </a:extLst>
          </p:cNvPr>
          <p:cNvGrpSpPr/>
          <p:nvPr/>
        </p:nvGrpSpPr>
        <p:grpSpPr>
          <a:xfrm>
            <a:off x="5638884" y="3864474"/>
            <a:ext cx="6172116" cy="3074227"/>
            <a:chOff x="5638884" y="3864474"/>
            <a:chExt cx="6172116" cy="30742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FE208EA-1690-944A-9EF6-6CC49F901386}"/>
                    </a:ext>
                  </a:extLst>
                </p:cNvPr>
                <p:cNvSpPr txBox="1"/>
                <p:nvPr/>
              </p:nvSpPr>
              <p:spPr>
                <a:xfrm>
                  <a:off x="5803223" y="3966683"/>
                  <a:ext cx="20682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9E480D"/>
                      </a:solidFill>
                    </a:rPr>
                    <a:t>X-ray Projections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en-US" dirty="0">
                    <a:solidFill>
                      <a:srgbClr val="9E480D"/>
                    </a:solidFill>
                  </a:endParaRPr>
                </a:p>
                <a:p>
                  <a:pPr algn="ctr"/>
                  <a:r>
                    <a:rPr lang="en-US" dirty="0">
                      <a:solidFill>
                        <a:srgbClr val="9E480D"/>
                      </a:solidFill>
                    </a:rPr>
                    <a:t>(Dual space)</a:t>
                  </a: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FE208EA-1690-944A-9EF6-6CC49F901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223" y="3966683"/>
                  <a:ext cx="2068286" cy="646331"/>
                </a:xfrm>
                <a:prstGeom prst="rect">
                  <a:avLst/>
                </a:prstGeom>
                <a:blipFill>
                  <a:blip r:embed="rId11"/>
                  <a:stretch>
                    <a:fillRect t="-3922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02C39B-D0A6-C544-92E6-52A97576244A}"/>
                    </a:ext>
                  </a:extLst>
                </p:cNvPr>
                <p:cNvSpPr txBox="1"/>
                <p:nvPr/>
              </p:nvSpPr>
              <p:spPr>
                <a:xfrm>
                  <a:off x="9472841" y="3966683"/>
                  <a:ext cx="20682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9E480D"/>
                      </a:solidFill>
                    </a:rPr>
                    <a:t>Decompositions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11893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dirty="0">
                    <a:solidFill>
                      <a:srgbClr val="9E480D"/>
                    </a:solidFill>
                  </a:endParaRPr>
                </a:p>
                <a:p>
                  <a:pPr algn="ctr"/>
                  <a:r>
                    <a:rPr lang="en-US" dirty="0">
                      <a:solidFill>
                        <a:srgbClr val="9E480D"/>
                      </a:solidFill>
                    </a:rPr>
                    <a:t>(Primal space)</a:t>
                  </a: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02C39B-D0A6-C544-92E6-52A975762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2841" y="3966683"/>
                  <a:ext cx="2068286" cy="646331"/>
                </a:xfrm>
                <a:prstGeom prst="rect">
                  <a:avLst/>
                </a:prstGeom>
                <a:blipFill>
                  <a:blip r:embed="rId12"/>
                  <a:stretch>
                    <a:fillRect t="-3922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C21DE93-1ABA-B24E-8E4F-B2582408DB74}"/>
                    </a:ext>
                  </a:extLst>
                </p:cNvPr>
                <p:cNvSpPr txBox="1"/>
                <p:nvPr/>
              </p:nvSpPr>
              <p:spPr>
                <a:xfrm>
                  <a:off x="6401938" y="4857613"/>
                  <a:ext cx="12954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11893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C21DE93-1ABA-B24E-8E4F-B2582408D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938" y="4857613"/>
                  <a:ext cx="1295400" cy="39299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7EB0CEF-AC7C-C949-B4AB-B37DFDC1D36C}"/>
                    </a:ext>
                  </a:extLst>
                </p:cNvPr>
                <p:cNvSpPr txBox="1"/>
                <p:nvPr/>
              </p:nvSpPr>
              <p:spPr>
                <a:xfrm>
                  <a:off x="9859285" y="4855004"/>
                  <a:ext cx="1295400" cy="378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11893"/>
                    </a:solidFill>
                  </a:endParaRP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7EB0CEF-AC7C-C949-B4AB-B37DFDC1D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9285" y="4855004"/>
                  <a:ext cx="1295400" cy="378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3722E6-F29A-6E44-A9C4-631BBD0E352F}"/>
                </a:ext>
              </a:extLst>
            </p:cNvPr>
            <p:cNvSpPr txBox="1"/>
            <p:nvPr/>
          </p:nvSpPr>
          <p:spPr>
            <a:xfrm>
              <a:off x="6837366" y="4485672"/>
              <a:ext cx="402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898624-3425-5C46-8AA5-388A09AED311}"/>
                </a:ext>
              </a:extLst>
            </p:cNvPr>
            <p:cNvSpPr txBox="1"/>
            <p:nvPr/>
          </p:nvSpPr>
          <p:spPr>
            <a:xfrm>
              <a:off x="10305598" y="4490526"/>
              <a:ext cx="402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D1430C8-40E0-E846-9F7D-A6260C284534}"/>
                    </a:ext>
                  </a:extLst>
                </p:cNvPr>
                <p:cNvSpPr txBox="1"/>
                <p:nvPr/>
              </p:nvSpPr>
              <p:spPr>
                <a:xfrm>
                  <a:off x="6407519" y="6011415"/>
                  <a:ext cx="1295400" cy="378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11893"/>
                    </a:solidFill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D1430C8-40E0-E846-9F7D-A6260C28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7519" y="6011415"/>
                  <a:ext cx="1295400" cy="37824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15E56B3-4D2B-2945-9AF5-B95D3FF9A16F}"/>
                    </a:ext>
                  </a:extLst>
                </p:cNvPr>
                <p:cNvSpPr txBox="1"/>
                <p:nvPr/>
              </p:nvSpPr>
              <p:spPr>
                <a:xfrm>
                  <a:off x="9996491" y="6545708"/>
                  <a:ext cx="12954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118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11893"/>
                    </a:solidFill>
                  </a:endParaRP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15E56B3-4D2B-2945-9AF5-B95D3FF9A1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6491" y="6545708"/>
                  <a:ext cx="1295400" cy="39299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0C6E8B3-32A7-5B43-B4B4-9F212C75D38C}"/>
                </a:ext>
              </a:extLst>
            </p:cNvPr>
            <p:cNvCxnSpPr/>
            <p:nvPr/>
          </p:nvCxnSpPr>
          <p:spPr>
            <a:xfrm flipH="1">
              <a:off x="9924601" y="5129755"/>
              <a:ext cx="272418" cy="99079"/>
            </a:xfrm>
            <a:prstGeom prst="straightConnector1">
              <a:avLst/>
            </a:prstGeom>
            <a:ln w="38100">
              <a:solidFill>
                <a:srgbClr val="9E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54DB231-9190-C747-B427-5C10AB1E0CF2}"/>
                    </a:ext>
                  </a:extLst>
                </p:cNvPr>
                <p:cNvSpPr/>
                <p:nvPr/>
              </p:nvSpPr>
              <p:spPr>
                <a:xfrm>
                  <a:off x="7909471" y="5123340"/>
                  <a:ext cx="1982472" cy="308314"/>
                </a:xfrm>
                <a:prstGeom prst="rect">
                  <a:avLst/>
                </a:prstGeom>
                <a:solidFill>
                  <a:srgbClr val="01189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Compose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54DB231-9190-C747-B427-5C10AB1E0C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471" y="5123340"/>
                  <a:ext cx="1982472" cy="308314"/>
                </a:xfrm>
                <a:prstGeom prst="rect">
                  <a:avLst/>
                </a:prstGeom>
                <a:blipFill>
                  <a:blip r:embed="rId17"/>
                  <a:stretch>
                    <a:fillRect t="-11111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909555C-1330-7442-AE28-FC13F5F2B9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8312" y="5303877"/>
              <a:ext cx="415021" cy="191328"/>
            </a:xfrm>
            <a:prstGeom prst="straightConnector1">
              <a:avLst/>
            </a:prstGeom>
            <a:ln w="38100">
              <a:solidFill>
                <a:srgbClr val="9E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53AB2C4-A6AA-5E4F-A5FF-B11482C5D9A0}"/>
                </a:ext>
              </a:extLst>
            </p:cNvPr>
            <p:cNvCxnSpPr>
              <a:cxnSpLocks/>
            </p:cNvCxnSpPr>
            <p:nvPr/>
          </p:nvCxnSpPr>
          <p:spPr>
            <a:xfrm>
              <a:off x="7035889" y="5179294"/>
              <a:ext cx="0" cy="315911"/>
            </a:xfrm>
            <a:prstGeom prst="straightConnector1">
              <a:avLst/>
            </a:prstGeom>
            <a:ln w="38100">
              <a:solidFill>
                <a:srgbClr val="9E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B1BB8DB-4B0E-0C46-A6BC-991470FDA547}"/>
                    </a:ext>
                  </a:extLst>
                </p:cNvPr>
                <p:cNvSpPr txBox="1"/>
                <p:nvPr/>
              </p:nvSpPr>
              <p:spPr>
                <a:xfrm>
                  <a:off x="5638884" y="5181876"/>
                  <a:ext cx="1295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11893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>
                    <a:solidFill>
                      <a:srgbClr val="011893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B1BB8DB-4B0E-0C46-A6BC-991470FDA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84" y="5181876"/>
                  <a:ext cx="129540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628FFA8-E9D6-9D43-B831-CAB6D947842D}"/>
                </a:ext>
              </a:extLst>
            </p:cNvPr>
            <p:cNvCxnSpPr>
              <a:cxnSpLocks/>
            </p:cNvCxnSpPr>
            <p:nvPr/>
          </p:nvCxnSpPr>
          <p:spPr>
            <a:xfrm>
              <a:off x="6472833" y="5398808"/>
              <a:ext cx="281528" cy="96397"/>
            </a:xfrm>
            <a:prstGeom prst="straightConnector1">
              <a:avLst/>
            </a:prstGeom>
            <a:ln w="38100">
              <a:solidFill>
                <a:srgbClr val="9E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E4809B9-7009-C144-A99F-7217EC05BC79}"/>
                </a:ext>
              </a:extLst>
            </p:cNvPr>
            <p:cNvSpPr/>
            <p:nvPr/>
          </p:nvSpPr>
          <p:spPr>
            <a:xfrm>
              <a:off x="6472833" y="5551208"/>
              <a:ext cx="1224505" cy="2541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3A13F10-D8B3-874C-91EE-DA70DB46E625}"/>
                </a:ext>
              </a:extLst>
            </p:cNvPr>
            <p:cNvCxnSpPr>
              <a:cxnSpLocks/>
            </p:cNvCxnSpPr>
            <p:nvPr/>
          </p:nvCxnSpPr>
          <p:spPr>
            <a:xfrm>
              <a:off x="7049638" y="5852873"/>
              <a:ext cx="0" cy="200599"/>
            </a:xfrm>
            <a:prstGeom prst="straightConnector1">
              <a:avLst/>
            </a:prstGeom>
            <a:ln w="38100">
              <a:solidFill>
                <a:srgbClr val="9E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94C4133-D795-8040-B78B-6BF55F63E3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8312" y="6011415"/>
              <a:ext cx="415021" cy="189122"/>
            </a:xfrm>
            <a:prstGeom prst="straightConnector1">
              <a:avLst/>
            </a:prstGeom>
            <a:ln w="38100">
              <a:solidFill>
                <a:srgbClr val="9E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0B70608-ED4A-184D-AB66-6089E8B27073}"/>
                    </a:ext>
                  </a:extLst>
                </p:cNvPr>
                <p:cNvSpPr/>
                <p:nvPr/>
              </p:nvSpPr>
              <p:spPr>
                <a:xfrm>
                  <a:off x="7871509" y="5761753"/>
                  <a:ext cx="2163873" cy="308314"/>
                </a:xfrm>
                <a:prstGeom prst="rect">
                  <a:avLst/>
                </a:prstGeom>
                <a:solidFill>
                  <a:srgbClr val="01189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Decompose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0B70608-ED4A-184D-AB66-6089E8B270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509" y="5761753"/>
                  <a:ext cx="2163873" cy="308314"/>
                </a:xfrm>
                <a:prstGeom prst="rect">
                  <a:avLst/>
                </a:prstGeom>
                <a:blipFill>
                  <a:blip r:embed="rId19"/>
                  <a:stretch>
                    <a:fillRect t="-15385" b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7ED2422-B781-E642-BB8C-229EDEDEEC37}"/>
                </a:ext>
              </a:extLst>
            </p:cNvPr>
            <p:cNvCxnSpPr>
              <a:cxnSpLocks/>
            </p:cNvCxnSpPr>
            <p:nvPr/>
          </p:nvCxnSpPr>
          <p:spPr>
            <a:xfrm>
              <a:off x="10502951" y="5217505"/>
              <a:ext cx="4033" cy="735667"/>
            </a:xfrm>
            <a:prstGeom prst="straightConnector1">
              <a:avLst/>
            </a:prstGeom>
            <a:ln w="38100">
              <a:solidFill>
                <a:srgbClr val="9E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46C6BD2-3297-E94B-B432-30B060C8A190}"/>
                </a:ext>
              </a:extLst>
            </p:cNvPr>
            <p:cNvCxnSpPr>
              <a:cxnSpLocks/>
            </p:cNvCxnSpPr>
            <p:nvPr/>
          </p:nvCxnSpPr>
          <p:spPr>
            <a:xfrm>
              <a:off x="10103558" y="5869740"/>
              <a:ext cx="202040" cy="175559"/>
            </a:xfrm>
            <a:prstGeom prst="straightConnector1">
              <a:avLst/>
            </a:prstGeom>
            <a:ln w="38100">
              <a:solidFill>
                <a:srgbClr val="9E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1E59509-5BBB-C042-92AE-4183C1AC401B}"/>
                </a:ext>
              </a:extLst>
            </p:cNvPr>
            <p:cNvSpPr/>
            <p:nvPr/>
          </p:nvSpPr>
          <p:spPr>
            <a:xfrm>
              <a:off x="10067386" y="6115254"/>
              <a:ext cx="1224505" cy="2541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77347C2-A706-0B4B-B299-1F2EA1FC6ACB}"/>
                </a:ext>
              </a:extLst>
            </p:cNvPr>
            <p:cNvCxnSpPr>
              <a:cxnSpLocks/>
            </p:cNvCxnSpPr>
            <p:nvPr/>
          </p:nvCxnSpPr>
          <p:spPr>
            <a:xfrm>
              <a:off x="10577744" y="6397046"/>
              <a:ext cx="0" cy="200599"/>
            </a:xfrm>
            <a:prstGeom prst="straightConnector1">
              <a:avLst/>
            </a:prstGeom>
            <a:ln w="38100">
              <a:solidFill>
                <a:srgbClr val="9E480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80DEC4C-CD97-3649-9139-74B2AA49B93A}"/>
                </a:ext>
              </a:extLst>
            </p:cNvPr>
            <p:cNvSpPr txBox="1"/>
            <p:nvPr/>
          </p:nvSpPr>
          <p:spPr>
            <a:xfrm>
              <a:off x="6833060" y="6345492"/>
              <a:ext cx="402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A2674D7-869D-7B47-8E58-FA686C848B9A}"/>
                </a:ext>
              </a:extLst>
            </p:cNvPr>
            <p:cNvSpPr/>
            <p:nvPr/>
          </p:nvSpPr>
          <p:spPr>
            <a:xfrm>
              <a:off x="5803223" y="3864474"/>
              <a:ext cx="6007777" cy="2993526"/>
            </a:xfrm>
            <a:prstGeom prst="rect">
              <a:avLst/>
            </a:prstGeom>
            <a:noFill/>
            <a:ln w="19050">
              <a:solidFill>
                <a:srgbClr val="9E48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6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-108455" y="7088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Contributions—Network Implementation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41F981-B734-AA42-9FAC-AAEF94C59F35}"/>
              </a:ext>
            </a:extLst>
          </p:cNvPr>
          <p:cNvGrpSpPr/>
          <p:nvPr/>
        </p:nvGrpSpPr>
        <p:grpSpPr>
          <a:xfrm>
            <a:off x="387731" y="1009543"/>
            <a:ext cx="5076125" cy="2298430"/>
            <a:chOff x="6006383" y="917708"/>
            <a:chExt cx="5076125" cy="22984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72ADBE-00F4-3247-AC2A-F4D53967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6383" y="1317818"/>
              <a:ext cx="5076125" cy="189832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9088F5-BC28-3A4F-ADD9-73DA2C4A0E78}"/>
                </a:ext>
              </a:extLst>
            </p:cNvPr>
            <p:cNvSpPr txBox="1"/>
            <p:nvPr/>
          </p:nvSpPr>
          <p:spPr>
            <a:xfrm>
              <a:off x="6006383" y="917708"/>
              <a:ext cx="4949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*Learned Primal-Dual algorithm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7A3A474-770E-C74D-9AA2-2107E05C9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827" y="3184523"/>
            <a:ext cx="8180565" cy="3540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F8B859-095B-BE42-B6AC-F8630F27CB29}"/>
              </a:ext>
            </a:extLst>
          </p:cNvPr>
          <p:cNvSpPr/>
          <p:nvPr/>
        </p:nvSpPr>
        <p:spPr>
          <a:xfrm>
            <a:off x="870857" y="2231571"/>
            <a:ext cx="2362200" cy="293915"/>
          </a:xfrm>
          <a:prstGeom prst="rect">
            <a:avLst/>
          </a:prstGeom>
          <a:noFill/>
          <a:ln w="28575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56487A-5A54-134F-A55F-403F452609F4}"/>
              </a:ext>
            </a:extLst>
          </p:cNvPr>
          <p:cNvSpPr/>
          <p:nvPr/>
        </p:nvSpPr>
        <p:spPr>
          <a:xfrm>
            <a:off x="870856" y="2571336"/>
            <a:ext cx="2950029" cy="2939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99CBD-802B-3147-8C91-E239C8091C04}"/>
              </a:ext>
            </a:extLst>
          </p:cNvPr>
          <p:cNvSpPr txBox="1"/>
          <p:nvPr/>
        </p:nvSpPr>
        <p:spPr>
          <a:xfrm>
            <a:off x="925283" y="3668226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Dual Update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1D9449-C6D4-E645-A914-01715C4A2EE3}"/>
              </a:ext>
            </a:extLst>
          </p:cNvPr>
          <p:cNvSpPr txBox="1"/>
          <p:nvPr/>
        </p:nvSpPr>
        <p:spPr>
          <a:xfrm>
            <a:off x="653143" y="5134915"/>
            <a:ext cx="203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Primal Update</a:t>
            </a:r>
          </a:p>
        </p:txBody>
      </p:sp>
    </p:spTree>
    <p:extLst>
      <p:ext uri="{BB962C8B-B14F-4D97-AF65-F5344CB8AC3E}">
        <p14:creationId xmlns:p14="http://schemas.microsoft.com/office/powerpoint/2010/main" val="399581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274317" y="0"/>
            <a:ext cx="7168474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Experiment design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44A3B3-E6DA-774A-B899-A583BD3FEA3E}"/>
              </a:ext>
            </a:extLst>
          </p:cNvPr>
          <p:cNvSpPr txBox="1"/>
          <p:nvPr/>
        </p:nvSpPr>
        <p:spPr>
          <a:xfrm>
            <a:off x="387731" y="1063257"/>
            <a:ext cx="2621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E480D"/>
                </a:solidFill>
              </a:rPr>
              <a:t>1) Ellipse Phantoms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CA927-B96E-674D-A083-D738D2F6FCB5}"/>
              </a:ext>
            </a:extLst>
          </p:cNvPr>
          <p:cNvSpPr txBox="1"/>
          <p:nvPr/>
        </p:nvSpPr>
        <p:spPr>
          <a:xfrm>
            <a:off x="387731" y="3115340"/>
            <a:ext cx="273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E480D"/>
                </a:solidFill>
              </a:rPr>
              <a:t>2) Human Phantoms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89675-AC77-B04F-92FD-6CD828722F6B}"/>
              </a:ext>
            </a:extLst>
          </p:cNvPr>
          <p:cNvSpPr txBox="1"/>
          <p:nvPr/>
        </p:nvSpPr>
        <p:spPr>
          <a:xfrm>
            <a:off x="467833" y="1580707"/>
            <a:ext cx="7045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Training: Randomly generated ellipses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Projection geometry on a sparse 30 view parallel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Evaluation: </a:t>
            </a:r>
            <a:r>
              <a:rPr lang="en-US" dirty="0" err="1"/>
              <a:t>Shepp</a:t>
            </a:r>
            <a:r>
              <a:rPr lang="en-US" dirty="0"/>
              <a:t>-Logan phantom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operator: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Back-projection: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A3B83-546A-8F4B-92C6-C3D293A27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891" y="2480603"/>
            <a:ext cx="646666" cy="248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8C5B4E-9DF6-994D-AEAB-2C3226940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763" y="2704409"/>
            <a:ext cx="1388318" cy="332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29B3DA-E1F1-9749-B646-523454FC7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328" y="1389929"/>
            <a:ext cx="2132557" cy="19562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809C47-B881-6C4E-B265-5DD222BB058E}"/>
              </a:ext>
            </a:extLst>
          </p:cNvPr>
          <p:cNvSpPr txBox="1"/>
          <p:nvPr/>
        </p:nvSpPr>
        <p:spPr>
          <a:xfrm>
            <a:off x="467833" y="3771289"/>
            <a:ext cx="7045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Low Dose CT scans, 9 for training and 1 for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Two-dimensional fan-beam geometry with 1000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operator:		      (Beer-Lamberts law)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Derivative: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40771-64F8-F748-9BFB-C7CEC8C9E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860" y="4356586"/>
            <a:ext cx="1942434" cy="306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7F1F67-252E-854C-ACB2-6E84A9BAE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2215" y="4619791"/>
            <a:ext cx="4368356" cy="348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8A556B-46B5-484C-9C6B-83A20E357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9824" y="1360210"/>
            <a:ext cx="2164609" cy="1994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5B338B-2B18-8445-A030-2EA3BEF7E7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8328" y="4131880"/>
            <a:ext cx="2137711" cy="19778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A6188E-3570-5843-A76B-071B01FA8057}"/>
              </a:ext>
            </a:extLst>
          </p:cNvPr>
          <p:cNvSpPr txBox="1"/>
          <p:nvPr/>
        </p:nvSpPr>
        <p:spPr>
          <a:xfrm>
            <a:off x="7148328" y="3439886"/>
            <a:ext cx="435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Left: random ellipses. Right: Shepp-Logan phantom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194146-0DD3-6848-889F-03BE3D883235}"/>
              </a:ext>
            </a:extLst>
          </p:cNvPr>
          <p:cNvSpPr txBox="1"/>
          <p:nvPr/>
        </p:nvSpPr>
        <p:spPr>
          <a:xfrm>
            <a:off x="7102832" y="6155346"/>
            <a:ext cx="435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Human phantom CT slice</a:t>
            </a:r>
          </a:p>
        </p:txBody>
      </p:sp>
    </p:spTree>
    <p:extLst>
      <p:ext uri="{BB962C8B-B14F-4D97-AF65-F5344CB8AC3E}">
        <p14:creationId xmlns:p14="http://schemas.microsoft.com/office/powerpoint/2010/main" val="210358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274317" y="0"/>
            <a:ext cx="7168474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 Methods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44A3B3-E6DA-774A-B899-A583BD3FEA3E}"/>
              </a:ext>
            </a:extLst>
          </p:cNvPr>
          <p:cNvSpPr txBox="1"/>
          <p:nvPr/>
        </p:nvSpPr>
        <p:spPr>
          <a:xfrm>
            <a:off x="387731" y="1063257"/>
            <a:ext cx="337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E480D"/>
                </a:solidFill>
              </a:rPr>
              <a:t>1) Model-driven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89675-AC77-B04F-92FD-6CD828722F6B}"/>
              </a:ext>
            </a:extLst>
          </p:cNvPr>
          <p:cNvSpPr txBox="1"/>
          <p:nvPr/>
        </p:nvSpPr>
        <p:spPr>
          <a:xfrm>
            <a:off x="467833" y="1580707"/>
            <a:ext cx="1075533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Filtered back-projection (FBP) </a:t>
            </a:r>
            <a:r>
              <a:rPr lang="en-US" b="1" baseline="30000" dirty="0"/>
              <a:t>[2]</a:t>
            </a:r>
            <a:r>
              <a:rPr lang="en-US" dirty="0"/>
              <a:t>: </a:t>
            </a:r>
            <a:r>
              <a:rPr lang="en-US" i="1" dirty="0"/>
              <a:t>apply a convolutional kernel to filter artifacts of conventional back projection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Total Variation (TV) regularized reconstruction </a:t>
            </a:r>
            <a:r>
              <a:rPr lang="en-US" b="1" baseline="30000" dirty="0"/>
              <a:t>[3]</a:t>
            </a:r>
            <a:r>
              <a:rPr lang="en-US" dirty="0"/>
              <a:t>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7497A3-A20C-FE40-85A0-540191C03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229" y="2094460"/>
            <a:ext cx="2685143" cy="4541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DDA488-B10C-764F-B4EE-42904B7A9D92}"/>
              </a:ext>
            </a:extLst>
          </p:cNvPr>
          <p:cNvSpPr txBox="1"/>
          <p:nvPr/>
        </p:nvSpPr>
        <p:spPr>
          <a:xfrm>
            <a:off x="385216" y="2549927"/>
            <a:ext cx="314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E480D"/>
                </a:solidFill>
              </a:rPr>
              <a:t>2) Data-driven methods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689FB6-342D-3A45-8657-53C9B9244CF4}"/>
              </a:ext>
            </a:extLst>
          </p:cNvPr>
          <p:cNvSpPr txBox="1"/>
          <p:nvPr/>
        </p:nvSpPr>
        <p:spPr>
          <a:xfrm>
            <a:off x="385216" y="3006450"/>
            <a:ext cx="1075533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FBP + U-net denoising </a:t>
            </a:r>
            <a:r>
              <a:rPr lang="en-US" b="1" baseline="30000" dirty="0"/>
              <a:t>[4]</a:t>
            </a:r>
            <a:r>
              <a:rPr lang="en-US" dirty="0"/>
              <a:t>: </a:t>
            </a:r>
            <a:r>
              <a:rPr lang="en-US" i="1" dirty="0"/>
              <a:t>train a network to learn the gap between noisy and clean reconstructions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Learned Gradient </a:t>
            </a:r>
            <a:r>
              <a:rPr lang="en-US" b="1" baseline="30000" dirty="0"/>
              <a:t>[6]</a:t>
            </a:r>
            <a:r>
              <a:rPr lang="en-US" dirty="0"/>
              <a:t>: </a:t>
            </a:r>
            <a:r>
              <a:rPr lang="en-US" i="1" dirty="0"/>
              <a:t>learn the gradient operator instead of proximal operator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A336FC-392E-9949-8765-10EAFC0B70A5}"/>
              </a:ext>
            </a:extLst>
          </p:cNvPr>
          <p:cNvSpPr txBox="1"/>
          <p:nvPr/>
        </p:nvSpPr>
        <p:spPr>
          <a:xfrm>
            <a:off x="375717" y="4085134"/>
            <a:ext cx="553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E480D"/>
                </a:solidFill>
              </a:rPr>
              <a:t>3) Simplified Learned Primal-Dual methods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A2A2A-D7CD-4149-9A2D-F0D5EE35E460}"/>
              </a:ext>
            </a:extLst>
          </p:cNvPr>
          <p:cNvSpPr txBox="1"/>
          <p:nvPr/>
        </p:nvSpPr>
        <p:spPr>
          <a:xfrm>
            <a:off x="385216" y="3884193"/>
            <a:ext cx="1075533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F582AB-1118-4B4D-BDEF-E1D48CA37EE0}"/>
              </a:ext>
            </a:extLst>
          </p:cNvPr>
          <p:cNvSpPr txBox="1"/>
          <p:nvPr/>
        </p:nvSpPr>
        <p:spPr>
          <a:xfrm>
            <a:off x="385216" y="4546799"/>
            <a:ext cx="1075533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Learned Primal</a:t>
            </a:r>
            <a:r>
              <a:rPr lang="en-US" dirty="0"/>
              <a:t>: </a:t>
            </a:r>
            <a:r>
              <a:rPr lang="en-US" i="1" dirty="0"/>
              <a:t>discard dual proximal learning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FBP + residual denoising</a:t>
            </a:r>
            <a:r>
              <a:rPr lang="en-US" dirty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Learned PDHG</a:t>
            </a:r>
            <a:r>
              <a:rPr lang="en-US" dirty="0"/>
              <a:t> </a:t>
            </a:r>
            <a:endParaRPr lang="en-US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E30C5E-F19A-E241-BD36-5D1B0AACD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025" y="5030933"/>
            <a:ext cx="4266293" cy="441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A7881F-5F11-A94D-BE49-C942A14164F9}"/>
              </a:ext>
            </a:extLst>
          </p:cNvPr>
          <p:cNvSpPr txBox="1"/>
          <p:nvPr/>
        </p:nvSpPr>
        <p:spPr>
          <a:xfrm>
            <a:off x="7514318" y="5067110"/>
            <a:ext cx="374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discard update of h </a:t>
            </a:r>
          </a:p>
        </p:txBody>
      </p:sp>
    </p:spTree>
    <p:extLst>
      <p:ext uri="{BB962C8B-B14F-4D97-AF65-F5344CB8AC3E}">
        <p14:creationId xmlns:p14="http://schemas.microsoft.com/office/powerpoint/2010/main" val="563973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274317" y="0"/>
            <a:ext cx="7168474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44A3B3-E6DA-774A-B899-A583BD3FEA3E}"/>
              </a:ext>
            </a:extLst>
          </p:cNvPr>
          <p:cNvSpPr txBox="1"/>
          <p:nvPr/>
        </p:nvSpPr>
        <p:spPr>
          <a:xfrm>
            <a:off x="387731" y="1063257"/>
            <a:ext cx="2621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E480D"/>
                </a:solidFill>
              </a:rPr>
              <a:t>1) Ellipse Phantoms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55411A-6E52-7B40-8B5A-BC0C92581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31" y="1848061"/>
            <a:ext cx="5497623" cy="29348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768092-6DFC-2E4D-895C-15AE69C18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380" y="993983"/>
            <a:ext cx="2429381" cy="25050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651A89-F428-8246-AB5B-EDBC1BA01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546" y="3556991"/>
            <a:ext cx="2411533" cy="25050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787376-A5F9-484D-B8B1-7165237E2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7244" y="3576961"/>
            <a:ext cx="2371337" cy="2465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AC5917-5E46-0642-9B4A-EE582E9F222E}"/>
              </a:ext>
            </a:extLst>
          </p:cNvPr>
          <p:cNvSpPr txBox="1"/>
          <p:nvPr/>
        </p:nvSpPr>
        <p:spPr>
          <a:xfrm>
            <a:off x="6335380" y="6020759"/>
            <a:ext cx="576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Fig. Reconstructions of the ellipse phantom using the compared methods. (a) FBP (b) TV (c) FBP+U-net denoising (h) Learned Primal-Dual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79D752-198E-8345-8E21-B86644AAB49C}"/>
              </a:ext>
            </a:extLst>
          </p:cNvPr>
          <p:cNvSpPr txBox="1"/>
          <p:nvPr/>
        </p:nvSpPr>
        <p:spPr>
          <a:xfrm>
            <a:off x="489857" y="4974771"/>
            <a:ext cx="5395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480D"/>
                </a:solidFill>
              </a:rPr>
              <a:t>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PSNR: </a:t>
            </a:r>
            <a:r>
              <a:rPr lang="en-US" i="1" dirty="0"/>
              <a:t>peak signal to noise ratio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SSIM: </a:t>
            </a:r>
            <a:r>
              <a:rPr lang="en-US" i="1" dirty="0"/>
              <a:t>structural similarity index </a:t>
            </a:r>
            <a:r>
              <a:rPr lang="en-US" i="1" baseline="30000" dirty="0"/>
              <a:t>[7]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Runtime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F54A4E-F6EB-7742-A86F-F8CD6486A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9651" y="1010166"/>
            <a:ext cx="2369494" cy="24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274317" y="0"/>
            <a:ext cx="7168474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44A3B3-E6DA-774A-B899-A583BD3FEA3E}"/>
              </a:ext>
            </a:extLst>
          </p:cNvPr>
          <p:cNvSpPr txBox="1"/>
          <p:nvPr/>
        </p:nvSpPr>
        <p:spPr>
          <a:xfrm>
            <a:off x="387731" y="1063257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E480D"/>
                </a:solidFill>
              </a:rPr>
              <a:t>2) Human Phantoms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B65E6-0B71-0F42-BF76-574C79E53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8061"/>
            <a:ext cx="6015163" cy="2778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670A60-5999-5549-9282-4D9F5950C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914" y="1063257"/>
            <a:ext cx="6356086" cy="42440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FF92B8-5345-E347-9D4B-CD0BD48A50D1}"/>
              </a:ext>
            </a:extLst>
          </p:cNvPr>
          <p:cNvSpPr txBox="1"/>
          <p:nvPr/>
        </p:nvSpPr>
        <p:spPr>
          <a:xfrm>
            <a:off x="6015162" y="5411443"/>
            <a:ext cx="610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Reconstructions of the human phantom using the compared methods. (a) CT scan. (b) FBP (c) TV (d) FBP+U-Net denoising (d) Primal-Dual linear (e) Primal-Dual non-linear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3EBB5F-87B7-7D4F-9484-B3B0E92824C4}"/>
              </a:ext>
            </a:extLst>
          </p:cNvPr>
          <p:cNvSpPr txBox="1"/>
          <p:nvPr/>
        </p:nvSpPr>
        <p:spPr>
          <a:xfrm>
            <a:off x="108857" y="4707103"/>
            <a:ext cx="539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*Linear vs. non-linear mark the implementation version of forward operator for running time concern.</a:t>
            </a:r>
          </a:p>
        </p:txBody>
      </p:sp>
    </p:spTree>
    <p:extLst>
      <p:ext uri="{BB962C8B-B14F-4D97-AF65-F5344CB8AC3E}">
        <p14:creationId xmlns:p14="http://schemas.microsoft.com/office/powerpoint/2010/main" val="1715899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274317" y="0"/>
            <a:ext cx="7168474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44A3B3-E6DA-774A-B899-A583BD3FEA3E}"/>
              </a:ext>
            </a:extLst>
          </p:cNvPr>
          <p:cNvSpPr txBox="1"/>
          <p:nvPr/>
        </p:nvSpPr>
        <p:spPr>
          <a:xfrm>
            <a:off x="387731" y="1463117"/>
            <a:ext cx="1180427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Solid and well-written paper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Combine model-based and learning based methods to solve reconstruction problem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Comprehensive experiments and evaluations both on phantom and human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Inspire methods of introducing learning in general inverse problems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99C4-3736-8A4F-9486-0D1B93405BAA}"/>
              </a:ext>
            </a:extLst>
          </p:cNvPr>
          <p:cNvSpPr txBox="1"/>
          <p:nvPr/>
        </p:nvSpPr>
        <p:spPr>
          <a:xfrm>
            <a:off x="500743" y="1002455"/>
            <a:ext cx="269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354F46-AB44-9346-9E75-807244BA230F}"/>
              </a:ext>
            </a:extLst>
          </p:cNvPr>
          <p:cNvSpPr txBox="1"/>
          <p:nvPr/>
        </p:nvSpPr>
        <p:spPr>
          <a:xfrm>
            <a:off x="500743" y="3877041"/>
            <a:ext cx="269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Improvement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870BC7-7CC2-B044-95E4-4F9B7306B696}"/>
              </a:ext>
            </a:extLst>
          </p:cNvPr>
          <p:cNvSpPr txBox="1"/>
          <p:nvPr/>
        </p:nvSpPr>
        <p:spPr>
          <a:xfrm>
            <a:off x="227816" y="4461816"/>
            <a:ext cx="1180427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Still optimize in an iterative way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Combine learning and model in a single optimization object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D966F-104B-A948-81FA-14A9A92D2C8D}"/>
              </a:ext>
            </a:extLst>
          </p:cNvPr>
          <p:cNvSpPr txBox="1"/>
          <p:nvPr/>
        </p:nvSpPr>
        <p:spPr>
          <a:xfrm rot="562242">
            <a:off x="8109199" y="5106887"/>
            <a:ext cx="276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Our effort !</a:t>
            </a:r>
          </a:p>
        </p:txBody>
      </p:sp>
    </p:spTree>
    <p:extLst>
      <p:ext uri="{BB962C8B-B14F-4D97-AF65-F5344CB8AC3E}">
        <p14:creationId xmlns:p14="http://schemas.microsoft.com/office/powerpoint/2010/main" val="415476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274317" y="0"/>
            <a:ext cx="7168474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44A3B3-E6DA-774A-B899-A583BD3FEA3E}"/>
              </a:ext>
            </a:extLst>
          </p:cNvPr>
          <p:cNvSpPr txBox="1"/>
          <p:nvPr/>
        </p:nvSpPr>
        <p:spPr>
          <a:xfrm>
            <a:off x="387730" y="1180088"/>
            <a:ext cx="1180427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Proposed method on improving low dose computed tomography (CT) reconstruction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Key innovation: combine model and data driven approaches for solving ill-posed inverse problems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Inspire our design of solving material decomposition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B57B8-CC65-D647-93AB-4AB1A59AB119}"/>
              </a:ext>
            </a:extLst>
          </p:cNvPr>
          <p:cNvSpPr txBox="1"/>
          <p:nvPr/>
        </p:nvSpPr>
        <p:spPr>
          <a:xfrm>
            <a:off x="7460304" y="3316398"/>
            <a:ext cx="344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Relevance to me</a:t>
            </a:r>
          </a:p>
        </p:txBody>
      </p:sp>
    </p:spTree>
    <p:extLst>
      <p:ext uri="{BB962C8B-B14F-4D97-AF65-F5344CB8AC3E}">
        <p14:creationId xmlns:p14="http://schemas.microsoft.com/office/powerpoint/2010/main" val="129096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61C764-86B1-A14A-ABF6-281FA38120D1}"/>
              </a:ext>
            </a:extLst>
          </p:cNvPr>
          <p:cNvSpPr txBox="1"/>
          <p:nvPr/>
        </p:nvSpPr>
        <p:spPr>
          <a:xfrm>
            <a:off x="387731" y="1110343"/>
            <a:ext cx="111075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Slide: Dual energy imaging and digital tomosynthesis: Innovative X-ray based imaging technologies, University of Toronto</a:t>
            </a:r>
          </a:p>
          <a:p>
            <a:r>
              <a:rPr lang="en-US" dirty="0"/>
              <a:t>[2] </a:t>
            </a:r>
            <a:r>
              <a:rPr lang="en-US" dirty="0" err="1"/>
              <a:t>Lauritsch</a:t>
            </a:r>
            <a:r>
              <a:rPr lang="en-US" dirty="0"/>
              <a:t>, Günter, and Wolfgang H. </a:t>
            </a:r>
            <a:r>
              <a:rPr lang="en-US" dirty="0" err="1"/>
              <a:t>Härer</a:t>
            </a:r>
            <a:r>
              <a:rPr lang="en-US" dirty="0"/>
              <a:t>. "Theoretical framework for filtered back projection in tomosynthesis." </a:t>
            </a:r>
            <a:r>
              <a:rPr lang="en-US" i="1" dirty="0"/>
              <a:t>Medical Imaging 1998: Image Processing</a:t>
            </a:r>
            <a:r>
              <a:rPr lang="en-US" dirty="0"/>
              <a:t>. Vol. 3338. International Society for Optics and Photonics, 1998.</a:t>
            </a:r>
          </a:p>
          <a:p>
            <a:r>
              <a:rPr lang="en-US" dirty="0"/>
              <a:t>[3] </a:t>
            </a:r>
            <a:r>
              <a:rPr lang="en-US" dirty="0" err="1"/>
              <a:t>Osher</a:t>
            </a:r>
            <a:r>
              <a:rPr lang="en-US" dirty="0"/>
              <a:t>, Stanley, et al. "An iterative regularization method for total variation-based image restoration." </a:t>
            </a:r>
            <a:r>
              <a:rPr lang="en-US" i="1" dirty="0"/>
              <a:t>Multiscale Modeling &amp; Simulation</a:t>
            </a:r>
            <a:r>
              <a:rPr lang="en-US" dirty="0"/>
              <a:t> 4.2 (2005): 460-489.</a:t>
            </a:r>
          </a:p>
          <a:p>
            <a:r>
              <a:rPr lang="en-US" dirty="0"/>
              <a:t>[4] </a:t>
            </a:r>
            <a:r>
              <a:rPr lang="en-US" dirty="0" err="1"/>
              <a:t>Ronneberger</a:t>
            </a:r>
            <a:r>
              <a:rPr lang="en-US" dirty="0"/>
              <a:t>, Olaf, Philipp Fischer, and Thomas </a:t>
            </a:r>
            <a:r>
              <a:rPr lang="en-US" dirty="0" err="1"/>
              <a:t>Brox</a:t>
            </a:r>
            <a:r>
              <a:rPr lang="en-US" dirty="0"/>
              <a:t>. "U-net: Convolutional networks for biomedical image segmentation." </a:t>
            </a:r>
            <a:r>
              <a:rPr lang="en-US" i="1" dirty="0"/>
              <a:t>International Conference on Medical image computing and computer-assisted intervention</a:t>
            </a:r>
            <a:r>
              <a:rPr lang="en-US" dirty="0"/>
              <a:t>. Springer, Cham, 2015.</a:t>
            </a:r>
          </a:p>
          <a:p>
            <a:r>
              <a:rPr lang="en-US" dirty="0"/>
              <a:t>[5] A. </a:t>
            </a:r>
            <a:r>
              <a:rPr lang="en-US" dirty="0" err="1"/>
              <a:t>Chambolle</a:t>
            </a:r>
            <a:r>
              <a:rPr lang="en-US" dirty="0"/>
              <a:t> and T. Pock, “A first-order primal-dual algorithm for convex problems with applications to imaging,” </a:t>
            </a:r>
            <a:r>
              <a:rPr lang="en-US" i="1" dirty="0"/>
              <a:t>J. Math. </a:t>
            </a:r>
            <a:r>
              <a:rPr lang="en-US" i="1" dirty="0" err="1"/>
              <a:t>Imag</a:t>
            </a:r>
            <a:r>
              <a:rPr lang="en-US" i="1" dirty="0"/>
              <a:t>. Vis.</a:t>
            </a:r>
            <a:r>
              <a:rPr lang="en-US" dirty="0"/>
              <a:t>, vol. 40, no. 1, pp. 120–145, 2011. </a:t>
            </a:r>
          </a:p>
          <a:p>
            <a:r>
              <a:rPr lang="en-US" dirty="0"/>
              <a:t>[6] J. Adler and O. </a:t>
            </a:r>
            <a:r>
              <a:rPr lang="en-US" dirty="0" err="1"/>
              <a:t>Öktem</a:t>
            </a:r>
            <a:r>
              <a:rPr lang="en-US" dirty="0"/>
              <a:t>, “Solving ill-posed inverse problems using iterative deep neural networks,” </a:t>
            </a:r>
            <a:r>
              <a:rPr lang="en-US" i="1" dirty="0"/>
              <a:t>Inverse Problems</a:t>
            </a:r>
            <a:r>
              <a:rPr lang="en-US" dirty="0"/>
              <a:t>, vol. 33, no. 12, p. 124007, 2017. </a:t>
            </a:r>
          </a:p>
          <a:p>
            <a:r>
              <a:rPr lang="en-US" dirty="0"/>
              <a:t>[7] Wang, Zhou, et al. "Image quality assessment: from error visibility to structural similarity." </a:t>
            </a:r>
            <a:r>
              <a:rPr lang="en-US" i="1" dirty="0"/>
              <a:t>IEEE transactions on image processing</a:t>
            </a:r>
            <a:r>
              <a:rPr lang="en-US" dirty="0"/>
              <a:t> 13.4 (2004): 600-612.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9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Project Statement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387730" y="1093463"/>
            <a:ext cx="772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Dual energy X-ray material decomposition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80290-DC06-8342-B12D-8D91FD2AF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36"/>
          <a:stretch/>
        </p:blipFill>
        <p:spPr>
          <a:xfrm>
            <a:off x="8291430" y="1085998"/>
            <a:ext cx="3491067" cy="3120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B2E78-CCDC-AD4E-B0E2-D1D756387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560"/>
          <a:stretch/>
        </p:blipFill>
        <p:spPr>
          <a:xfrm>
            <a:off x="8334302" y="4356481"/>
            <a:ext cx="3365032" cy="1763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261C5D-2181-8141-A63E-E6BA8520066B}"/>
              </a:ext>
            </a:extLst>
          </p:cNvPr>
          <p:cNvSpPr txBox="1"/>
          <p:nvPr/>
        </p:nvSpPr>
        <p:spPr>
          <a:xfrm>
            <a:off x="8108320" y="6102940"/>
            <a:ext cx="3983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1. Illustration of material decomposition</a:t>
            </a:r>
            <a:r>
              <a:rPr lang="en-US" sz="1600" baseline="30000" dirty="0"/>
              <a:t>[1]</a:t>
            </a:r>
            <a:r>
              <a:rPr lang="en-US" sz="1600"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2B3E7-9FF1-A543-B4FE-B31A07A25720}"/>
              </a:ext>
            </a:extLst>
          </p:cNvPr>
          <p:cNvSpPr txBox="1"/>
          <p:nvPr/>
        </p:nvSpPr>
        <p:spPr>
          <a:xfrm>
            <a:off x="673100" y="6510829"/>
            <a:ext cx="11358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Slide: Dual energy imaging and digital tomosynthesis: Innovative X-ray based imaging technologies, University of Toronto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521C8D-9EDC-9848-96BD-C12DA73674B4}"/>
                  </a:ext>
                </a:extLst>
              </p:cNvPr>
              <p:cNvSpPr txBox="1"/>
              <p:nvPr/>
            </p:nvSpPr>
            <p:spPr>
              <a:xfrm>
                <a:off x="269624" y="2299339"/>
                <a:ext cx="8064678" cy="106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521C8D-9EDC-9848-96BD-C12DA7367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24" y="2299339"/>
                <a:ext cx="8064678" cy="1060931"/>
              </a:xfrm>
              <a:prstGeom prst="rect">
                <a:avLst/>
              </a:prstGeom>
              <a:blipFill>
                <a:blip r:embed="rId5"/>
                <a:stretch>
                  <a:fillRect l="-157" t="-137647" b="-19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29F1BD-C1CE-BA4C-91B7-FAF5DFB092C8}"/>
                  </a:ext>
                </a:extLst>
              </p:cNvPr>
              <p:cNvSpPr txBox="1"/>
              <p:nvPr/>
            </p:nvSpPr>
            <p:spPr>
              <a:xfrm>
                <a:off x="6986572" y="3365390"/>
                <a:ext cx="964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29F1BD-C1CE-BA4C-91B7-FAF5DFB09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72" y="3365390"/>
                <a:ext cx="964504" cy="523220"/>
              </a:xfrm>
              <a:prstGeom prst="rect">
                <a:avLst/>
              </a:prstGeom>
              <a:blipFill>
                <a:blip r:embed="rId6"/>
                <a:stretch>
                  <a:fillRect r="-519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DD0F63-D149-A84A-B045-FC00CF8AEC04}"/>
                  </a:ext>
                </a:extLst>
              </p:cNvPr>
              <p:cNvSpPr txBox="1"/>
              <p:nvPr/>
            </p:nvSpPr>
            <p:spPr>
              <a:xfrm>
                <a:off x="5311799" y="3365390"/>
                <a:ext cx="964504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DD0F63-D149-A84A-B045-FC00CF8AE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99" y="3365390"/>
                <a:ext cx="964504" cy="529504"/>
              </a:xfrm>
              <a:prstGeom prst="rect">
                <a:avLst/>
              </a:prstGeom>
              <a:blipFill>
                <a:blip r:embed="rId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62F834-F797-B545-B50F-42CDDE890A16}"/>
              </a:ext>
            </a:extLst>
          </p:cNvPr>
          <p:cNvCxnSpPr>
            <a:cxnSpLocks/>
          </p:cNvCxnSpPr>
          <p:nvPr/>
        </p:nvCxnSpPr>
        <p:spPr>
          <a:xfrm>
            <a:off x="1546350" y="3311410"/>
            <a:ext cx="456128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FAF0AE-2A16-4C46-A7EC-DE3A1020EA73}"/>
              </a:ext>
            </a:extLst>
          </p:cNvPr>
          <p:cNvCxnSpPr>
            <a:cxnSpLocks/>
          </p:cNvCxnSpPr>
          <p:nvPr/>
        </p:nvCxnSpPr>
        <p:spPr>
          <a:xfrm>
            <a:off x="6432238" y="3311410"/>
            <a:ext cx="117848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33DF8A-CB76-EF49-A6D7-4619E597B5D7}"/>
                  </a:ext>
                </a:extLst>
              </p:cNvPr>
              <p:cNvSpPr txBox="1"/>
              <p:nvPr/>
            </p:nvSpPr>
            <p:spPr>
              <a:xfrm>
                <a:off x="-191006" y="4775146"/>
                <a:ext cx="5561268" cy="841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33DF8A-CB76-EF49-A6D7-4619E597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006" y="4775146"/>
                <a:ext cx="5561268" cy="841384"/>
              </a:xfrm>
              <a:prstGeom prst="rect">
                <a:avLst/>
              </a:prstGeom>
              <a:blipFill>
                <a:blip r:embed="rId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A52997E-5DE6-3248-A621-7A400299C360}"/>
              </a:ext>
            </a:extLst>
          </p:cNvPr>
          <p:cNvSpPr txBox="1"/>
          <p:nvPr/>
        </p:nvSpPr>
        <p:spPr>
          <a:xfrm>
            <a:off x="203715" y="4197849"/>
            <a:ext cx="440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Simplified decomposition model:</a:t>
            </a:r>
          </a:p>
        </p:txBody>
      </p:sp>
    </p:spTree>
    <p:extLst>
      <p:ext uri="{BB962C8B-B14F-4D97-AF65-F5344CB8AC3E}">
        <p14:creationId xmlns:p14="http://schemas.microsoft.com/office/powerpoint/2010/main" val="409432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0DC025-762E-7C4D-B818-6BAFF7C1B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41" y="1000095"/>
            <a:ext cx="9451127" cy="1475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6F515-AAFB-584C-987F-0D95CF3051DC}"/>
              </a:ext>
            </a:extLst>
          </p:cNvPr>
          <p:cNvSpPr txBox="1"/>
          <p:nvPr/>
        </p:nvSpPr>
        <p:spPr>
          <a:xfrm>
            <a:off x="670366" y="2898169"/>
            <a:ext cx="1092224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Proposed method on improving low dose computed tomography (CT) reconstruction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Key innovation: combine model and data driven approaches for solving ill-posed inverse problems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Relevance to my project: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Dual energy X-ray material decomposition is ill-posed inverse problem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Acquisition space and decomposition space are primal-dual spaces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67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Summary and key results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C6FFB31-29E4-E948-8288-1CABB08A8864}"/>
              </a:ext>
            </a:extLst>
          </p:cNvPr>
          <p:cNvSpPr txBox="1"/>
          <p:nvPr/>
        </p:nvSpPr>
        <p:spPr>
          <a:xfrm>
            <a:off x="387731" y="1119963"/>
            <a:ext cx="864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Proposed an algorithm of learning based iterative reconstruction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Gives state-of-the-art results on CT problem for both analytical and human phantoms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8E6FB-5CF1-9948-9331-74FD4987AB80}"/>
              </a:ext>
            </a:extLst>
          </p:cNvPr>
          <p:cNvSpPr txBox="1"/>
          <p:nvPr/>
        </p:nvSpPr>
        <p:spPr>
          <a:xfrm>
            <a:off x="493776" y="2505456"/>
            <a:ext cx="405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E480D"/>
                </a:solidFill>
              </a:rPr>
              <a:t>Key Result: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D346D-7B67-9245-B763-6BBE768C5DE8}"/>
              </a:ext>
            </a:extLst>
          </p:cNvPr>
          <p:cNvSpPr txBox="1"/>
          <p:nvPr/>
        </p:nvSpPr>
        <p:spPr>
          <a:xfrm>
            <a:off x="387731" y="3152285"/>
            <a:ext cx="6049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i="1" dirty="0"/>
              <a:t>analytical phantoms</a:t>
            </a:r>
            <a:r>
              <a:rPr lang="en-US" sz="2400" dirty="0"/>
              <a:t>, improves upon classical algorithm such as FBP and TV by at least 6dB (PSNR)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i="1" dirty="0"/>
              <a:t>human phantom</a:t>
            </a:r>
            <a:r>
              <a:rPr lang="en-US" sz="2400" dirty="0"/>
              <a:t>, improves upon TV regularized reconstruction by 6.6dB (PSNR)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AB4B2-479C-504F-BB5E-8AE9F3014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455" y="2736288"/>
            <a:ext cx="2973852" cy="3078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1B353E-95FE-D54D-BFEE-B19ECA015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6306" y="2736288"/>
            <a:ext cx="2945693" cy="3118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96BDC-4C41-5543-91E4-77F07D4131B5}"/>
              </a:ext>
            </a:extLst>
          </p:cNvPr>
          <p:cNvSpPr txBox="1"/>
          <p:nvPr/>
        </p:nvSpPr>
        <p:spPr>
          <a:xfrm>
            <a:off x="6364224" y="5854814"/>
            <a:ext cx="576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Reconstructions of a human phantom. (b) Filtered back-projection (FBP). (f) Primal-Dual algorithm.</a:t>
            </a:r>
          </a:p>
        </p:txBody>
      </p:sp>
    </p:spTree>
    <p:extLst>
      <p:ext uri="{BB962C8B-B14F-4D97-AF65-F5344CB8AC3E}">
        <p14:creationId xmlns:p14="http://schemas.microsoft.com/office/powerpoint/2010/main" val="249600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Significance of key result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3654A01-567D-1E45-B561-546294BC4BEE}"/>
              </a:ext>
            </a:extLst>
          </p:cNvPr>
          <p:cNvSpPr txBox="1"/>
          <p:nvPr/>
        </p:nvSpPr>
        <p:spPr>
          <a:xfrm>
            <a:off x="387731" y="1119963"/>
            <a:ext cx="1154199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Out-performs the classical schemes (FBP</a:t>
            </a:r>
            <a:r>
              <a:rPr lang="en-US" sz="2400" baseline="30000" dirty="0"/>
              <a:t>[2]</a:t>
            </a:r>
            <a:r>
              <a:rPr lang="en-US" sz="2400" dirty="0"/>
              <a:t> and TV</a:t>
            </a:r>
            <a:r>
              <a:rPr lang="en-US" sz="2400" baseline="30000" dirty="0"/>
              <a:t>[3]</a:t>
            </a:r>
            <a:r>
              <a:rPr lang="en-US" sz="2400" dirty="0"/>
              <a:t>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Large improvement over the previous end-to-end deep learning based methods, such as U-Net</a:t>
            </a:r>
            <a:r>
              <a:rPr lang="en-US" sz="2400" baseline="30000" dirty="0"/>
              <a:t>[4]</a:t>
            </a:r>
            <a:r>
              <a:rPr lang="en-US" sz="2400" dirty="0"/>
              <a:t> based post-processing. PSNR improvement exceeds 6dB.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Inspire future research in Learned Primal-Dual schemes and that the method will be applied to other imaging modalities.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67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Necessary 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A0C40B-843A-D044-A2D2-8A8FED1FB4D9}"/>
              </a:ext>
            </a:extLst>
          </p:cNvPr>
          <p:cNvSpPr txBox="1"/>
          <p:nvPr/>
        </p:nvSpPr>
        <p:spPr>
          <a:xfrm>
            <a:off x="387731" y="107743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Formulation of inverse problem: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CBA86F-20F4-5F42-A4E8-D034F3848048}"/>
                  </a:ext>
                </a:extLst>
              </p:cNvPr>
              <p:cNvSpPr txBox="1"/>
              <p:nvPr/>
            </p:nvSpPr>
            <p:spPr>
              <a:xfrm>
                <a:off x="1512090" y="1911656"/>
                <a:ext cx="27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estimated data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CBA86F-20F4-5F42-A4E8-D034F384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90" y="1911656"/>
                <a:ext cx="2729023" cy="369332"/>
              </a:xfrm>
              <a:prstGeom prst="rect">
                <a:avLst/>
              </a:prstGeom>
              <a:blipFill>
                <a:blip r:embed="rId4"/>
                <a:stretch>
                  <a:fillRect l="-46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302FE5-7130-CC49-B104-872F228F8C7B}"/>
                  </a:ext>
                </a:extLst>
              </p:cNvPr>
              <p:cNvSpPr txBox="1"/>
              <p:nvPr/>
            </p:nvSpPr>
            <p:spPr>
              <a:xfrm>
                <a:off x="1838154" y="2372215"/>
                <a:ext cx="2239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acquired data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302FE5-7130-CC49-B104-872F228F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154" y="2372215"/>
                <a:ext cx="2239927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F58FAC-4176-C849-92C6-C106300CC204}"/>
                  </a:ext>
                </a:extLst>
              </p:cNvPr>
              <p:cNvSpPr txBox="1"/>
              <p:nvPr/>
            </p:nvSpPr>
            <p:spPr>
              <a:xfrm>
                <a:off x="7062679" y="1918926"/>
                <a:ext cx="2768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Decomposed data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F58FAC-4176-C849-92C6-C106300C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79" y="1918926"/>
                <a:ext cx="2768011" cy="369332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5CC8EE-B8B0-4140-AA82-36E53E51F69F}"/>
                  </a:ext>
                </a:extLst>
              </p:cNvPr>
              <p:cNvSpPr txBox="1"/>
              <p:nvPr/>
            </p:nvSpPr>
            <p:spPr>
              <a:xfrm>
                <a:off x="7062679" y="2371336"/>
                <a:ext cx="2569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X-ray projections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5CC8EE-B8B0-4140-AA82-36E53E51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79" y="2371336"/>
                <a:ext cx="2569537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2B5258-2637-6441-A88F-5D8D3DE82A56}"/>
                  </a:ext>
                </a:extLst>
              </p:cNvPr>
              <p:cNvSpPr txBox="1"/>
              <p:nvPr/>
            </p:nvSpPr>
            <p:spPr>
              <a:xfrm>
                <a:off x="4672652" y="1910777"/>
                <a:ext cx="1977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reconstruction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2B5258-2637-6441-A88F-5D8D3DE82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652" y="1910777"/>
                <a:ext cx="1977657" cy="369332"/>
              </a:xfrm>
              <a:prstGeom prst="rect">
                <a:avLst/>
              </a:prstGeom>
              <a:blipFill>
                <a:blip r:embed="rId8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A791CE-71A5-9A45-A5BA-A7901A41E139}"/>
                  </a:ext>
                </a:extLst>
              </p:cNvPr>
              <p:cNvSpPr txBox="1"/>
              <p:nvPr/>
            </p:nvSpPr>
            <p:spPr>
              <a:xfrm>
                <a:off x="4672652" y="2371336"/>
                <a:ext cx="16728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projections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A791CE-71A5-9A45-A5BA-A7901A41E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652" y="2371336"/>
                <a:ext cx="1672857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7F0CD0-2038-BD44-9F24-CE990714EA23}"/>
                  </a:ext>
                </a:extLst>
              </p:cNvPr>
              <p:cNvSpPr txBox="1"/>
              <p:nvPr/>
            </p:nvSpPr>
            <p:spPr>
              <a:xfrm>
                <a:off x="2315767" y="2961587"/>
                <a:ext cx="61193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Inverse problem: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i="1" dirty="0"/>
                  <a:t>, </a:t>
                </a:r>
                <a:r>
                  <a:rPr lang="en-US" sz="2400" dirty="0"/>
                  <a:t>in absence of noise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7F0CD0-2038-BD44-9F24-CE990714E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67" y="2961587"/>
                <a:ext cx="6119396" cy="461665"/>
              </a:xfrm>
              <a:prstGeom prst="rect">
                <a:avLst/>
              </a:prstGeom>
              <a:blipFill>
                <a:blip r:embed="rId10"/>
                <a:stretch>
                  <a:fillRect l="-1449" t="-5263" r="-62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C9421E-E16A-3141-8B50-35D02BA46139}"/>
                  </a:ext>
                </a:extLst>
              </p:cNvPr>
              <p:cNvSpPr txBox="1"/>
              <p:nvPr/>
            </p:nvSpPr>
            <p:spPr>
              <a:xfrm>
                <a:off x="3799366" y="3644171"/>
                <a:ext cx="2729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C9421E-E16A-3141-8B50-35D02BA46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366" y="3644171"/>
                <a:ext cx="2729023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C5856ED-2481-6545-8D84-E902B6E11D2A}"/>
              </a:ext>
            </a:extLst>
          </p:cNvPr>
          <p:cNvSpPr txBox="1"/>
          <p:nvPr/>
        </p:nvSpPr>
        <p:spPr>
          <a:xfrm>
            <a:off x="6296247" y="4474289"/>
            <a:ext cx="26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 component of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6EAA67-F15F-B54E-81A0-698027E8C076}"/>
              </a:ext>
            </a:extLst>
          </p:cNvPr>
          <p:cNvCxnSpPr>
            <a:cxnSpLocks/>
          </p:cNvCxnSpPr>
          <p:nvPr/>
        </p:nvCxnSpPr>
        <p:spPr>
          <a:xfrm flipH="1" flipV="1">
            <a:off x="6296247" y="4161037"/>
            <a:ext cx="354062" cy="3021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C20D471-9B65-A94D-9B93-99610C5DD170}"/>
              </a:ext>
            </a:extLst>
          </p:cNvPr>
          <p:cNvSpPr txBox="1"/>
          <p:nvPr/>
        </p:nvSpPr>
        <p:spPr>
          <a:xfrm>
            <a:off x="2506269" y="1539977"/>
            <a:ext cx="7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E480D"/>
                </a:solidFill>
              </a:rPr>
              <a:t>math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7E589-47DF-314E-A40D-0E7620228557}"/>
              </a:ext>
            </a:extLst>
          </p:cNvPr>
          <p:cNvSpPr txBox="1"/>
          <p:nvPr/>
        </p:nvSpPr>
        <p:spPr>
          <a:xfrm>
            <a:off x="4704026" y="1534724"/>
            <a:ext cx="191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E480D"/>
                </a:solidFill>
              </a:rPr>
              <a:t>CT Reconstruction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50294A-47E3-E34D-A3FB-FCDE7E7EE535}"/>
              </a:ext>
            </a:extLst>
          </p:cNvPr>
          <p:cNvSpPr txBox="1"/>
          <p:nvPr/>
        </p:nvSpPr>
        <p:spPr>
          <a:xfrm>
            <a:off x="7203477" y="1541445"/>
            <a:ext cx="215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E480D"/>
                </a:solidFill>
              </a:rPr>
              <a:t>X-ray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B9A77E-B4E4-714C-BF39-74C3968E0BBD}"/>
                  </a:ext>
                </a:extLst>
              </p:cNvPr>
              <p:cNvSpPr txBox="1"/>
              <p:nvPr/>
            </p:nvSpPr>
            <p:spPr>
              <a:xfrm>
                <a:off x="6182223" y="5859168"/>
                <a:ext cx="5561268" cy="716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B9A77E-B4E4-714C-BF39-74C3968E0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23" y="5859168"/>
                <a:ext cx="5561268" cy="716478"/>
              </a:xfrm>
              <a:prstGeom prst="rect">
                <a:avLst/>
              </a:prstGeom>
              <a:blipFill>
                <a:blip r:embed="rId1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E0FC0EB-1555-1F48-B6E4-5D7024875FF7}"/>
              </a:ext>
            </a:extLst>
          </p:cNvPr>
          <p:cNvSpPr txBox="1"/>
          <p:nvPr/>
        </p:nvSpPr>
        <p:spPr>
          <a:xfrm>
            <a:off x="6650309" y="5323680"/>
            <a:ext cx="440379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 energy decomposition model: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E90E43-B460-1045-B538-3512F8DF5B9F}"/>
              </a:ext>
            </a:extLst>
          </p:cNvPr>
          <p:cNvSpPr/>
          <p:nvPr/>
        </p:nvSpPr>
        <p:spPr>
          <a:xfrm>
            <a:off x="6618932" y="5323680"/>
            <a:ext cx="4284399" cy="1349263"/>
          </a:xfrm>
          <a:prstGeom prst="rect">
            <a:avLst/>
          </a:prstGeom>
          <a:noFill/>
          <a:ln w="19050">
            <a:solidFill>
              <a:srgbClr val="9E4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1A1625-D3A1-984D-9AF0-EADC9EBA662C}"/>
              </a:ext>
            </a:extLst>
          </p:cNvPr>
          <p:cNvSpPr txBox="1"/>
          <p:nvPr/>
        </p:nvSpPr>
        <p:spPr>
          <a:xfrm>
            <a:off x="528221" y="1921966"/>
            <a:ext cx="98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480D"/>
                </a:solidFill>
              </a:rPr>
              <a:t>Primal: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F5864E-FB99-E743-98DB-C933F8272B4A}"/>
              </a:ext>
            </a:extLst>
          </p:cNvPr>
          <p:cNvSpPr txBox="1"/>
          <p:nvPr/>
        </p:nvSpPr>
        <p:spPr>
          <a:xfrm>
            <a:off x="686186" y="2371336"/>
            <a:ext cx="7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480D"/>
                </a:solidFill>
              </a:rPr>
              <a:t>Dual: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2E1BD1-80FC-A546-8EDC-4493356B0E77}"/>
              </a:ext>
            </a:extLst>
          </p:cNvPr>
          <p:cNvCxnSpPr>
            <a:cxnSpLocks/>
          </p:cNvCxnSpPr>
          <p:nvPr/>
        </p:nvCxnSpPr>
        <p:spPr>
          <a:xfrm>
            <a:off x="1512090" y="2288258"/>
            <a:ext cx="7991139" cy="0"/>
          </a:xfrm>
          <a:prstGeom prst="line">
            <a:avLst/>
          </a:prstGeom>
          <a:ln>
            <a:solidFill>
              <a:srgbClr val="9E480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2E8B20-AA94-2049-93E8-88B7705A9239}"/>
              </a:ext>
            </a:extLst>
          </p:cNvPr>
          <p:cNvCxnSpPr>
            <a:cxnSpLocks/>
          </p:cNvCxnSpPr>
          <p:nvPr/>
        </p:nvCxnSpPr>
        <p:spPr>
          <a:xfrm>
            <a:off x="1512090" y="2740668"/>
            <a:ext cx="7991139" cy="0"/>
          </a:xfrm>
          <a:prstGeom prst="line">
            <a:avLst/>
          </a:prstGeom>
          <a:ln>
            <a:solidFill>
              <a:srgbClr val="9E480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3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Necessary 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A0C40B-843A-D044-A2D2-8A8FED1FB4D9}"/>
              </a:ext>
            </a:extLst>
          </p:cNvPr>
          <p:cNvSpPr txBox="1"/>
          <p:nvPr/>
        </p:nvSpPr>
        <p:spPr>
          <a:xfrm>
            <a:off x="387731" y="1693573"/>
            <a:ext cx="329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driven approach: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CBA86F-20F4-5F42-A4E8-D034F3848048}"/>
                  </a:ext>
                </a:extLst>
              </p:cNvPr>
              <p:cNvSpPr txBox="1"/>
              <p:nvPr/>
            </p:nvSpPr>
            <p:spPr>
              <a:xfrm>
                <a:off x="4931734" y="1112043"/>
                <a:ext cx="27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estimated data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CBA86F-20F4-5F42-A4E8-D034F384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34" y="1112043"/>
                <a:ext cx="2729023" cy="369332"/>
              </a:xfrm>
              <a:prstGeom prst="rect">
                <a:avLst/>
              </a:prstGeom>
              <a:blipFill>
                <a:blip r:embed="rId4"/>
                <a:stretch>
                  <a:fillRect l="-46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302FE5-7130-CC49-B104-872F228F8C7B}"/>
                  </a:ext>
                </a:extLst>
              </p:cNvPr>
              <p:cNvSpPr txBox="1"/>
              <p:nvPr/>
            </p:nvSpPr>
            <p:spPr>
              <a:xfrm>
                <a:off x="7823793" y="1104065"/>
                <a:ext cx="2239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acquired data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302FE5-7130-CC49-B104-872F228F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93" y="1104065"/>
                <a:ext cx="2239927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C9421E-E16A-3141-8B50-35D02BA46139}"/>
                  </a:ext>
                </a:extLst>
              </p:cNvPr>
              <p:cNvSpPr txBox="1"/>
              <p:nvPr/>
            </p:nvSpPr>
            <p:spPr>
              <a:xfrm>
                <a:off x="1748697" y="1101298"/>
                <a:ext cx="27290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C9421E-E16A-3141-8B50-35D02BA46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97" y="1101298"/>
                <a:ext cx="2729023" cy="40011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047CE50-764D-ED49-B0FF-D8841FA7C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110" y="2370447"/>
            <a:ext cx="1975862" cy="605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DF3BA0-5D06-1343-84B1-6595C8D399DB}"/>
                  </a:ext>
                </a:extLst>
              </p:cNvPr>
              <p:cNvSpPr txBox="1"/>
              <p:nvPr/>
            </p:nvSpPr>
            <p:spPr>
              <a:xfrm>
                <a:off x="5876241" y="2217703"/>
                <a:ext cx="5153267" cy="747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Least Square solution for decomposition: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DF3BA0-5D06-1343-84B1-6595C8D39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241" y="2217703"/>
                <a:ext cx="5153267" cy="747577"/>
              </a:xfrm>
              <a:prstGeom prst="rect">
                <a:avLst/>
              </a:prstGeom>
              <a:blipFill>
                <a:blip r:embed="rId8"/>
                <a:stretch>
                  <a:fillRect l="-985" t="-339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37F8E68-6907-6848-9E82-F798A31FD9A6}"/>
              </a:ext>
            </a:extLst>
          </p:cNvPr>
          <p:cNvGrpSpPr/>
          <p:nvPr/>
        </p:nvGrpSpPr>
        <p:grpSpPr>
          <a:xfrm>
            <a:off x="1159656" y="3496371"/>
            <a:ext cx="10215237" cy="1578073"/>
            <a:chOff x="1159656" y="3496371"/>
            <a:chExt cx="10215237" cy="15780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BCFF39-09E5-F744-B9AB-B66B913CF546}"/>
                </a:ext>
              </a:extLst>
            </p:cNvPr>
            <p:cNvSpPr txBox="1"/>
            <p:nvPr/>
          </p:nvSpPr>
          <p:spPr>
            <a:xfrm>
              <a:off x="1159656" y="3765933"/>
              <a:ext cx="3772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9E480D"/>
                  </a:solidFill>
                </a:rPr>
                <a:t>Problem: over-fitting against data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EF38317-ABD0-BF46-8244-8ED7859C459A}"/>
                </a:ext>
              </a:extLst>
            </p:cNvPr>
            <p:cNvGrpSpPr/>
            <p:nvPr/>
          </p:nvGrpSpPr>
          <p:grpSpPr>
            <a:xfrm>
              <a:off x="6039294" y="3496371"/>
              <a:ext cx="4332170" cy="1339344"/>
              <a:chOff x="0" y="1270612"/>
              <a:chExt cx="11805510" cy="44377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B5D0998-56AE-534F-AD4E-FB60ECFAB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1291878"/>
                <a:ext cx="5888577" cy="441643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5C62FAF-FE55-824D-9E4F-6D6BC501A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8577" y="1270612"/>
                <a:ext cx="5916933" cy="44377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7157594-F0CE-1F4F-B7FA-584DB206A5D2}"/>
                    </a:ext>
                  </a:extLst>
                </p:cNvPr>
                <p:cNvSpPr txBox="1"/>
                <p:nvPr/>
              </p:nvSpPr>
              <p:spPr>
                <a:xfrm>
                  <a:off x="6377590" y="4735890"/>
                  <a:ext cx="49973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9E480D"/>
                      </a:solidFill>
                    </a:rPr>
                    <a:t>Negative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0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solidFill>
                        <a:srgbClr val="9E480D"/>
                      </a:solidFill>
                    </a:rPr>
                    <a:t> problem, violating physical constraints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7157594-F0CE-1F4F-B7FA-584DB206A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590" y="4735890"/>
                  <a:ext cx="4997303" cy="338554"/>
                </a:xfrm>
                <a:prstGeom prst="rect">
                  <a:avLst/>
                </a:prstGeom>
                <a:blipFill>
                  <a:blip r:embed="rId11"/>
                  <a:stretch>
                    <a:fillRect l="-506" t="-3571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EDAF90-CA41-A845-B910-BD41D56A5666}"/>
              </a:ext>
            </a:extLst>
          </p:cNvPr>
          <p:cNvGrpSpPr/>
          <p:nvPr/>
        </p:nvGrpSpPr>
        <p:grpSpPr>
          <a:xfrm>
            <a:off x="334955" y="5389252"/>
            <a:ext cx="11890471" cy="1188848"/>
            <a:chOff x="334955" y="5389252"/>
            <a:chExt cx="11890471" cy="118884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F9F394E-F792-DF47-8234-91261F28C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4955" y="5389252"/>
              <a:ext cx="5327484" cy="599342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55DE589-F829-8A4B-A5EF-683176B9F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73870" y="5826695"/>
              <a:ext cx="106326" cy="31396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122492-BBA1-F446-A572-2206D67DDE9E}"/>
                </a:ext>
              </a:extLst>
            </p:cNvPr>
            <p:cNvSpPr txBox="1"/>
            <p:nvPr/>
          </p:nvSpPr>
          <p:spPr>
            <a:xfrm>
              <a:off x="2412046" y="6208768"/>
              <a:ext cx="2608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Regularization functional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19B3068-E826-1C4F-9BCA-52A2AAEE1B44}"/>
                    </a:ext>
                  </a:extLst>
                </p:cNvPr>
                <p:cNvSpPr txBox="1"/>
                <p:nvPr/>
              </p:nvSpPr>
              <p:spPr>
                <a:xfrm>
                  <a:off x="5853256" y="5472348"/>
                  <a:ext cx="6372170" cy="921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Constrained Least Square solution for decomposition: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𝑊𝑇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𝑊𝑇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1600" dirty="0"/>
                    <a:t>constrained to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a14:m>
                  <a:endParaRPr lang="en-US" sz="1600" dirty="0"/>
                </a:p>
                <a:p>
                  <a:r>
                    <a:rPr lang="en-US" sz="1600" dirty="0"/>
                    <a:t> </a:t>
                  </a: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19B3068-E826-1C4F-9BCA-52A2AAEE1B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256" y="5472348"/>
                  <a:ext cx="6372170" cy="921086"/>
                </a:xfrm>
                <a:prstGeom prst="rect">
                  <a:avLst/>
                </a:prstGeom>
                <a:blipFill>
                  <a:blip r:embed="rId13"/>
                  <a:stretch>
                    <a:fillRect l="-398" t="-1370" b="-6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74E94E2-BA38-F54C-B6A7-615121B50C41}"/>
              </a:ext>
            </a:extLst>
          </p:cNvPr>
          <p:cNvSpPr/>
          <p:nvPr/>
        </p:nvSpPr>
        <p:spPr>
          <a:xfrm>
            <a:off x="1748697" y="1101298"/>
            <a:ext cx="8209119" cy="400110"/>
          </a:xfrm>
          <a:prstGeom prst="rect">
            <a:avLst/>
          </a:prstGeom>
          <a:noFill/>
          <a:ln>
            <a:solidFill>
              <a:srgbClr val="9E4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3B8BEB-D592-5043-9389-4908EE7194E3}"/>
              </a:ext>
            </a:extLst>
          </p:cNvPr>
          <p:cNvSpPr txBox="1"/>
          <p:nvPr/>
        </p:nvSpPr>
        <p:spPr>
          <a:xfrm>
            <a:off x="2651350" y="2051857"/>
            <a:ext cx="74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E480D"/>
                </a:solidFill>
              </a:rPr>
              <a:t>math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F03FC4-57EB-DF4F-BD4E-FDB539AEDC4E}"/>
              </a:ext>
            </a:extLst>
          </p:cNvPr>
          <p:cNvSpPr txBox="1"/>
          <p:nvPr/>
        </p:nvSpPr>
        <p:spPr>
          <a:xfrm>
            <a:off x="7191411" y="1913114"/>
            <a:ext cx="215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E480D"/>
                </a:solidFill>
              </a:rPr>
              <a:t>X-ray Decomposition</a:t>
            </a:r>
          </a:p>
        </p:txBody>
      </p:sp>
    </p:spTree>
    <p:extLst>
      <p:ext uri="{BB962C8B-B14F-4D97-AF65-F5344CB8AC3E}">
        <p14:creationId xmlns:p14="http://schemas.microsoft.com/office/powerpoint/2010/main" val="37546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Necessary 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CDE6510-8382-F84C-B3C2-0DF40FB5F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69" y="1085955"/>
            <a:ext cx="5327484" cy="5993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BC333F-1218-804D-BA21-8BAD6B14AE24}"/>
              </a:ext>
            </a:extLst>
          </p:cNvPr>
          <p:cNvSpPr txBox="1"/>
          <p:nvPr/>
        </p:nvSpPr>
        <p:spPr>
          <a:xfrm>
            <a:off x="387731" y="1652741"/>
            <a:ext cx="1009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Traditional methods</a:t>
            </a:r>
            <a:r>
              <a:rPr lang="en-US" sz="2000" dirty="0"/>
              <a:t>: gradient based methods, such as gradient descent or Newton methods.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4E165E-2D0B-E443-B222-A80B5418800E}"/>
                  </a:ext>
                </a:extLst>
              </p:cNvPr>
              <p:cNvSpPr txBox="1"/>
              <p:nvPr/>
            </p:nvSpPr>
            <p:spPr>
              <a:xfrm>
                <a:off x="5762553" y="1157176"/>
                <a:ext cx="1481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primal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4E165E-2D0B-E443-B222-A80B54188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553" y="1157176"/>
                <a:ext cx="1481764" cy="369332"/>
              </a:xfrm>
              <a:prstGeom prst="rect">
                <a:avLst/>
              </a:prstGeom>
              <a:blipFill>
                <a:blip r:embed="rId5"/>
                <a:stretch>
                  <a:fillRect l="-855" t="-6667" r="-8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93420A-99B8-554F-8510-B80453059AFB}"/>
                  </a:ext>
                </a:extLst>
              </p:cNvPr>
              <p:cNvSpPr txBox="1"/>
              <p:nvPr/>
            </p:nvSpPr>
            <p:spPr>
              <a:xfrm>
                <a:off x="7244317" y="1160105"/>
                <a:ext cx="1360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dual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93420A-99B8-554F-8510-B80453059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17" y="1160105"/>
                <a:ext cx="1360196" cy="369332"/>
              </a:xfrm>
              <a:prstGeom prst="rect">
                <a:avLst/>
              </a:prstGeom>
              <a:blipFill>
                <a:blip r:embed="rId6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0237A67-170A-E344-A481-CA01BB1F87E6}"/>
              </a:ext>
            </a:extLst>
          </p:cNvPr>
          <p:cNvGrpSpPr/>
          <p:nvPr/>
        </p:nvGrpSpPr>
        <p:grpSpPr>
          <a:xfrm>
            <a:off x="5762553" y="2555152"/>
            <a:ext cx="6105945" cy="3444292"/>
            <a:chOff x="5762553" y="2555152"/>
            <a:chExt cx="6105945" cy="344429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17310A2-60B9-C942-BAFB-F7B6A3B4C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2553" y="2847088"/>
              <a:ext cx="6105945" cy="238576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960CE0-1BC2-7343-8522-FD5BB3E30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0171" y="5217791"/>
              <a:ext cx="5390707" cy="78165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F3401BA-F7A4-A344-8C06-C2F9295225A7}"/>
                    </a:ext>
                  </a:extLst>
                </p:cNvPr>
                <p:cNvSpPr txBox="1"/>
                <p:nvPr/>
              </p:nvSpPr>
              <p:spPr>
                <a:xfrm>
                  <a:off x="8999809" y="2555152"/>
                  <a:ext cx="1481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dirty="0"/>
                    <a:t>, primal</a:t>
                  </a: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F3401BA-F7A4-A344-8C06-C2F929522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809" y="2555152"/>
                  <a:ext cx="1481764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855" t="-3333" r="-85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14A98D7-3E8A-7C45-8987-E615916C5C5B}"/>
                    </a:ext>
                  </a:extLst>
                </p:cNvPr>
                <p:cNvSpPr txBox="1"/>
                <p:nvPr/>
              </p:nvSpPr>
              <p:spPr>
                <a:xfrm>
                  <a:off x="10481573" y="2558081"/>
                  <a:ext cx="13601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dirty="0"/>
                    <a:t>, dual</a:t>
                  </a: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14A98D7-3E8A-7C45-8987-E615916C5C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1573" y="2558081"/>
                  <a:ext cx="1360196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3226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1E3A7E-F976-604E-9387-F92B62E7EA40}"/>
              </a:ext>
            </a:extLst>
          </p:cNvPr>
          <p:cNvGrpSpPr/>
          <p:nvPr/>
        </p:nvGrpSpPr>
        <p:grpSpPr>
          <a:xfrm>
            <a:off x="387731" y="2044105"/>
            <a:ext cx="10093842" cy="2863657"/>
            <a:chOff x="387731" y="2044105"/>
            <a:chExt cx="10093842" cy="286365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3FF742E-C83C-5E4A-A2A1-237B99C988E0}"/>
                </a:ext>
              </a:extLst>
            </p:cNvPr>
            <p:cNvGrpSpPr/>
            <p:nvPr/>
          </p:nvGrpSpPr>
          <p:grpSpPr>
            <a:xfrm>
              <a:off x="875668" y="2598007"/>
              <a:ext cx="4143386" cy="2309755"/>
              <a:chOff x="875668" y="2598007"/>
              <a:chExt cx="4143386" cy="230975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CBA1FAF-2205-B84E-808F-6EE399540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668" y="2598007"/>
                <a:ext cx="2339536" cy="56505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AE03E79-153D-5949-95A1-04257369B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4274" y="3514946"/>
                <a:ext cx="4074780" cy="27594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A68C8B5-73F7-B548-A786-B2B16D402A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4274" y="3883542"/>
                <a:ext cx="626611" cy="27644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197B178-FA12-494C-801B-91A78219F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70885" y="3913989"/>
                <a:ext cx="1158138" cy="26726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4217685-DFB4-B644-B590-8FBE75E8D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4274" y="4304351"/>
                <a:ext cx="3776582" cy="24749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D3CBE9B-6535-2F4B-9A8A-930D47EFB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00112" y="4673449"/>
                <a:ext cx="2230660" cy="234313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FF4377-E15C-A04E-96D5-F1F190FF9F2F}"/>
                </a:ext>
              </a:extLst>
            </p:cNvPr>
            <p:cNvSpPr txBox="1"/>
            <p:nvPr/>
          </p:nvSpPr>
          <p:spPr>
            <a:xfrm>
              <a:off x="387731" y="2044105"/>
              <a:ext cx="10093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i="1" dirty="0"/>
                <a:t>Proximal primal-dual methods</a:t>
              </a:r>
              <a:r>
                <a:rPr lang="en-US" sz="2000" dirty="0"/>
                <a:t>: Primal dual hybrid gradient (PDHG) algorithm</a:t>
              </a:r>
              <a:r>
                <a:rPr lang="en-US" sz="2000" baseline="30000" dirty="0"/>
                <a:t>[6]</a:t>
              </a:r>
              <a:endParaRPr lang="en-US" sz="2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DF1B01-4372-6349-BF1A-F7A067CF5257}"/>
              </a:ext>
            </a:extLst>
          </p:cNvPr>
          <p:cNvGrpSpPr/>
          <p:nvPr/>
        </p:nvGrpSpPr>
        <p:grpSpPr>
          <a:xfrm>
            <a:off x="579755" y="4452256"/>
            <a:ext cx="8024758" cy="2433759"/>
            <a:chOff x="579755" y="4452256"/>
            <a:chExt cx="8024758" cy="24337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C367BD0-8B6F-2046-ABEC-C70070F0D27A}"/>
                </a:ext>
              </a:extLst>
            </p:cNvPr>
            <p:cNvGrpSpPr/>
            <p:nvPr/>
          </p:nvGrpSpPr>
          <p:grpSpPr>
            <a:xfrm>
              <a:off x="579755" y="5065306"/>
              <a:ext cx="8024758" cy="1820709"/>
              <a:chOff x="579755" y="5065306"/>
              <a:chExt cx="8024758" cy="182070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E6B4B0-2625-7E4E-B3DE-FBBAA7A130CC}"/>
                  </a:ext>
                </a:extLst>
              </p:cNvPr>
              <p:cNvSpPr txBox="1"/>
              <p:nvPr/>
            </p:nvSpPr>
            <p:spPr>
              <a:xfrm>
                <a:off x="627093" y="5080369"/>
                <a:ext cx="2293954" cy="37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9E480D"/>
                    </a:solidFill>
                  </a:rPr>
                  <a:t>Proximal operator: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5C90700-DB22-7249-A57B-C229FDA5E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6298" y="5456132"/>
                <a:ext cx="1983870" cy="44205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0713106-E726-344C-B739-C8B04B6BE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6298" y="5960210"/>
                <a:ext cx="4074780" cy="553006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140DCC6-8795-254C-956D-5118D8FD6930}"/>
                  </a:ext>
                </a:extLst>
              </p:cNvPr>
              <p:cNvSpPr/>
              <p:nvPr/>
            </p:nvSpPr>
            <p:spPr>
              <a:xfrm>
                <a:off x="579755" y="5065306"/>
                <a:ext cx="4860925" cy="1550962"/>
              </a:xfrm>
              <a:prstGeom prst="rect">
                <a:avLst/>
              </a:prstGeom>
              <a:noFill/>
              <a:ln>
                <a:solidFill>
                  <a:srgbClr val="9E48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FEFB4E-3F95-E140-85E5-67887EA75DF8}"/>
                  </a:ext>
                </a:extLst>
              </p:cNvPr>
              <p:cNvSpPr txBox="1"/>
              <p:nvPr/>
            </p:nvSpPr>
            <p:spPr>
              <a:xfrm>
                <a:off x="5434652" y="6485905"/>
                <a:ext cx="3169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Controls update smoothness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CD2A2DD-6989-C841-8EE0-B9028C636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50111" y="6444344"/>
                <a:ext cx="629471" cy="21513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0591C9D-2F39-EF47-9119-F4D207D7F0F9}"/>
                </a:ext>
              </a:extLst>
            </p:cNvPr>
            <p:cNvCxnSpPr>
              <a:cxnSpLocks/>
            </p:cNvCxnSpPr>
            <p:nvPr/>
          </p:nvCxnSpPr>
          <p:spPr>
            <a:xfrm>
              <a:off x="7244317" y="4452256"/>
              <a:ext cx="81111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DBCAE4-751F-E04F-814E-CB305E5DDA9E}"/>
                </a:ext>
              </a:extLst>
            </p:cNvPr>
            <p:cNvCxnSpPr>
              <a:cxnSpLocks/>
            </p:cNvCxnSpPr>
            <p:nvPr/>
          </p:nvCxnSpPr>
          <p:spPr>
            <a:xfrm>
              <a:off x="7244317" y="4746170"/>
              <a:ext cx="81111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7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9A3E7082-ADD5-6D44-A186-53BC8C4573B1}"/>
              </a:ext>
            </a:extLst>
          </p:cNvPr>
          <p:cNvSpPr/>
          <p:nvPr/>
        </p:nvSpPr>
        <p:spPr>
          <a:xfrm rot="10995697">
            <a:off x="5726243" y="4708664"/>
            <a:ext cx="1854401" cy="1329193"/>
          </a:xfrm>
          <a:prstGeom prst="circularArrow">
            <a:avLst>
              <a:gd name="adj1" fmla="val 2911"/>
              <a:gd name="adj2" fmla="val 1013918"/>
              <a:gd name="adj3" fmla="val 20500470"/>
              <a:gd name="adj4" fmla="val 10894757"/>
              <a:gd name="adj5" fmla="val 5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BA67F6-F3C1-D04F-9278-878EF36DF2A5}"/>
              </a:ext>
            </a:extLst>
          </p:cNvPr>
          <p:cNvSpPr/>
          <p:nvPr/>
        </p:nvSpPr>
        <p:spPr>
          <a:xfrm>
            <a:off x="7013447" y="4911308"/>
            <a:ext cx="1892809" cy="4330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B1BB6-9634-B642-8955-185A4E820B2A}"/>
              </a:ext>
            </a:extLst>
          </p:cNvPr>
          <p:cNvSpPr/>
          <p:nvPr/>
        </p:nvSpPr>
        <p:spPr>
          <a:xfrm>
            <a:off x="3173049" y="4911309"/>
            <a:ext cx="3639232" cy="433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Necessary 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CDE6510-8382-F84C-B3C2-0DF40FB5F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69" y="1085955"/>
            <a:ext cx="5327484" cy="5993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4E165E-2D0B-E443-B222-A80B5418800E}"/>
                  </a:ext>
                </a:extLst>
              </p:cNvPr>
              <p:cNvSpPr txBox="1"/>
              <p:nvPr/>
            </p:nvSpPr>
            <p:spPr>
              <a:xfrm>
                <a:off x="5762553" y="1157176"/>
                <a:ext cx="1481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primal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4E165E-2D0B-E443-B222-A80B54188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553" y="1157176"/>
                <a:ext cx="1481764" cy="369332"/>
              </a:xfrm>
              <a:prstGeom prst="rect">
                <a:avLst/>
              </a:prstGeom>
              <a:blipFill>
                <a:blip r:embed="rId5"/>
                <a:stretch>
                  <a:fillRect l="-855" t="-6667" r="-85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93420A-99B8-554F-8510-B80453059AFB}"/>
                  </a:ext>
                </a:extLst>
              </p:cNvPr>
              <p:cNvSpPr txBox="1"/>
              <p:nvPr/>
            </p:nvSpPr>
            <p:spPr>
              <a:xfrm>
                <a:off x="7244317" y="1160105"/>
                <a:ext cx="1360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dual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93420A-99B8-554F-8510-B80453059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17" y="1160105"/>
                <a:ext cx="1360196" cy="369332"/>
              </a:xfrm>
              <a:prstGeom prst="rect">
                <a:avLst/>
              </a:prstGeom>
              <a:blipFill>
                <a:blip r:embed="rId6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17310A2-60B9-C942-BAFB-F7B6A3B4C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72" y="1721944"/>
            <a:ext cx="6105945" cy="23857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35DC62-E426-784B-B073-1D0338BE49D3}"/>
                  </a:ext>
                </a:extLst>
              </p:cNvPr>
              <p:cNvSpPr txBox="1"/>
              <p:nvPr/>
            </p:nvSpPr>
            <p:spPr>
              <a:xfrm>
                <a:off x="350257" y="4218020"/>
                <a:ext cx="10824592" cy="110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Our Improved Optimization model: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535DC62-E426-784B-B073-1D0338BE4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57" y="4218020"/>
                <a:ext cx="10824592" cy="1106137"/>
              </a:xfrm>
              <a:prstGeom prst="rect">
                <a:avLst/>
              </a:prstGeom>
              <a:blipFill>
                <a:blip r:embed="rId8"/>
                <a:stretch>
                  <a:fillRect l="-821" t="-3409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D585EB0-300A-6E49-AFC9-CD7D9081E841}"/>
              </a:ext>
            </a:extLst>
          </p:cNvPr>
          <p:cNvSpPr txBox="1"/>
          <p:nvPr/>
        </p:nvSpPr>
        <p:spPr>
          <a:xfrm>
            <a:off x="5534796" y="5930259"/>
            <a:ext cx="2703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Non-negative constraint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85B307-1847-CD4B-8DE9-5440E9179B10}"/>
              </a:ext>
            </a:extLst>
          </p:cNvPr>
          <p:cNvSpPr txBox="1"/>
          <p:nvPr/>
        </p:nvSpPr>
        <p:spPr>
          <a:xfrm>
            <a:off x="8432979" y="5787628"/>
            <a:ext cx="3182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Regularization term</a:t>
            </a:r>
          </a:p>
          <a:p>
            <a:r>
              <a:rPr lang="en-US" sz="2000" dirty="0">
                <a:solidFill>
                  <a:srgbClr val="C00000"/>
                </a:solidFill>
              </a:rPr>
              <a:t>(noise &amp; spatial information)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496F7B-ACC9-8649-8094-8019E840E239}"/>
              </a:ext>
            </a:extLst>
          </p:cNvPr>
          <p:cNvCxnSpPr>
            <a:cxnSpLocks/>
          </p:cNvCxnSpPr>
          <p:nvPr/>
        </p:nvCxnSpPr>
        <p:spPr>
          <a:xfrm flipV="1">
            <a:off x="7144783" y="5454715"/>
            <a:ext cx="199067" cy="4695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F23529-818F-2549-B3D5-862685847858}"/>
              </a:ext>
            </a:extLst>
          </p:cNvPr>
          <p:cNvCxnSpPr>
            <a:cxnSpLocks/>
          </p:cNvCxnSpPr>
          <p:nvPr/>
        </p:nvCxnSpPr>
        <p:spPr>
          <a:xfrm flipH="1" flipV="1">
            <a:off x="8625159" y="5402151"/>
            <a:ext cx="148653" cy="4071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ircular Arrow 2">
            <a:extLst>
              <a:ext uri="{FF2B5EF4-FFF2-40B4-BE49-F238E27FC236}">
                <a16:creationId xmlns:a16="http://schemas.microsoft.com/office/drawing/2014/main" id="{F11C61EB-EF2A-5748-BA60-402B2D7E236E}"/>
              </a:ext>
            </a:extLst>
          </p:cNvPr>
          <p:cNvSpPr/>
          <p:nvPr/>
        </p:nvSpPr>
        <p:spPr>
          <a:xfrm>
            <a:off x="5762553" y="4212071"/>
            <a:ext cx="1854401" cy="1329193"/>
          </a:xfrm>
          <a:prstGeom prst="circularArrow">
            <a:avLst>
              <a:gd name="adj1" fmla="val 2911"/>
              <a:gd name="adj2" fmla="val 1013918"/>
              <a:gd name="adj3" fmla="val 20500470"/>
              <a:gd name="adj4" fmla="val 10894757"/>
              <a:gd name="adj5" fmla="val 5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9429FF7-235A-8448-9DA6-3AE7532ED7D2}"/>
              </a:ext>
            </a:extLst>
          </p:cNvPr>
          <p:cNvSpPr/>
          <p:nvPr/>
        </p:nvSpPr>
        <p:spPr>
          <a:xfrm>
            <a:off x="276181" y="4135826"/>
            <a:ext cx="11537867" cy="2353969"/>
          </a:xfrm>
          <a:prstGeom prst="rect">
            <a:avLst/>
          </a:prstGeom>
          <a:noFill/>
          <a:ln w="19050">
            <a:solidFill>
              <a:srgbClr val="9E48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910F32-BF7A-D546-9F10-53CBAE59A70A}"/>
                  </a:ext>
                </a:extLst>
              </p:cNvPr>
              <p:cNvSpPr txBox="1"/>
              <p:nvPr/>
            </p:nvSpPr>
            <p:spPr>
              <a:xfrm>
                <a:off x="2965578" y="5432417"/>
                <a:ext cx="15086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9E480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E480D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9E480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9E480D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910F32-BF7A-D546-9F10-53CBAE59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578" y="5432417"/>
                <a:ext cx="150867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62835C-DCD9-614B-965E-00EB01460458}"/>
                  </a:ext>
                </a:extLst>
              </p:cNvPr>
              <p:cNvSpPr txBox="1"/>
              <p:nvPr/>
            </p:nvSpPr>
            <p:spPr>
              <a:xfrm>
                <a:off x="8663023" y="4484230"/>
                <a:ext cx="748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9E480D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E480D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9E480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9E480D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9E480D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9E480D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62835C-DCD9-614B-965E-00EB01460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023" y="4484230"/>
                <a:ext cx="748309" cy="369332"/>
              </a:xfrm>
              <a:prstGeom prst="rect">
                <a:avLst/>
              </a:prstGeom>
              <a:blipFill>
                <a:blip r:embed="rId10"/>
                <a:stretch>
                  <a:fillRect l="-500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4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19761</TotalTime>
  <Words>1094</Words>
  <Application>Microsoft Macintosh PowerPoint</Application>
  <PresentationFormat>Widescreen</PresentationFormat>
  <Paragraphs>188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等线 Light</vt:lpstr>
      <vt:lpstr>Arial</vt:lpstr>
      <vt:lpstr>Calibri</vt:lpstr>
      <vt:lpstr>Calibri Light</vt:lpstr>
      <vt:lpstr>Cambria Math</vt:lpstr>
      <vt:lpstr>Courier New</vt:lpstr>
      <vt:lpstr>Office Theme</vt:lpstr>
      <vt:lpstr>Group17: Dual Energy X-ray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Report 10.27</dc:title>
  <dc:creator>1797956167@qq.com</dc:creator>
  <cp:lastModifiedBy>Cong Gao</cp:lastModifiedBy>
  <cp:revision>777</cp:revision>
  <cp:lastPrinted>2019-04-25T15:12:35Z</cp:lastPrinted>
  <dcterms:created xsi:type="dcterms:W3CDTF">2017-10-27T15:27:00Z</dcterms:created>
  <dcterms:modified xsi:type="dcterms:W3CDTF">2019-04-26T03:08:35Z</dcterms:modified>
</cp:coreProperties>
</file>