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61" r:id="rId4"/>
    <p:sldId id="279" r:id="rId5"/>
    <p:sldId id="268" r:id="rId6"/>
    <p:sldId id="264" r:id="rId7"/>
    <p:sldId id="263" r:id="rId8"/>
    <p:sldId id="271" r:id="rId9"/>
    <p:sldId id="273" r:id="rId10"/>
    <p:sldId id="270" r:id="rId11"/>
    <p:sldId id="280" r:id="rId12"/>
    <p:sldId id="275" r:id="rId13"/>
    <p:sldId id="281" r:id="rId14"/>
    <p:sldId id="278" r:id="rId15"/>
    <p:sldId id="267" r:id="rId16"/>
    <p:sldId id="266" r:id="rId17"/>
    <p:sldId id="282" r:id="rId18"/>
    <p:sldId id="283" r:id="rId19"/>
    <p:sldId id="25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3" y="-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B59AC-6A29-4C00-9E0D-F530606F3E3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0646A-4917-468C-A8FC-B7F9B0F51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73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ED24B-2613-44E7-B261-29384ACF32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73F038-BBCC-4FFB-9529-4152FA3E6C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EE1E8-BA0A-416B-A9AE-0441C48D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025D83-31C7-49EB-A4FD-BF20B5E59630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F6096-60EE-42E5-9726-994B0113D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3D834-B457-44CD-8AD7-25F3E3C6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32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83DBF-2B0C-461F-8540-8B1FD19F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E0F1C-5D78-49D8-BADA-43DD995A10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2DE7DA-BEF3-4105-AAC4-B572FAC2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518C2-23BD-4FD7-A1FF-C82D878EECF4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ACA68-6473-41E2-9AEE-872966D46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1448D-AFFD-4686-99FC-3D6C3268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53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94A607-9C24-458F-AEF4-D70EFF2110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F03358-3684-424E-8E6C-61D8E6DD1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2C422-FCCF-4E48-941D-03D8A30B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CA3D76-2955-4CB2-950D-E98B44B59399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18441F-DF15-4BD9-B0C0-926AC9E57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A10C5-0867-4257-96AD-DE0C191C1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7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1097-BABC-45AD-BA97-1CC1269E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85217-F64B-4CF9-9F57-CC01A4E98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DF53B-9268-4817-94CA-F130418B31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4FBC49-98BB-46F2-BB2C-B62E36A7F868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73FC-67C5-4DA8-86B9-3695F741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0CDBD-C073-4A93-B943-F863E9B19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8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71C6-E55E-4753-8148-21846E567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C96963-8924-4AC7-8D3A-BBE8969BC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AA651-2736-41B8-AE06-590623D6E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BF-07D1-4ACA-9883-9A0F30625361}" type="datetime1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9ED59-6234-4D0B-8626-A558ABD5B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0D55D-CE93-46C0-A827-2C99BBE97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30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F1287-60C6-4098-8D0C-BA729755A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E8577-E5DE-4572-AD6F-6C4248332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0B149-B731-4D12-8EF3-B629B7B5D1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A59E6-BE38-4C1E-B8EA-66F3D3566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90534B-4E4A-4451-9C75-7A0F29F74C22}" type="datetime1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FE85E-E4EF-4F76-9EEF-5AD9D78A4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9CCDA-51E7-4376-B4FE-7E540D5A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6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75BA-BB0D-452D-9AD8-59FF441CF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73287-A1BC-4EC7-8548-4400474D1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2A5FF-BAE8-402C-A6E2-F444B2F4B4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A65B0D-A11C-4168-886C-C7ED2A1453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4DFAB-BACB-4797-A087-1C7FF70DB6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3557C2-A884-46C7-A405-12B4C35C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3D64F5-7F5E-486C-B17F-70A5B9AB3073}" type="datetime1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8C6FE9-2641-46BF-A380-D4D21227F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AC335F-88D4-4009-A24A-1ABFA6EF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B42D-259B-4F16-BDA4-A03E1D55C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A8E03C-3776-4580-976D-CBBDF94D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3D2BAA-F262-4D4A-9B28-C3659D2816A2}" type="datetime1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330870-71F3-4E24-B455-F538BC4CA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90EFC7-F804-4E47-89DD-1E3DF90B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77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19656C-70AA-482C-9ED3-C3633358B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CF6543-493E-4E13-8CAA-304096E525C0}" type="datetime1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C3FA6F-5821-4077-8D7E-3C87017EE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30316-8AFF-4250-9B68-B504BA4AB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2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8DB8-12D4-4C66-A5E3-509775B3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5DBA2-87D8-4743-9170-57481219B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79085D-E2A7-414C-9F05-8748B5B66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D5077-C4E1-469B-AA75-9263D6D73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8C66A1-2EE8-4507-80CD-47A76AA8054F}" type="datetime1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78EB08-B8CB-49DE-A476-7D7DE867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7CD78-6707-4B93-A682-DB88C29F2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C998C-C8CD-4F37-8198-8926DEB0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550F5-A1F2-4B5E-83C5-929078459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11070-C69B-4499-B5CA-8C1976413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CBAA75-B533-4ACF-B56F-00FCC5121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D618F9-1068-42D4-B9BF-42BDF8FC0538}" type="datetime1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525ED2-90DE-4C97-B036-4F4F8B66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923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9E1F0B-D2A1-45EE-921E-89955B88B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3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AEA686-A413-4FB8-94D9-C843D137A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DDEFF-CF02-45D6-AA1A-6AF30776E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17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6DDC6-9D31-4423-90E8-CAA498F47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940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55117-BA60-4DC7-810D-BC0AA1D9FA3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Image result for lcsr">
            <a:extLst>
              <a:ext uri="{FF2B5EF4-FFF2-40B4-BE49-F238E27FC236}">
                <a16:creationId xmlns:a16="http://schemas.microsoft.com/office/drawing/2014/main" id="{94FDEB42-81EC-4F7F-AE49-F808364A14F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0" y="6391052"/>
            <a:ext cx="1418703" cy="46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johns hopkins engineering logo">
            <a:extLst>
              <a:ext uri="{FF2B5EF4-FFF2-40B4-BE49-F238E27FC236}">
                <a16:creationId xmlns:a16="http://schemas.microsoft.com/office/drawing/2014/main" id="{8080CCEF-7B19-487B-8530-0E6778D280A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0920" r="12945" b="31638"/>
          <a:stretch/>
        </p:blipFill>
        <p:spPr bwMode="auto">
          <a:xfrm>
            <a:off x="1562503" y="6390332"/>
            <a:ext cx="2212725" cy="46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58B9CD7-76F7-4A77-82C4-ADD3C41FE354}"/>
              </a:ext>
            </a:extLst>
          </p:cNvPr>
          <p:cNvSpPr txBox="1">
            <a:spLocks/>
          </p:cNvSpPr>
          <p:nvPr userDrawn="1"/>
        </p:nvSpPr>
        <p:spPr>
          <a:xfrm>
            <a:off x="10488894" y="6594093"/>
            <a:ext cx="11323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Slide       / 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B70981-80F3-44CA-B53D-A0455770FCF7}"/>
              </a:ext>
            </a:extLst>
          </p:cNvPr>
          <p:cNvSpPr txBox="1"/>
          <p:nvPr userDrawn="1"/>
        </p:nvSpPr>
        <p:spPr>
          <a:xfrm>
            <a:off x="5036254" y="6608813"/>
            <a:ext cx="21194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EN.601.656 CIS II Spring 2021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8307EB-1BD3-49CF-84FD-11356DCCC4A2}"/>
              </a:ext>
            </a:extLst>
          </p:cNvPr>
          <p:cNvSpPr txBox="1"/>
          <p:nvPr userDrawn="1"/>
        </p:nvSpPr>
        <p:spPr>
          <a:xfrm>
            <a:off x="10824299" y="6440824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0" i="0" dirty="0">
                <a:solidFill>
                  <a:schemeClr val="bg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2/16/2021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66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0278-3FFE-4D7A-9FBA-CA1537979E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Vision Guided Mosquito Dissection for the Production of Malaria Vaccine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87748A-A276-41BD-BD77-A660B87622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Nick Greene</a:t>
            </a:r>
          </a:p>
          <a:p>
            <a:r>
              <a:rPr lang="en-US" dirty="0"/>
              <a:t>Project Group 5</a:t>
            </a:r>
          </a:p>
          <a:p>
            <a:r>
              <a:rPr lang="en-US" dirty="0"/>
              <a:t>Checkpoint Presentation</a:t>
            </a:r>
          </a:p>
          <a:p>
            <a:r>
              <a:rPr lang="en-US" sz="1800" dirty="0"/>
              <a:t>Mentors: </a:t>
            </a:r>
            <a:r>
              <a:rPr lang="en-US" sz="1800" dirty="0" err="1"/>
              <a:t>Balazs</a:t>
            </a:r>
            <a:r>
              <a:rPr lang="en-US" sz="1800" dirty="0"/>
              <a:t> </a:t>
            </a:r>
            <a:r>
              <a:rPr lang="en-US" sz="1800" dirty="0" err="1"/>
              <a:t>Vagvolgyi</a:t>
            </a:r>
            <a:r>
              <a:rPr lang="en-US" sz="1800" dirty="0"/>
              <a:t>, Alan Lai, </a:t>
            </a:r>
            <a:r>
              <a:rPr lang="en-US" sz="1800" dirty="0" err="1"/>
              <a:t>Parth</a:t>
            </a:r>
            <a:r>
              <a:rPr lang="en-US" sz="1800" dirty="0"/>
              <a:t> Vora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1CCE9-1A36-4800-B85C-1D67703A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8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Work – Image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DAFF2-9981-451E-B5E9-F7EF3520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10</a:t>
            </a:fld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8C74E0A-3802-4486-8ECA-1C5B68D6996C}"/>
              </a:ext>
            </a:extLst>
          </p:cNvPr>
          <p:cNvSpPr txBox="1">
            <a:spLocks/>
          </p:cNvSpPr>
          <p:nvPr/>
        </p:nvSpPr>
        <p:spPr>
          <a:xfrm>
            <a:off x="838200" y="1831721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Detect pipe features with a Hough Transforms to register a mask for a more precise region of interest</a:t>
            </a:r>
          </a:p>
          <a:p>
            <a:r>
              <a:rPr lang="en-US" dirty="0"/>
              <a:t>Not used in the end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F98C8-DD07-4B75-9FFE-75E0E13DA2A6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  <p:pic>
        <p:nvPicPr>
          <p:cNvPr id="19" name="Content Placeholder 18" descr="A picture containing close&#10;&#10;Description automatically generated">
            <a:extLst>
              <a:ext uri="{FF2B5EF4-FFF2-40B4-BE49-F238E27FC236}">
                <a16:creationId xmlns:a16="http://schemas.microsoft.com/office/drawing/2014/main" id="{62D47952-78D0-4E59-9788-0FA0388F9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16" y="1545830"/>
            <a:ext cx="2908167" cy="2181126"/>
          </a:xfr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B7AACF2B-4A81-486F-BF78-527EF384AEB3}"/>
              </a:ext>
            </a:extLst>
          </p:cNvPr>
          <p:cNvGrpSpPr/>
          <p:nvPr/>
        </p:nvGrpSpPr>
        <p:grpSpPr>
          <a:xfrm>
            <a:off x="7156515" y="3862532"/>
            <a:ext cx="2908167" cy="2181125"/>
            <a:chOff x="2286476" y="3309505"/>
            <a:chExt cx="3968851" cy="2976638"/>
          </a:xfrm>
        </p:grpSpPr>
        <p:pic>
          <p:nvPicPr>
            <p:cNvPr id="21" name="Picture 20" descr="Diagram&#10;&#10;Description automatically generated">
              <a:extLst>
                <a:ext uri="{FF2B5EF4-FFF2-40B4-BE49-F238E27FC236}">
                  <a16:creationId xmlns:a16="http://schemas.microsoft.com/office/drawing/2014/main" id="{BDD6DA3D-7073-44FF-8EC3-254BAA4BA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476" y="3309505"/>
              <a:ext cx="3968851" cy="2976638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EE9027C-EB8F-4D48-8337-E92D2276C7C0}"/>
                </a:ext>
              </a:extLst>
            </p:cNvPr>
            <p:cNvSpPr/>
            <p:nvPr/>
          </p:nvSpPr>
          <p:spPr>
            <a:xfrm>
              <a:off x="3768850" y="4859045"/>
              <a:ext cx="124964" cy="124964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EE5F7A7-F646-40E0-BD56-0261ACF02F9C}"/>
                </a:ext>
              </a:extLst>
            </p:cNvPr>
            <p:cNvSpPr/>
            <p:nvPr/>
          </p:nvSpPr>
          <p:spPr>
            <a:xfrm>
              <a:off x="3810348" y="5255077"/>
              <a:ext cx="124964" cy="124964"/>
            </a:xfrm>
            <a:prstGeom prst="ellipse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2460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E9D84-EE7A-4A25-85F2-C01DB4B8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Estimation – Image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B2EDE-EB7E-4C23-BBF8-443E3116D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1721"/>
            <a:ext cx="4357914" cy="4351338"/>
          </a:xfrm>
        </p:spPr>
        <p:txBody>
          <a:bodyPr/>
          <a:lstStyle/>
          <a:p>
            <a:r>
              <a:rPr lang="en-US" dirty="0"/>
              <a:t>Two subtasks: classification and segmentation</a:t>
            </a:r>
          </a:p>
          <a:p>
            <a:r>
              <a:rPr lang="en-US" dirty="0"/>
              <a:t>Both subtasks completed with color thresholding and median blur filtering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29A3C-5758-487F-8E9B-13C4D630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11</a:t>
            </a:fld>
            <a:endParaRPr lang="en-US"/>
          </a:p>
        </p:txBody>
      </p:sp>
      <p:pic>
        <p:nvPicPr>
          <p:cNvPr id="8" name="Picture 7" descr="A picture containing dark&#10;&#10;Description automatically generated">
            <a:extLst>
              <a:ext uri="{FF2B5EF4-FFF2-40B4-BE49-F238E27FC236}">
                <a16:creationId xmlns:a16="http://schemas.microsoft.com/office/drawing/2014/main" id="{931EBB17-D0E5-4B10-9FEF-3FB1CA659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602" y="1582417"/>
            <a:ext cx="5910419" cy="44260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38C0D70-7E83-4344-8F05-B8DC71FBD9E6}"/>
              </a:ext>
            </a:extLst>
          </p:cNvPr>
          <p:cNvGrpSpPr/>
          <p:nvPr/>
        </p:nvGrpSpPr>
        <p:grpSpPr>
          <a:xfrm>
            <a:off x="523425" y="4007390"/>
            <a:ext cx="4371201" cy="1946558"/>
            <a:chOff x="1141781" y="2939720"/>
            <a:chExt cx="2693832" cy="1210068"/>
          </a:xfrm>
        </p:grpSpPr>
        <p:pic>
          <p:nvPicPr>
            <p:cNvPr id="10" name="Picture 9" descr="A crescent moon in a black sky&#10;&#10;Description automatically generated with medium confidence">
              <a:extLst>
                <a:ext uri="{FF2B5EF4-FFF2-40B4-BE49-F238E27FC236}">
                  <a16:creationId xmlns:a16="http://schemas.microsoft.com/office/drawing/2014/main" id="{981F30BF-33A1-45AB-AC1A-91B9BD51F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597" t="36503" r="31816" b="37581"/>
            <a:stretch/>
          </p:blipFill>
          <p:spPr>
            <a:xfrm>
              <a:off x="2491654" y="2939720"/>
              <a:ext cx="1343959" cy="1210068"/>
            </a:xfrm>
            <a:prstGeom prst="rect">
              <a:avLst/>
            </a:prstGeom>
          </p:spPr>
        </p:pic>
        <p:pic>
          <p:nvPicPr>
            <p:cNvPr id="11" name="Picture 10" descr="Close-up of a machine&#10;&#10;Description automatically generated with medium confidence">
              <a:extLst>
                <a:ext uri="{FF2B5EF4-FFF2-40B4-BE49-F238E27FC236}">
                  <a16:creationId xmlns:a16="http://schemas.microsoft.com/office/drawing/2014/main" id="{8736C08A-C709-4B2D-A942-30C0EED46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6642" t="36503" r="31771" b="37581"/>
            <a:stretch/>
          </p:blipFill>
          <p:spPr>
            <a:xfrm>
              <a:off x="1141781" y="2939720"/>
              <a:ext cx="1343958" cy="121006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2C78553-3A94-4099-8B96-3F9E5C16862F}"/>
              </a:ext>
            </a:extLst>
          </p:cNvPr>
          <p:cNvSpPr txBox="1"/>
          <p:nvPr/>
        </p:nvSpPr>
        <p:spPr>
          <a:xfrm>
            <a:off x="1021016" y="5977451"/>
            <a:ext cx="3992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Squeezing Station Exudate Segmentation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35A84D-0223-4352-A4E6-62ACE8ECAB36}"/>
              </a:ext>
            </a:extLst>
          </p:cNvPr>
          <p:cNvSpPr txBox="1"/>
          <p:nvPr/>
        </p:nvSpPr>
        <p:spPr>
          <a:xfrm>
            <a:off x="6533887" y="6013782"/>
            <a:ext cx="3992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Squeezing Station Exudate Classification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347BE7-0CE5-4E77-9084-4284348B23C4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2381801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48A0-0D2B-4368-847A-2A9975920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Turntable Cleaning -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BBB28-AFDE-48F0-B0E8-78BF6D1C4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1721"/>
            <a:ext cx="6284768" cy="4351338"/>
          </a:xfrm>
        </p:spPr>
        <p:txBody>
          <a:bodyPr/>
          <a:lstStyle/>
          <a:p>
            <a:r>
              <a:rPr lang="en-US" dirty="0"/>
              <a:t>Transfer learning with VGG16 pretrained on ImageNet</a:t>
            </a:r>
          </a:p>
          <a:p>
            <a:r>
              <a:rPr lang="en-US" dirty="0"/>
              <a:t>Dataset Size was about 300</a:t>
            </a:r>
          </a:p>
          <a:p>
            <a:r>
              <a:rPr lang="en-US" dirty="0"/>
              <a:t>100% accuracy on the Test set</a:t>
            </a:r>
          </a:p>
          <a:p>
            <a:r>
              <a:rPr lang="en-US" dirty="0"/>
              <a:t>98.6% accuracy on the entire dataset</a:t>
            </a:r>
          </a:p>
          <a:p>
            <a:pPr lvl="1"/>
            <a:r>
              <a:rPr lang="en-US" dirty="0"/>
              <a:t>False positive rate was 0.6% </a:t>
            </a:r>
          </a:p>
          <a:p>
            <a:pPr lvl="1"/>
            <a:r>
              <a:rPr lang="en-US" dirty="0"/>
              <a:t>False negative rate was 0.6% over the whole dataset.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76997-9F49-482E-B448-89A34C49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12</a:t>
            </a:fld>
            <a:endParaRPr lang="en-US"/>
          </a:p>
        </p:txBody>
      </p:sp>
      <p:pic>
        <p:nvPicPr>
          <p:cNvPr id="13" name="Picture 12" descr="A picture containing text, screenshot, oven, different&#10;&#10;Description automatically generated">
            <a:extLst>
              <a:ext uri="{FF2B5EF4-FFF2-40B4-BE49-F238E27FC236}">
                <a16:creationId xmlns:a16="http://schemas.microsoft.com/office/drawing/2014/main" id="{1CD42204-CFA9-4497-B508-36ED4BFF3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398" y="1621106"/>
            <a:ext cx="2521712" cy="419262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2ED4986-A92E-4C67-9623-8E6F39CAA699}"/>
              </a:ext>
            </a:extLst>
          </p:cNvPr>
          <p:cNvSpPr txBox="1"/>
          <p:nvPr/>
        </p:nvSpPr>
        <p:spPr>
          <a:xfrm>
            <a:off x="8173865" y="5813727"/>
            <a:ext cx="176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 Failures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7ECB03-1259-4EA8-89C6-6C2FBA35287E}"/>
              </a:ext>
            </a:extLst>
          </p:cNvPr>
          <p:cNvSpPr txBox="1"/>
          <p:nvPr/>
        </p:nvSpPr>
        <p:spPr>
          <a:xfrm>
            <a:off x="3033951" y="6047093"/>
            <a:ext cx="29716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Deep Learning Training Images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DCED88-AAC7-4765-B57C-6AEAB0163591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109706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E640-5B0A-46B9-91D5-9AD779E83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Gripper Cleaning – Deep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EC3A5-4741-47E6-829E-43308AAD1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1721"/>
            <a:ext cx="8255000" cy="4351338"/>
          </a:xfrm>
        </p:spPr>
        <p:txBody>
          <a:bodyPr/>
          <a:lstStyle/>
          <a:p>
            <a:r>
              <a:rPr lang="en-US" dirty="0"/>
              <a:t>Again a VGG16 transfer learning model was used</a:t>
            </a:r>
          </a:p>
          <a:p>
            <a:r>
              <a:rPr lang="en-US" dirty="0"/>
              <a:t>Dataset size was about 600</a:t>
            </a:r>
          </a:p>
          <a:p>
            <a:r>
              <a:rPr lang="en-US" dirty="0"/>
              <a:t>95.4% accuracy on the test set</a:t>
            </a:r>
          </a:p>
          <a:p>
            <a:r>
              <a:rPr lang="en-US" dirty="0"/>
              <a:t>98.3% accuracy over the entire dataset</a:t>
            </a:r>
          </a:p>
          <a:p>
            <a:pPr lvl="1"/>
            <a:r>
              <a:rPr lang="en-US" dirty="0"/>
              <a:t>0.6% false positive rate</a:t>
            </a:r>
          </a:p>
          <a:p>
            <a:pPr lvl="1"/>
            <a:r>
              <a:rPr lang="en-US" dirty="0"/>
              <a:t>1.05% false negative 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C7468-AAC7-407D-8638-696BE3710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FA92BC-CF6D-4EB4-8E02-E49F9AD07A3E}"/>
              </a:ext>
            </a:extLst>
          </p:cNvPr>
          <p:cNvGrpSpPr/>
          <p:nvPr/>
        </p:nvGrpSpPr>
        <p:grpSpPr>
          <a:xfrm>
            <a:off x="8710977" y="983873"/>
            <a:ext cx="2398901" cy="4709407"/>
            <a:chOff x="9083913" y="2688342"/>
            <a:chExt cx="1449898" cy="2846370"/>
          </a:xfrm>
        </p:grpSpPr>
        <p:pic>
          <p:nvPicPr>
            <p:cNvPr id="8" name="Picture 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A48F17A0-580C-4740-AD31-0264C6F07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00" r="37698" b="79284"/>
            <a:stretch/>
          </p:blipFill>
          <p:spPr>
            <a:xfrm>
              <a:off x="9083913" y="4106044"/>
              <a:ext cx="1449897" cy="1428668"/>
            </a:xfrm>
            <a:prstGeom prst="rect">
              <a:avLst/>
            </a:prstGeom>
          </p:spPr>
        </p:pic>
        <p:pic>
          <p:nvPicPr>
            <p:cNvPr id="9" name="Picture 8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1DFB767C-1528-4220-AC95-E51B7A492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17" r="38349" b="83938"/>
            <a:stretch/>
          </p:blipFill>
          <p:spPr>
            <a:xfrm>
              <a:off x="9083913" y="2688342"/>
              <a:ext cx="1449898" cy="135847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EB3D46E-A131-4782-B32D-79FDC31F1D8D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4014943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D1FCB-38D5-44E3-A86C-B2AA64CA3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350" y="-288925"/>
            <a:ext cx="10515600" cy="1325563"/>
          </a:xfrm>
        </p:spPr>
        <p:txBody>
          <a:bodyPr/>
          <a:lstStyle/>
          <a:p>
            <a:r>
              <a:rPr lang="en-US" dirty="0"/>
              <a:t>Deliverables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7F64F-49A8-4702-AEA3-6D85E96B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13" name="Table 23">
            <a:extLst>
              <a:ext uri="{FF2B5EF4-FFF2-40B4-BE49-F238E27FC236}">
                <a16:creationId xmlns:a16="http://schemas.microsoft.com/office/drawing/2014/main" id="{6852B689-C509-459B-9470-7235A633A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6572150"/>
              </p:ext>
            </p:extLst>
          </p:nvPr>
        </p:nvGraphicFramePr>
        <p:xfrm>
          <a:off x="777336" y="668020"/>
          <a:ext cx="10646315" cy="5615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9132">
                  <a:extLst>
                    <a:ext uri="{9D8B030D-6E8A-4147-A177-3AD203B41FA5}">
                      <a16:colId xmlns:a16="http://schemas.microsoft.com/office/drawing/2014/main" val="88325496"/>
                    </a:ext>
                  </a:extLst>
                </a:gridCol>
                <a:gridCol w="3806554">
                  <a:extLst>
                    <a:ext uri="{9D8B030D-6E8A-4147-A177-3AD203B41FA5}">
                      <a16:colId xmlns:a16="http://schemas.microsoft.com/office/drawing/2014/main" val="3434503774"/>
                    </a:ext>
                  </a:extLst>
                </a:gridCol>
                <a:gridCol w="3407961">
                  <a:extLst>
                    <a:ext uri="{9D8B030D-6E8A-4147-A177-3AD203B41FA5}">
                      <a16:colId xmlns:a16="http://schemas.microsoft.com/office/drawing/2014/main" val="2846495731"/>
                    </a:ext>
                  </a:extLst>
                </a:gridCol>
                <a:gridCol w="1006554">
                  <a:extLst>
                    <a:ext uri="{9D8B030D-6E8A-4147-A177-3AD203B41FA5}">
                      <a16:colId xmlns:a16="http://schemas.microsoft.com/office/drawing/2014/main" val="4073580292"/>
                    </a:ext>
                  </a:extLst>
                </a:gridCol>
                <a:gridCol w="1426114">
                  <a:extLst>
                    <a:ext uri="{9D8B030D-6E8A-4147-A177-3AD203B41FA5}">
                      <a16:colId xmlns:a16="http://schemas.microsoft.com/office/drawing/2014/main" val="2909063657"/>
                    </a:ext>
                  </a:extLst>
                </a:gridCol>
              </a:tblGrid>
              <a:tr h="5996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Activity</a:t>
                      </a:r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Deliverable</a:t>
                      </a:r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Original Expected Deadline</a:t>
                      </a:r>
                    </a:p>
                  </a:txBody>
                  <a:tcPr marL="82890" marR="82890" marT="41445" marB="4144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Status</a:t>
                      </a:r>
                    </a:p>
                  </a:txBody>
                  <a:tcPr marL="82890" marR="82890" marT="41445" marB="41445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3297174"/>
                  </a:ext>
                </a:extLst>
              </a:tr>
              <a:tr h="426387">
                <a:tc>
                  <a:txBody>
                    <a:bodyPr/>
                    <a:lstStyle/>
                    <a:p>
                      <a:r>
                        <a:rPr lang="en-US" sz="1100" dirty="0"/>
                        <a:t>Min</a:t>
                      </a:r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Collect images of cleaning station and annotate 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Annotated cleaning station dataset</a:t>
                      </a:r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3/1</a:t>
                      </a:r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Completed</a:t>
                      </a:r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4454831"/>
                  </a:ext>
                </a:extLst>
              </a:tr>
              <a:tr h="599606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Implement image processing method for cleaning station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Functioning image processing based code and high quality documentation in a wiki</a:t>
                      </a:r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3/15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Completed</a:t>
                      </a:r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829188"/>
                  </a:ext>
                </a:extLst>
              </a:tr>
              <a:tr h="772827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Develop and train a neural network on the cleaning station dataset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Trained parameters of a neural network classifier, along with code and high quality documentation in a wiki</a:t>
                      </a:r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3/18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Completed</a:t>
                      </a:r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837442"/>
                  </a:ext>
                </a:extLst>
              </a:tr>
              <a:tr h="726703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Integrate both with the rest of the system using ROS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Working ROS services which can be successfully interfaced with from the robot control computer, and thorough documentation for how to use them in a wiki page</a:t>
                      </a:r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3/22</a:t>
                      </a:r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Completed</a:t>
                      </a:r>
                    </a:p>
                  </a:txBody>
                  <a:tcPr marL="82890" marR="82890" marT="41445" marB="41445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485327"/>
                  </a:ext>
                </a:extLst>
              </a:tr>
              <a:tr h="888392">
                <a:tc>
                  <a:txBody>
                    <a:bodyPr/>
                    <a:lstStyle/>
                    <a:p>
                      <a:r>
                        <a:rPr lang="en-US" sz="1100" dirty="0"/>
                        <a:t>Expected</a:t>
                      </a:r>
                    </a:p>
                  </a:txBody>
                  <a:tcPr marL="82890" marR="82890" marT="41445" marB="4144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Repeat for gripper cleaning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Same deliverables as for turntable cleaning station.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4/7</a:t>
                      </a:r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Completed</a:t>
                      </a:r>
                    </a:p>
                    <a:p>
                      <a:r>
                        <a:rPr lang="en-US" sz="1100" dirty="0"/>
                        <a:t>(Deep Learning)</a:t>
                      </a:r>
                    </a:p>
                    <a:p>
                      <a:endParaRPr lang="en-US" sz="1100" dirty="0"/>
                    </a:p>
                    <a:p>
                      <a:r>
                        <a:rPr lang="en-US" sz="1100" dirty="0"/>
                        <a:t>Not Completed (Classical Method)</a:t>
                      </a:r>
                    </a:p>
                  </a:txBody>
                  <a:tcPr marL="82890" marR="82890" marT="41445" marB="41445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582520"/>
                  </a:ext>
                </a:extLst>
              </a:tr>
              <a:tr h="423348">
                <a:tc>
                  <a:txBody>
                    <a:bodyPr/>
                    <a:lstStyle/>
                    <a:p>
                      <a:r>
                        <a:rPr lang="en-US" sz="1100" dirty="0"/>
                        <a:t>Max</a:t>
                      </a:r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Discuss with hardware team about collecting exudate data</a:t>
                      </a:r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Plan for collecting exudate ground truth data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4/1</a:t>
                      </a:r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Completed</a:t>
                      </a:r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8278317"/>
                  </a:ext>
                </a:extLst>
              </a:tr>
              <a:tr h="111926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Repeat for exudate volume estimation</a:t>
                      </a:r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Same deliverables as for previous two tasks.</a:t>
                      </a:r>
                    </a:p>
                    <a:p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5/1</a:t>
                      </a:r>
                      <a:endParaRPr lang="en-US" sz="1100" dirty="0"/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Completed (Classical Method)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Not Completed (Deep Learning)</a:t>
                      </a:r>
                    </a:p>
                  </a:txBody>
                  <a:tcPr marL="82890" marR="82890" marT="41445" marB="41445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325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4757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2F74B-2228-48B5-AB44-90456C8E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84" y="-239231"/>
            <a:ext cx="10515600" cy="1325563"/>
          </a:xfrm>
        </p:spPr>
        <p:txBody>
          <a:bodyPr/>
          <a:lstStyle/>
          <a:p>
            <a:r>
              <a:rPr lang="en-US" dirty="0"/>
              <a:t>Dependencies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7F0DE3A3-15B2-4CAE-8A7E-17A7044139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948251"/>
              </p:ext>
            </p:extLst>
          </p:nvPr>
        </p:nvGraphicFramePr>
        <p:xfrm>
          <a:off x="944524" y="754910"/>
          <a:ext cx="10142574" cy="5542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0429">
                  <a:extLst>
                    <a:ext uri="{9D8B030D-6E8A-4147-A177-3AD203B41FA5}">
                      <a16:colId xmlns:a16="http://schemas.microsoft.com/office/drawing/2014/main" val="4207643919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3022541738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15302680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3062762070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4088088790"/>
                    </a:ext>
                  </a:extLst>
                </a:gridCol>
                <a:gridCol w="1690429">
                  <a:extLst>
                    <a:ext uri="{9D8B030D-6E8A-4147-A177-3AD203B41FA5}">
                      <a16:colId xmlns:a16="http://schemas.microsoft.com/office/drawing/2014/main" val="3748019482"/>
                    </a:ext>
                  </a:extLst>
                </a:gridCol>
              </a:tblGrid>
              <a:tr h="61844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Dependency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Contingency 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Planned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Hard Deadline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5776445"/>
                  </a:ext>
                </a:extLst>
              </a:tr>
              <a:tr h="397572">
                <a:tc>
                  <a:txBody>
                    <a:bodyPr/>
                    <a:lstStyle/>
                    <a:p>
                      <a:r>
                        <a:rPr lang="en-US" sz="1050" dirty="0"/>
                        <a:t>Continued access to GPU </a:t>
                      </a:r>
                    </a:p>
                  </a:txBody>
                  <a:tcPr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GPU for training neural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I have a very capable personal GPU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Ongoing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Currently have access to the Diva computer and personal GPU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1571739"/>
                  </a:ext>
                </a:extLst>
              </a:tr>
              <a:tr h="706795">
                <a:tc>
                  <a:txBody>
                    <a:bodyPr/>
                    <a:lstStyle/>
                    <a:p>
                      <a:r>
                        <a:rPr lang="en-US" sz="1050" dirty="0"/>
                        <a:t>Cameras for collection of images of each task need to be mounted and integrated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To collect images for annotation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Use existing but less desirable views from the other existing cameras.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3/22 (for remaining camera)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008890"/>
                  </a:ext>
                </a:extLst>
              </a:tr>
              <a:tr h="1016018">
                <a:tc>
                  <a:txBody>
                    <a:bodyPr/>
                    <a:lstStyle/>
                    <a:p>
                      <a:r>
                        <a:rPr lang="en-US" sz="1050" dirty="0"/>
                        <a:t>Hardware team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300+ images of turntable cleaning station in progress with mosquitos. </a:t>
                      </a:r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Begin working on the image processing methods for the other tasks while waiting for additional training data collection.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Completed (slightly delayed)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890142"/>
                  </a:ext>
                </a:extLst>
              </a:tr>
              <a:tr h="17890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/>
                        <a:t>Hardware team</a:t>
                      </a:r>
                    </a:p>
                    <a:p>
                      <a:endParaRPr lang="en-US" sz="1050" dirty="0"/>
                    </a:p>
                  </a:txBody>
                  <a:tcP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300+ images of gripper cleaning in progress with mosquitos.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u="sng" dirty="0"/>
                        <a:t>Small Delay</a:t>
                      </a:r>
                      <a:r>
                        <a:rPr lang="en-US" sz="1050" u="none" dirty="0"/>
                        <a:t>: B</a:t>
                      </a:r>
                      <a:r>
                        <a:rPr lang="en-US" sz="1050" dirty="0"/>
                        <a:t>egin working “out of order” on the image annotation and image processing for the exudate estimation task</a:t>
                      </a:r>
                    </a:p>
                    <a:p>
                      <a:endParaRPr lang="en-US" sz="1050" u="none" dirty="0"/>
                    </a:p>
                    <a:p>
                      <a:r>
                        <a:rPr lang="en-US" sz="1050" u="none" dirty="0"/>
                        <a:t>L</a:t>
                      </a:r>
                      <a:r>
                        <a:rPr lang="en-US" sz="1050" u="sng" dirty="0"/>
                        <a:t>ong Delay or Expected Failure</a:t>
                      </a:r>
                      <a:r>
                        <a:rPr lang="en-US" sz="1050" u="none" dirty="0"/>
                        <a:t>: Change from the gripper cleaning task to one of the are many remaining vision tasks </a:t>
                      </a:r>
                      <a:endParaRPr lang="en-US" sz="105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495778"/>
                  </a:ext>
                </a:extLst>
              </a:tr>
              <a:tr h="706795">
                <a:tc>
                  <a:txBody>
                    <a:bodyPr/>
                    <a:lstStyle/>
                    <a:p>
                      <a:r>
                        <a:rPr lang="en-US" sz="1050" dirty="0"/>
                        <a:t>Hardware team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Method for ground truth collection of mosquito exudate volume for training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Abandon neural network approach and only do image processing for this task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3/15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4/1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/>
                        <a:t>Discussion completed however the neural network approach was abandoned due to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86208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C832C-6B5A-4809-A288-62D46F91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0941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48DA7-3A8D-4785-8B6E-74F7CD6B3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636FC-8AAF-403C-BDAE-D9A3498D1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Weekly meetings with the entire mosquito project team including hardware, control, </a:t>
            </a:r>
          </a:p>
          <a:p>
            <a:r>
              <a:rPr lang="en-US" dirty="0"/>
              <a:t>Additional meetings as needed with the vision team (approximately every other week)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EF7E6-E08E-4ADD-88DC-CD7F5920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51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1EF65-8A22-475C-8239-0C0C742F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00C43-BF4D-4D7D-A4B1-3BE0E664C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more vision tasks to be completed in the system</a:t>
            </a:r>
          </a:p>
          <a:p>
            <a:r>
              <a:rPr lang="en-US" dirty="0"/>
              <a:t>The tasks I implemented with classical methods have clear ways to be improved regarding ROIs</a:t>
            </a:r>
          </a:p>
          <a:p>
            <a:r>
              <a:rPr lang="en-US" dirty="0"/>
              <a:t>Deep learning methods could be trained on more information than just “clean” or “not clean”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E81F83-6D7E-4E0A-B0F6-CD074122B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94E4F0FA-A934-4508-9057-72F2E4CB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30" y="4234847"/>
            <a:ext cx="2561921" cy="1902776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1E35220A-1594-4E7F-BD87-26FFEC9CF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32" y="4234847"/>
            <a:ext cx="4255829" cy="1902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96995B-F366-4F39-B60B-FF5B70FC9BFB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583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7EE3-84F6-42EB-BC3E-D36F7F98F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E3BEA-A81F-4E5E-BF7E-4C2E3544B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buFontTx/>
              <a:buChar char="•"/>
            </a:pPr>
            <a:r>
              <a:rPr lang="en-US" altLang="en-US" sz="2800" dirty="0">
                <a:latin typeface="Arial" charset="0"/>
              </a:rPr>
              <a:t>Everything takes a very a longer than expected on a real system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altLang="en-US" sz="2800" dirty="0">
                <a:latin typeface="Arial" charset="0"/>
              </a:rPr>
              <a:t>Use the simplest methods possible at the outset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10FCA-C09F-45B7-94FA-08227A2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69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BC28A-B2DA-42D9-9277-C6B03CEE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572"/>
            <a:ext cx="10515600" cy="616331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References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E2791-D532-4344-B006-F0D4E4EC8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E8DE26-4C38-4874-845D-D13700A24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44" y="1325998"/>
            <a:ext cx="8163761" cy="38537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C4FD0-8207-4BCD-B8EE-E27099063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504" y="5223240"/>
            <a:ext cx="7184946" cy="4098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[5]   </a:t>
            </a:r>
            <a:r>
              <a:rPr lang="en-US" sz="140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Sanaria</a:t>
            </a:r>
            <a:r>
              <a:rPr lang="en-US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Sanaria.com.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122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0C4BA-583A-484D-B123-C247DF2A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Backgound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8348F-7F73-4513-87F0-3F12C1E6E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2</a:t>
            </a:fld>
            <a:endParaRPr lang="en-US"/>
          </a:p>
        </p:txBody>
      </p:sp>
      <p:sp>
        <p:nvSpPr>
          <p:cNvPr id="6" name="AutoShape 4" descr="Image result for vaccine">
            <a:extLst>
              <a:ext uri="{FF2B5EF4-FFF2-40B4-BE49-F238E27FC236}">
                <a16:creationId xmlns:a16="http://schemas.microsoft.com/office/drawing/2014/main" id="{B97D936D-FFFB-42D9-8B35-3CAC132FDBFC}"/>
              </a:ext>
            </a:extLst>
          </p:cNvPr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838200" y="1831721"/>
            <a:ext cx="953261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2400" dirty="0" err="1"/>
              <a:t>Sanaria</a:t>
            </a:r>
            <a:r>
              <a:rPr lang="en-US" sz="2400" dirty="0"/>
              <a:t> has developed practical and effective malaria vaccines which could be critical in the global fight against malaria [1] [5]</a:t>
            </a:r>
          </a:p>
          <a:p>
            <a:r>
              <a:rPr lang="en-US" sz="2400" dirty="0"/>
              <a:t>Currently, production of malaria vaccine is heavily bottlenecked by manual extraction of mosquito salivary glands</a:t>
            </a:r>
          </a:p>
          <a:p>
            <a:r>
              <a:rPr lang="en-US" sz="2400" dirty="0"/>
              <a:t>Ongoing development of an automated robot system for the mosquito salivary gland extraction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99947F-FE47-4ADE-B313-5C88D3E11D6C}"/>
              </a:ext>
            </a:extLst>
          </p:cNvPr>
          <p:cNvSpPr txBox="1"/>
          <p:nvPr/>
        </p:nvSpPr>
        <p:spPr>
          <a:xfrm>
            <a:off x="10411872" y="5331070"/>
            <a:ext cx="1661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[1] </a:t>
            </a:r>
            <a:r>
              <a:rPr lang="en-US" sz="1400" i="1" dirty="0" err="1"/>
              <a:t>Jongo</a:t>
            </a:r>
            <a:r>
              <a:rPr lang="en-US" sz="1400" i="1" dirty="0"/>
              <a:t> et al. 2018</a:t>
            </a:r>
          </a:p>
          <a:p>
            <a:r>
              <a:rPr lang="en-US" sz="1400" i="1" dirty="0"/>
              <a:t>[5] </a:t>
            </a:r>
            <a:r>
              <a:rPr lang="en-US" sz="1400" i="1" dirty="0" err="1"/>
              <a:t>Sanaria</a:t>
            </a:r>
            <a:endParaRPr lang="en-US" sz="1400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DE108E-F6CC-41CC-8A6D-E5FDC11A0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63" y="4173556"/>
            <a:ext cx="1700643" cy="1962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2982E2-6C32-4CEB-891E-E5F5085A3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725" y="4123829"/>
            <a:ext cx="3634925" cy="2016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6EBF7B-FA22-482A-9DA9-EA8B00F6D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386" y="4119980"/>
            <a:ext cx="3520428" cy="201691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EE01D5D-CCF2-4B3B-9820-0487784B5BD8}"/>
              </a:ext>
            </a:extLst>
          </p:cNvPr>
          <p:cNvSpPr txBox="1"/>
          <p:nvPr/>
        </p:nvSpPr>
        <p:spPr>
          <a:xfrm>
            <a:off x="1520151" y="6113388"/>
            <a:ext cx="7790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JHU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2CC9D8-8C61-437F-8DEB-3C237961647C}"/>
              </a:ext>
            </a:extLst>
          </p:cNvPr>
          <p:cNvSpPr txBox="1"/>
          <p:nvPr/>
        </p:nvSpPr>
        <p:spPr>
          <a:xfrm>
            <a:off x="4517654" y="6135986"/>
            <a:ext cx="7790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JHU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958F9E-C754-40F5-9188-6897AF3F02B7}"/>
              </a:ext>
            </a:extLst>
          </p:cNvPr>
          <p:cNvSpPr txBox="1"/>
          <p:nvPr/>
        </p:nvSpPr>
        <p:spPr>
          <a:xfrm>
            <a:off x="8221067" y="6138260"/>
            <a:ext cx="77906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Source: JHU</a:t>
            </a:r>
          </a:p>
        </p:txBody>
      </p:sp>
    </p:spTree>
    <p:extLst>
      <p:ext uri="{BB962C8B-B14F-4D97-AF65-F5344CB8AC3E}">
        <p14:creationId xmlns:p14="http://schemas.microsoft.com/office/powerpoint/2010/main" val="3855059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796F-3996-4736-B358-F72FB6651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363DC-BD86-40FF-85E4-5C183590F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Implement vision algorithms with both machine learning and conventional image processing:</a:t>
            </a:r>
          </a:p>
          <a:p>
            <a:r>
              <a:rPr lang="en-US" dirty="0"/>
              <a:t>Tasks are:</a:t>
            </a:r>
          </a:p>
          <a:p>
            <a:pPr lvl="2"/>
            <a:r>
              <a:rPr lang="en-US" dirty="0"/>
              <a:t>Check if turntable cleaning was successful at the cleaning station</a:t>
            </a:r>
          </a:p>
          <a:p>
            <a:pPr lvl="2"/>
            <a:r>
              <a:rPr lang="en-US" dirty="0"/>
              <a:t>Check if gripper has mosquito parts stuck to it</a:t>
            </a:r>
          </a:p>
          <a:p>
            <a:pPr lvl="2"/>
            <a:r>
              <a:rPr lang="en-US" dirty="0"/>
              <a:t>Estimate the volume of the mosquito extrudate</a:t>
            </a:r>
          </a:p>
          <a:p>
            <a:r>
              <a:rPr lang="en-US" dirty="0"/>
              <a:t>Integrate these algorithms with the current system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09978-B63C-4AAB-804F-D100D4D3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84E3428-D1CD-4293-9326-AEF5592A522A}"/>
              </a:ext>
            </a:extLst>
          </p:cNvPr>
          <p:cNvGrpSpPr/>
          <p:nvPr/>
        </p:nvGrpSpPr>
        <p:grpSpPr>
          <a:xfrm>
            <a:off x="4001457" y="3578776"/>
            <a:ext cx="2054202" cy="3258431"/>
            <a:chOff x="8828953" y="3336703"/>
            <a:chExt cx="1950417" cy="2903729"/>
          </a:xfrm>
        </p:grpSpPr>
        <p:pic>
          <p:nvPicPr>
            <p:cNvPr id="6" name="Picture 2" descr="Guillotines | The Evil Wiki | Fandom">
              <a:extLst>
                <a:ext uri="{FF2B5EF4-FFF2-40B4-BE49-F238E27FC236}">
                  <a16:creationId xmlns:a16="http://schemas.microsoft.com/office/drawing/2014/main" id="{DD56278A-F1DE-4326-B6E6-99A139947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6047" y="3336703"/>
              <a:ext cx="1903323" cy="266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Mosquito Cartoon Images, Stock Photos &amp; Vectors | Shutterstock">
              <a:extLst>
                <a:ext uri="{FF2B5EF4-FFF2-40B4-BE49-F238E27FC236}">
                  <a16:creationId xmlns:a16="http://schemas.microsoft.com/office/drawing/2014/main" id="{A1612C84-A03C-4FD9-9CE1-A8CB27C398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14" b="77857" l="10000" r="96538">
                          <a14:foregroundMark x1="90769" y1="30357" x2="92692" y2="30357"/>
                          <a14:foregroundMark x1="96538" y1="30714" x2="96538" y2="30714"/>
                          <a14:foregroundMark x1="32692" y1="31429" x2="36538" y2="33571"/>
                          <a14:foregroundMark x1="28462" y1="31429" x2="27692" y2="3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15" b="12711"/>
            <a:stretch/>
          </p:blipFill>
          <p:spPr bwMode="auto">
            <a:xfrm rot="150602" flipH="1">
              <a:off x="8828953" y="4449906"/>
              <a:ext cx="774371" cy="1790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Mosquito Cartoon Images, Stock Photos &amp; Vectors | Shutterstock">
              <a:extLst>
                <a:ext uri="{FF2B5EF4-FFF2-40B4-BE49-F238E27FC236}">
                  <a16:creationId xmlns:a16="http://schemas.microsoft.com/office/drawing/2014/main" id="{25593954-6FAF-44A9-AEDD-CF435C1C76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214" b="77857" l="10000" r="96538">
                          <a14:foregroundMark x1="90769" y1="30357" x2="92692" y2="30357"/>
                          <a14:foregroundMark x1="96538" y1="30714" x2="96538" y2="30714"/>
                          <a14:foregroundMark x1="32692" y1="31429" x2="36538" y2="33571"/>
                          <a14:foregroundMark x1="28462" y1="31429" x2="27692" y2="3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381" b="12711"/>
            <a:stretch/>
          </p:blipFill>
          <p:spPr bwMode="auto">
            <a:xfrm flipH="1">
              <a:off x="9739834" y="4621655"/>
              <a:ext cx="897654" cy="1590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360D0BE-18CD-4048-8691-2EEBAFB92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Significance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3C3DE-7DC7-4F43-B894-DD00A6CE7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513"/>
            <a:ext cx="10515600" cy="4351338"/>
          </a:xfrm>
        </p:spPr>
        <p:txBody>
          <a:bodyPr/>
          <a:lstStyle/>
          <a:p>
            <a:r>
              <a:rPr lang="en-US" dirty="0"/>
              <a:t>The computer vision methods are essential for reliable and efficient operation of the system. </a:t>
            </a:r>
          </a:p>
          <a:p>
            <a:pPr lvl="1"/>
            <a:r>
              <a:rPr lang="en-US" dirty="0"/>
              <a:t>Also useful for analysis and monitoring of the system</a:t>
            </a:r>
          </a:p>
          <a:p>
            <a:r>
              <a:rPr lang="en-US" dirty="0"/>
              <a:t>The system could eventually lead to significantly higher production of malaria vaccine to fight malaria globally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3B3A2-8ABA-4ACF-A98E-71174B706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Image result for vaccine">
            <a:extLst>
              <a:ext uri="{FF2B5EF4-FFF2-40B4-BE49-F238E27FC236}">
                <a16:creationId xmlns:a16="http://schemas.microsoft.com/office/drawing/2014/main" id="{5E9A816E-8B24-4B57-8AB7-305CA89F6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000" l="7750" r="95167">
                        <a14:foregroundMark x1="6500" y1="81270" x2="7833" y2="88889"/>
                        <a14:foregroundMark x1="7833" y1="88889" x2="7833" y2="80317"/>
                        <a14:foregroundMark x1="7833" y1="80317" x2="8667" y2="79524"/>
                        <a14:foregroundMark x1="51083" y1="53492" x2="57083" y2="46667"/>
                        <a14:foregroundMark x1="89167" y1="14444" x2="95167" y2="9524"/>
                        <a14:foregroundMark x1="56417" y1="39365" x2="79917" y2="22063"/>
                        <a14:foregroundMark x1="24750" y1="56984" x2="24500" y2="55079"/>
                        <a14:foregroundMark x1="29833" y1="78413" x2="30167" y2="79841"/>
                        <a14:foregroundMark x1="57833" y1="35714" x2="55167" y2="36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42753">
            <a:off x="6233708" y="4521996"/>
            <a:ext cx="3026100" cy="15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D1F115-DE0D-4E9B-9239-2269AC09A2C0}"/>
              </a:ext>
            </a:extLst>
          </p:cNvPr>
          <p:cNvSpPr txBox="1"/>
          <p:nvPr/>
        </p:nvSpPr>
        <p:spPr>
          <a:xfrm>
            <a:off x="299078" y="5228952"/>
            <a:ext cx="17956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Cartoon Sources:</a:t>
            </a:r>
          </a:p>
          <a:p>
            <a:r>
              <a:rPr lang="en-US" sz="800" dirty="0"/>
              <a:t>https://evil.fandom.com/wiki/Guillotines</a:t>
            </a:r>
          </a:p>
          <a:p>
            <a:r>
              <a:rPr lang="en-US" sz="800" dirty="0"/>
              <a:t>https://www.shutterstock.com/image-vector/cartoon-mosquito-character-vector-illustration-285430751</a:t>
            </a:r>
          </a:p>
          <a:p>
            <a:r>
              <a:rPr lang="en-US" sz="800" dirty="0"/>
              <a:t>https://www.cnet.com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7ACC30D-9CF4-4ABC-B359-E367AEF3FFFA}"/>
              </a:ext>
            </a:extLst>
          </p:cNvPr>
          <p:cNvSpPr/>
          <p:nvPr/>
        </p:nvSpPr>
        <p:spPr>
          <a:xfrm>
            <a:off x="5849257" y="5023927"/>
            <a:ext cx="800908" cy="36813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30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3EB7-1621-4966-8E50-66DA9FBF9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Setup / Demonstration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58F0A-7075-411F-A419-A692B05E5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5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EF0A0-4913-4922-A279-38D90294442D}"/>
              </a:ext>
            </a:extLst>
          </p:cNvPr>
          <p:cNvSpPr txBox="1"/>
          <p:nvPr/>
        </p:nvSpPr>
        <p:spPr>
          <a:xfrm>
            <a:off x="10542793" y="5899012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  <p:pic>
        <p:nvPicPr>
          <p:cNvPr id="20" name="squeezeside_210321-15_19_43-595">
            <a:hlinkClick r:id="" action="ppaction://media"/>
            <a:extLst>
              <a:ext uri="{FF2B5EF4-FFF2-40B4-BE49-F238E27FC236}">
                <a16:creationId xmlns:a16="http://schemas.microsoft.com/office/drawing/2014/main" id="{469D3B61-08A4-4F17-AC7B-B92A07C65C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6867" t="9" r="452" b="-9"/>
          <a:stretch>
            <a:fillRect/>
          </a:stretch>
        </p:blipFill>
        <p:spPr bwMode="auto">
          <a:xfrm>
            <a:off x="3918652" y="1619168"/>
            <a:ext cx="3811435" cy="393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overhead_210326-15_24_4-596">
            <a:hlinkClick r:id="" action="ppaction://media"/>
            <a:extLst>
              <a:ext uri="{FF2B5EF4-FFF2-40B4-BE49-F238E27FC236}">
                <a16:creationId xmlns:a16="http://schemas.microsoft.com/office/drawing/2014/main" id="{B5667BC8-8BC4-4041-AEBA-AD9F1346A1B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979" y="1609346"/>
            <a:ext cx="2957871" cy="3937667"/>
          </a:xfrm>
          <a:prstGeom prst="rect">
            <a:avLst/>
          </a:prstGeom>
        </p:spPr>
      </p:pic>
      <p:pic>
        <p:nvPicPr>
          <p:cNvPr id="22" name="cleaning_210220-11_32_5-758">
            <a:hlinkClick r:id="" action="ppaction://media"/>
            <a:extLst>
              <a:ext uri="{FF2B5EF4-FFF2-40B4-BE49-F238E27FC236}">
                <a16:creationId xmlns:a16="http://schemas.microsoft.com/office/drawing/2014/main" id="{1F7FD4D1-3358-4D85-91B7-BC1FD086934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32356"/>
          <a:stretch>
            <a:fillRect/>
          </a:stretch>
        </p:blipFill>
        <p:spPr>
          <a:xfrm>
            <a:off x="7948985" y="1619168"/>
            <a:ext cx="3547303" cy="39330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4F377FE-22D4-44F8-ABDD-7F995E95B32D}"/>
              </a:ext>
            </a:extLst>
          </p:cNvPr>
          <p:cNvSpPr txBox="1"/>
          <p:nvPr/>
        </p:nvSpPr>
        <p:spPr>
          <a:xfrm>
            <a:off x="1094630" y="5486967"/>
            <a:ext cx="21051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Cutting Station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864DB-12FB-4734-920C-B639E6E4F350}"/>
              </a:ext>
            </a:extLst>
          </p:cNvPr>
          <p:cNvSpPr txBox="1"/>
          <p:nvPr/>
        </p:nvSpPr>
        <p:spPr>
          <a:xfrm>
            <a:off x="4209344" y="5486967"/>
            <a:ext cx="30859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Squeezing Station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3CD87E0-0B56-458A-A299-669B7032D2E7}"/>
              </a:ext>
            </a:extLst>
          </p:cNvPr>
          <p:cNvSpPr txBox="1"/>
          <p:nvPr/>
        </p:nvSpPr>
        <p:spPr>
          <a:xfrm>
            <a:off x="8364588" y="5487181"/>
            <a:ext cx="28262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Cleaning Station</a:t>
            </a:r>
          </a:p>
        </p:txBody>
      </p:sp>
    </p:spTree>
    <p:extLst>
      <p:ext uri="{BB962C8B-B14F-4D97-AF65-F5344CB8AC3E}">
        <p14:creationId xmlns:p14="http://schemas.microsoft.com/office/powerpoint/2010/main" val="262551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83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2E9E0A-49DF-40A8-AE3A-53EB3EC88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vision algorithms will be integrated with the existing system through the use of ROS Services.</a:t>
            </a:r>
          </a:p>
          <a:p>
            <a:pPr lvl="1"/>
            <a:r>
              <a:rPr lang="en-US" dirty="0"/>
              <a:t>ROS Service will be implemented in C++</a:t>
            </a:r>
          </a:p>
          <a:p>
            <a:pPr marL="457200" lvl="1" indent="0">
              <a:buNone/>
            </a:pPr>
            <a:r>
              <a:rPr lang="en-US" dirty="0"/>
              <a:t>   for OpenCV and Python for </a:t>
            </a:r>
            <a:r>
              <a:rPr lang="en-US" dirty="0" err="1"/>
              <a:t>PyTorch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D37425-7FB7-4AFC-88C5-65FA208C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88EBF7-D1CC-49CB-801B-4C018FAB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System Integration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09B32C6-830C-4D1E-9617-5A53DA9D906A}"/>
              </a:ext>
            </a:extLst>
          </p:cNvPr>
          <p:cNvSpPr/>
          <p:nvPr/>
        </p:nvSpPr>
        <p:spPr>
          <a:xfrm>
            <a:off x="838202" y="3664861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Camera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B047FB-CC45-4E21-8B0B-F38EFBBA1771}"/>
              </a:ext>
            </a:extLst>
          </p:cNvPr>
          <p:cNvSpPr/>
          <p:nvPr/>
        </p:nvSpPr>
        <p:spPr>
          <a:xfrm>
            <a:off x="2894077" y="4304156"/>
            <a:ext cx="1298448" cy="9144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Robot System</a:t>
            </a:r>
          </a:p>
          <a:p>
            <a:pPr algn="ctr"/>
            <a:r>
              <a:rPr lang="en-US" sz="1400" dirty="0"/>
              <a:t>Computer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294564-E447-46F5-98B7-6357B4905B60}"/>
              </a:ext>
            </a:extLst>
          </p:cNvPr>
          <p:cNvSpPr/>
          <p:nvPr/>
        </p:nvSpPr>
        <p:spPr>
          <a:xfrm>
            <a:off x="6345937" y="4304156"/>
            <a:ext cx="1298448" cy="914400"/>
          </a:xfrm>
          <a:prstGeom prst="round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Vision Computer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9B32EC8-64E3-470D-8453-376169269F2E}"/>
              </a:ext>
            </a:extLst>
          </p:cNvPr>
          <p:cNvCxnSpPr>
            <a:cxnSpLocks/>
            <a:stCxn id="7" idx="6"/>
          </p:cNvCxnSpPr>
          <p:nvPr/>
        </p:nvCxnSpPr>
        <p:spPr>
          <a:xfrm>
            <a:off x="1752602" y="4122061"/>
            <a:ext cx="1162167" cy="2581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3BABB58-727A-4F49-BF83-490D0EB571D4}"/>
              </a:ext>
            </a:extLst>
          </p:cNvPr>
          <p:cNvCxnSpPr>
            <a:cxnSpLocks/>
          </p:cNvCxnSpPr>
          <p:nvPr/>
        </p:nvCxnSpPr>
        <p:spPr>
          <a:xfrm>
            <a:off x="4192525" y="4419123"/>
            <a:ext cx="2153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8E2EA9-86DE-4C75-9BDB-F2A83FA7F64C}"/>
              </a:ext>
            </a:extLst>
          </p:cNvPr>
          <p:cNvCxnSpPr>
            <a:cxnSpLocks/>
          </p:cNvCxnSpPr>
          <p:nvPr/>
        </p:nvCxnSpPr>
        <p:spPr>
          <a:xfrm flipV="1">
            <a:off x="7601713" y="3934020"/>
            <a:ext cx="1881671" cy="4147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8C710FB-FF81-4078-ADD6-2A6F12ADA052}"/>
              </a:ext>
            </a:extLst>
          </p:cNvPr>
          <p:cNvCxnSpPr>
            <a:cxnSpLocks/>
          </p:cNvCxnSpPr>
          <p:nvPr/>
        </p:nvCxnSpPr>
        <p:spPr>
          <a:xfrm flipV="1">
            <a:off x="7601713" y="3590067"/>
            <a:ext cx="524256" cy="7586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3D61F3F5-283C-4F30-B205-EB847909DA01}"/>
              </a:ext>
            </a:extLst>
          </p:cNvPr>
          <p:cNvSpPr/>
          <p:nvPr/>
        </p:nvSpPr>
        <p:spPr>
          <a:xfrm>
            <a:off x="8130730" y="2991721"/>
            <a:ext cx="914400" cy="914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PyTorch</a:t>
            </a:r>
            <a:endParaRPr lang="en-US" sz="16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C3CE9DF-F093-4C35-B1BD-B0D0F833CD98}"/>
              </a:ext>
            </a:extLst>
          </p:cNvPr>
          <p:cNvSpPr/>
          <p:nvPr/>
        </p:nvSpPr>
        <p:spPr>
          <a:xfrm>
            <a:off x="9303184" y="2991721"/>
            <a:ext cx="914400" cy="914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OpenCV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7C63FF-061F-498E-8725-FA3C16382CCF}"/>
              </a:ext>
            </a:extLst>
          </p:cNvPr>
          <p:cNvSpPr/>
          <p:nvPr/>
        </p:nvSpPr>
        <p:spPr>
          <a:xfrm>
            <a:off x="9296401" y="4898523"/>
            <a:ext cx="914400" cy="914400"/>
          </a:xfrm>
          <a:prstGeom prst="rect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Compare and Validate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E5A9B42-D3EF-4E9F-9555-62F8FF14779D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587930" y="3906121"/>
            <a:ext cx="972965" cy="9749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03EE6BE-A715-4AE4-8E53-ACE89394F689}"/>
              </a:ext>
            </a:extLst>
          </p:cNvPr>
          <p:cNvCxnSpPr>
            <a:stCxn id="25" idx="2"/>
            <a:endCxn id="27" idx="0"/>
          </p:cNvCxnSpPr>
          <p:nvPr/>
        </p:nvCxnSpPr>
        <p:spPr>
          <a:xfrm flipH="1">
            <a:off x="9753601" y="3906121"/>
            <a:ext cx="6783" cy="9924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1FB7CBA-EB44-4B71-A774-64173897AC65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7644385" y="4840116"/>
            <a:ext cx="1652016" cy="5156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6A12254-137E-4470-AB54-DC1D6C0AC0DC}"/>
              </a:ext>
            </a:extLst>
          </p:cNvPr>
          <p:cNvCxnSpPr/>
          <p:nvPr/>
        </p:nvCxnSpPr>
        <p:spPr>
          <a:xfrm flipH="1">
            <a:off x="4192525" y="5101875"/>
            <a:ext cx="21534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D2600583-A8BC-42AC-A390-29216ED3B31D}"/>
              </a:ext>
            </a:extLst>
          </p:cNvPr>
          <p:cNvSpPr/>
          <p:nvPr/>
        </p:nvSpPr>
        <p:spPr>
          <a:xfrm>
            <a:off x="832105" y="5019548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Actuators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A5B3DEF-47F2-4E08-94DD-F02479913E24}"/>
              </a:ext>
            </a:extLst>
          </p:cNvPr>
          <p:cNvCxnSpPr>
            <a:cxnSpLocks/>
            <a:endCxn id="41" idx="6"/>
          </p:cNvCxnSpPr>
          <p:nvPr/>
        </p:nvCxnSpPr>
        <p:spPr>
          <a:xfrm flipH="1">
            <a:off x="1746505" y="5116567"/>
            <a:ext cx="1147572" cy="360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819EE6E-6212-4144-898C-2DD19BAC4E87}"/>
              </a:ext>
            </a:extLst>
          </p:cNvPr>
          <p:cNvSpPr txBox="1"/>
          <p:nvPr/>
        </p:nvSpPr>
        <p:spPr>
          <a:xfrm>
            <a:off x="4566785" y="4195245"/>
            <a:ext cx="1432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Ros Service Request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6ADA2AC-6066-41B9-8A9C-889B38B04274}"/>
              </a:ext>
            </a:extLst>
          </p:cNvPr>
          <p:cNvSpPr/>
          <p:nvPr/>
        </p:nvSpPr>
        <p:spPr>
          <a:xfrm>
            <a:off x="4424173" y="4195245"/>
            <a:ext cx="1694688" cy="11399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729113-A76B-4DC3-9842-91F60EFAB94F}"/>
              </a:ext>
            </a:extLst>
          </p:cNvPr>
          <p:cNvSpPr txBox="1"/>
          <p:nvPr/>
        </p:nvSpPr>
        <p:spPr>
          <a:xfrm rot="20909157">
            <a:off x="8028593" y="392747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09DFBD7-56F0-420E-8597-A04DF6C5099C}"/>
              </a:ext>
            </a:extLst>
          </p:cNvPr>
          <p:cNvSpPr txBox="1"/>
          <p:nvPr/>
        </p:nvSpPr>
        <p:spPr>
          <a:xfrm>
            <a:off x="4554593" y="4881048"/>
            <a:ext cx="1525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Ros Service Response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72A8690-6013-494D-9F7C-B9850C865EEB}"/>
              </a:ext>
            </a:extLst>
          </p:cNvPr>
          <p:cNvSpPr txBox="1"/>
          <p:nvPr/>
        </p:nvSpPr>
        <p:spPr>
          <a:xfrm>
            <a:off x="4772203" y="3891686"/>
            <a:ext cx="99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Network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FDFAE4-439C-450A-B5D8-45336EE1C834}"/>
              </a:ext>
            </a:extLst>
          </p:cNvPr>
          <p:cNvSpPr txBox="1"/>
          <p:nvPr/>
        </p:nvSpPr>
        <p:spPr>
          <a:xfrm rot="1047712">
            <a:off x="8123646" y="4872717"/>
            <a:ext cx="846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final result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A0AE017-5369-4279-A079-1E52B57F7A69}"/>
              </a:ext>
            </a:extLst>
          </p:cNvPr>
          <p:cNvSpPr txBox="1"/>
          <p:nvPr/>
        </p:nvSpPr>
        <p:spPr>
          <a:xfrm rot="20551354">
            <a:off x="1909606" y="505819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commands</a:t>
            </a:r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269F24-DA4E-45F2-A4E9-4B2C0960FAAA}"/>
              </a:ext>
            </a:extLst>
          </p:cNvPr>
          <p:cNvSpPr txBox="1"/>
          <p:nvPr/>
        </p:nvSpPr>
        <p:spPr>
          <a:xfrm rot="18190295">
            <a:off x="7424278" y="365201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</a:t>
            </a:r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AC7C37-2529-44BF-8D54-45043A646192}"/>
              </a:ext>
            </a:extLst>
          </p:cNvPr>
          <p:cNvSpPr txBox="1"/>
          <p:nvPr/>
        </p:nvSpPr>
        <p:spPr>
          <a:xfrm rot="711053">
            <a:off x="2083309" y="4061245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</a:t>
            </a:r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A74FD1-9267-45FF-8425-A601542EFDF9}"/>
              </a:ext>
            </a:extLst>
          </p:cNvPr>
          <p:cNvSpPr txBox="1"/>
          <p:nvPr/>
        </p:nvSpPr>
        <p:spPr>
          <a:xfrm rot="2782694">
            <a:off x="8887503" y="4381892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output</a:t>
            </a: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BCD7298-9439-459C-B19C-68B0E9384AF3}"/>
              </a:ext>
            </a:extLst>
          </p:cNvPr>
          <p:cNvSpPr txBox="1"/>
          <p:nvPr/>
        </p:nvSpPr>
        <p:spPr>
          <a:xfrm rot="5400000">
            <a:off x="9397715" y="4290686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output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D99BCB-AC62-4416-BA82-B9ED0E7ED0EA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</p:spTree>
    <p:extLst>
      <p:ext uri="{BB962C8B-B14F-4D97-AF65-F5344CB8AC3E}">
        <p14:creationId xmlns:p14="http://schemas.microsoft.com/office/powerpoint/2010/main" val="1574172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Turntable Cleaning - Image Processing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7624B7-6A66-4EA0-9DA6-4E29D8406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31721"/>
            <a:ext cx="9851571" cy="4351338"/>
          </a:xfrm>
        </p:spPr>
        <p:txBody>
          <a:bodyPr/>
          <a:lstStyle/>
          <a:p>
            <a:r>
              <a:rPr lang="en-US" dirty="0"/>
              <a:t>Image Processing method is 98% accurate on the dataset.</a:t>
            </a:r>
          </a:p>
          <a:p>
            <a:r>
              <a:rPr lang="en-US" dirty="0"/>
              <a:t>Mosquitos Segmented by filtering/thresholding</a:t>
            </a:r>
          </a:p>
          <a:p>
            <a:pPr lvl="1"/>
            <a:r>
              <a:rPr lang="en-US" dirty="0"/>
              <a:t>Threshold of final segmented area determines if the slot is clean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AD9FCA-6D0E-458B-A596-B756BC228D06}"/>
              </a:ext>
            </a:extLst>
          </p:cNvPr>
          <p:cNvSpPr txBox="1"/>
          <p:nvPr/>
        </p:nvSpPr>
        <p:spPr>
          <a:xfrm>
            <a:off x="9100543" y="6324092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9B284D-3F72-4C28-BAE4-4DAD14251A0D}"/>
              </a:ext>
            </a:extLst>
          </p:cNvPr>
          <p:cNvGrpSpPr/>
          <p:nvPr/>
        </p:nvGrpSpPr>
        <p:grpSpPr>
          <a:xfrm>
            <a:off x="1205412" y="3554663"/>
            <a:ext cx="9959696" cy="2134911"/>
            <a:chOff x="1205412" y="3554663"/>
            <a:chExt cx="9959696" cy="2134911"/>
          </a:xfrm>
        </p:grpSpPr>
        <p:pic>
          <p:nvPicPr>
            <p:cNvPr id="6" name="Picture 5" descr="A picture containing text, screenshot&#10;&#10;Description automatically generated">
              <a:extLst>
                <a:ext uri="{FF2B5EF4-FFF2-40B4-BE49-F238E27FC236}">
                  <a16:creationId xmlns:a16="http://schemas.microsoft.com/office/drawing/2014/main" id="{CA2B474E-C309-4E6F-BCC9-843E65AF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5412" y="3563258"/>
              <a:ext cx="9959696" cy="2126316"/>
            </a:xfrm>
            <a:prstGeom prst="rect">
              <a:avLst/>
            </a:prstGeom>
          </p:spPr>
        </p:pic>
        <p:pic>
          <p:nvPicPr>
            <p:cNvPr id="20" name="Picture 19" descr="A picture containing text, silhouette&#10;&#10;Description automatically generated">
              <a:extLst>
                <a:ext uri="{FF2B5EF4-FFF2-40B4-BE49-F238E27FC236}">
                  <a16:creationId xmlns:a16="http://schemas.microsoft.com/office/drawing/2014/main" id="{571AB72A-BB49-4846-A357-E2364EA4F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3" r="6675"/>
            <a:stretch/>
          </p:blipFill>
          <p:spPr>
            <a:xfrm>
              <a:off x="3730897" y="3554663"/>
              <a:ext cx="2302722" cy="20537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1924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Turntable Cleaning – Image Processing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8</a:t>
            </a:fld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8C74E0A-3802-4486-8ECA-1C5B68D6996C}"/>
              </a:ext>
            </a:extLst>
          </p:cNvPr>
          <p:cNvSpPr txBox="1">
            <a:spLocks/>
          </p:cNvSpPr>
          <p:nvPr/>
        </p:nvSpPr>
        <p:spPr>
          <a:xfrm>
            <a:off x="838199" y="1831721"/>
            <a:ext cx="88936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Mosquito Segmentation</a:t>
            </a:r>
          </a:p>
          <a:p>
            <a:pPr lvl="1"/>
            <a:r>
              <a:rPr lang="en-US" dirty="0"/>
              <a:t>Convert Image to HSV color space</a:t>
            </a:r>
          </a:p>
          <a:p>
            <a:pPr lvl="1"/>
            <a:r>
              <a:rPr lang="en-US" dirty="0"/>
              <a:t>Set value channel to 100%</a:t>
            </a:r>
          </a:p>
          <a:p>
            <a:pPr lvl="1"/>
            <a:r>
              <a:rPr lang="en-US" dirty="0"/>
              <a:t>Convert back to RGB,</a:t>
            </a:r>
          </a:p>
          <a:p>
            <a:pPr lvl="1"/>
            <a:r>
              <a:rPr lang="en-US" dirty="0"/>
              <a:t>Threshold by color</a:t>
            </a:r>
          </a:p>
        </p:txBody>
      </p:sp>
      <p:pic>
        <p:nvPicPr>
          <p:cNvPr id="1026" name="Picture 2" descr="Color (Image Processing Toolbox)">
            <a:extLst>
              <a:ext uri="{FF2B5EF4-FFF2-40B4-BE49-F238E27FC236}">
                <a16:creationId xmlns:a16="http://schemas.microsoft.com/office/drawing/2014/main" id="{316E43F3-8F2A-4F3F-9656-41865BC91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2" r="9937" b="8822"/>
          <a:stretch/>
        </p:blipFill>
        <p:spPr bwMode="auto">
          <a:xfrm>
            <a:off x="9005409" y="2675149"/>
            <a:ext cx="2131425" cy="174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B55667-D8B8-4F9F-870B-BF76391E3307}"/>
              </a:ext>
            </a:extLst>
          </p:cNvPr>
          <p:cNvSpPr txBox="1"/>
          <p:nvPr/>
        </p:nvSpPr>
        <p:spPr>
          <a:xfrm>
            <a:off x="8618932" y="4558932"/>
            <a:ext cx="3297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Image Source: http://www.ece.northwestern.edu/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F98C8-DD07-4B75-9FFE-75E0E13DA2A6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  <p:pic>
        <p:nvPicPr>
          <p:cNvPr id="17" name="Content Placeholder 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AE5AA3B-1974-4E8F-9499-A30F77599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820" y="3846389"/>
            <a:ext cx="3127164" cy="2345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234858-6635-41B8-AEE5-4C56F018B5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16"/>
          <a:stretch/>
        </p:blipFill>
        <p:spPr>
          <a:xfrm>
            <a:off x="1597612" y="3952403"/>
            <a:ext cx="2994914" cy="223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58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6C45-6327-47D2-B4DC-8865EB5CE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– Image Processing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86D2A-98EC-4B67-B98C-75E568DD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55117-BA60-4DC7-810D-BC0AA1D9FA3A}" type="slidenum">
              <a:rPr lang="en-US" smtClean="0"/>
              <a:t>9</a:t>
            </a:fld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68C74E0A-3802-4486-8ECA-1C5B68D6996C}"/>
              </a:ext>
            </a:extLst>
          </p:cNvPr>
          <p:cNvSpPr txBox="1">
            <a:spLocks/>
          </p:cNvSpPr>
          <p:nvPr/>
        </p:nvSpPr>
        <p:spPr>
          <a:xfrm>
            <a:off x="838200" y="1809070"/>
            <a:ext cx="569248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Specular Reflection Segmentation</a:t>
            </a:r>
          </a:p>
          <a:p>
            <a:pPr lvl="1"/>
            <a:r>
              <a:rPr lang="en-US" dirty="0"/>
              <a:t>Perform a brightness threshold and subtract from previous result</a:t>
            </a:r>
          </a:p>
          <a:p>
            <a:pPr lvl="2"/>
            <a:r>
              <a:rPr lang="en-US" dirty="0"/>
              <a:t>Remove specular reflections which interfere with the segmentation</a:t>
            </a:r>
          </a:p>
          <a:p>
            <a:pPr lvl="1"/>
            <a:r>
              <a:rPr lang="en-US" dirty="0"/>
              <a:t>Only consider predefined region of interest</a:t>
            </a:r>
          </a:p>
          <a:p>
            <a:pPr lvl="1"/>
            <a:r>
              <a:rPr lang="en-US" dirty="0"/>
              <a:t>Gaussian and Median filtering used to clean up the results more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1F98C8-DD07-4B75-9FFE-75E0E13DA2A6}"/>
              </a:ext>
            </a:extLst>
          </p:cNvPr>
          <p:cNvSpPr txBox="1"/>
          <p:nvPr/>
        </p:nvSpPr>
        <p:spPr>
          <a:xfrm>
            <a:off x="10377800" y="5898798"/>
            <a:ext cx="1656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All Images from JHU</a:t>
            </a:r>
          </a:p>
          <a:p>
            <a:r>
              <a:rPr lang="en-US" sz="1400" i="1" dirty="0"/>
              <a:t>except where noted</a:t>
            </a:r>
          </a:p>
        </p:txBody>
      </p:sp>
      <p:pic>
        <p:nvPicPr>
          <p:cNvPr id="11" name="Picture 10" descr="A picture containing text, silhouette&#10;&#10;Description automatically generated">
            <a:extLst>
              <a:ext uri="{FF2B5EF4-FFF2-40B4-BE49-F238E27FC236}">
                <a16:creationId xmlns:a16="http://schemas.microsoft.com/office/drawing/2014/main" id="{0EB2D33B-C091-448D-8E67-147FF2CE45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"/>
          <a:stretch/>
        </p:blipFill>
        <p:spPr>
          <a:xfrm>
            <a:off x="6836520" y="1468541"/>
            <a:ext cx="2894565" cy="2326202"/>
          </a:xfrm>
          <a:prstGeom prst="rect">
            <a:avLst/>
          </a:prstGeom>
        </p:spPr>
      </p:pic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75A5D25-5D07-4197-8094-58E49A0383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520" y="3984738"/>
            <a:ext cx="2929348" cy="217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08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3125</TotalTime>
  <Words>1156</Words>
  <Application>Microsoft Office PowerPoint</Application>
  <PresentationFormat>Widescreen</PresentationFormat>
  <Paragraphs>228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</vt:lpstr>
      <vt:lpstr>Calibri</vt:lpstr>
      <vt:lpstr>Calibri Light</vt:lpstr>
      <vt:lpstr>Times New Roman</vt:lpstr>
      <vt:lpstr>Office Theme</vt:lpstr>
      <vt:lpstr>Vision Guided Mosquito Dissection for the Production of Malaria Vaccine</vt:lpstr>
      <vt:lpstr>Backgound</vt:lpstr>
      <vt:lpstr>Goals</vt:lpstr>
      <vt:lpstr>Significance</vt:lpstr>
      <vt:lpstr>Machine Setup / Demonstration</vt:lpstr>
      <vt:lpstr>System Integration</vt:lpstr>
      <vt:lpstr>Turntable Cleaning - Image Processing</vt:lpstr>
      <vt:lpstr>Turntable Cleaning – Image Processing</vt:lpstr>
      <vt:lpstr>Segmentation – Image Processing</vt:lpstr>
      <vt:lpstr>More Work – Image Processing</vt:lpstr>
      <vt:lpstr>Volume Estimation – Image Processing</vt:lpstr>
      <vt:lpstr>Turntable Cleaning - Deep Learning</vt:lpstr>
      <vt:lpstr>Gripper Cleaning – Deep Learning</vt:lpstr>
      <vt:lpstr>Deliverables</vt:lpstr>
      <vt:lpstr>Dependencies</vt:lpstr>
      <vt:lpstr>Management</vt:lpstr>
      <vt:lpstr>Future Work</vt:lpstr>
      <vt:lpstr>Lessons Learned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Guided Mosquito Dissection for the Production of Malaria Vaccine</dc:title>
  <dc:creator>Nick Greene</dc:creator>
  <cp:lastModifiedBy>Nick Greene</cp:lastModifiedBy>
  <cp:revision>80</cp:revision>
  <dcterms:created xsi:type="dcterms:W3CDTF">2021-02-16T13:21:49Z</dcterms:created>
  <dcterms:modified xsi:type="dcterms:W3CDTF">2021-05-07T11:44:12Z</dcterms:modified>
</cp:coreProperties>
</file>