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4. Originally to implement features and changes from clinical tests. Since preliminary testing is now nonclinical and done by team members, delete and replace with: implement changes/rearrangement for smoother functioning after nonclinical stability test.</a:t>
            </a:r>
          </a:p>
          <a:p>
            <a:pPr rtl="0" lvl="0">
              <a:lnSpc>
                <a:spcPct val="115000"/>
              </a:lnSpc>
              <a:buNone/>
            </a:pPr>
            <a:r>
              <a:rPr sz="1200" lang="en"/>
              <a:t>SPECIFICS:</a:t>
            </a:r>
          </a:p>
          <a:p>
            <a:pPr rtl="0" lvl="0">
              <a:lnSpc>
                <a:spcPct val="115000"/>
              </a:lnSpc>
              <a:buNone/>
            </a:pPr>
            <a:r>
              <a:rPr sz="1200" lang="en"/>
              <a:t>1.In progress, Dr. Choti has talked to 5 surgeons who expressed interest in participating in such a study.</a:t>
            </a:r>
          </a:p>
          <a:p>
            <a:pPr rtl="0" lvl="0">
              <a:lnSpc>
                <a:spcPct val="115000"/>
              </a:lnSpc>
              <a:buNone/>
            </a:pPr>
            <a:r>
              <a:rPr sz="1200" lang="en"/>
              <a:t>2.In progress, waiting for IRB approval.</a:t>
            </a:r>
          </a:p>
          <a:p>
            <a:pPr rtl="0" lvl="0">
              <a:lnSpc>
                <a:spcPct val="115000"/>
              </a:lnSpc>
              <a:buNone/>
            </a:pPr>
            <a:r>
              <a:rPr sz="1200" lang="en"/>
              <a:t>3.Upcoming pending Masters as Mice.</a:t>
            </a:r>
          </a:p>
          <a:p>
            <a:pPr rtl="0" lvl="0">
              <a:lnSpc>
                <a:spcPct val="115000"/>
              </a:lnSpc>
              <a:buNone/>
            </a:pPr>
            <a:r>
              <a:rPr sz="1200" lang="en"/>
              <a:t>4.Moved to maximum: believe that clinical test won’t finish until late May at earliest (to be continued by Dr. Choti).</a:t>
            </a:r>
          </a:p>
          <a:p>
            <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Possible delays, but still planning to implement these, possibly while baseline interface is being tested in hospital clinical trials.</a:t>
            </a:r>
          </a:p>
          <a:p>
            <a:pPr rtl="0" lvl="0">
              <a:lnSpc>
                <a:spcPct val="115000"/>
              </a:lnSpc>
              <a:buNone/>
            </a:pPr>
            <a:r>
              <a:rPr sz="1200" lang="en"/>
              <a:t>SPECIFIC:</a:t>
            </a:r>
          </a:p>
          <a:p>
            <a:pPr rtl="0" lvl="0">
              <a:lnSpc>
                <a:spcPct val="115000"/>
              </a:lnSpc>
              <a:buNone/>
            </a:pPr>
            <a:r>
              <a:rPr sz="1200" lang="en"/>
              <a:t>1. Display as jpeg instead of DICOM since it’s as easy as using DICOM. Show images as jpeg instead. </a:t>
            </a:r>
          </a:p>
          <a:p>
            <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(see written diagram):</a:t>
            </a:r>
          </a:p>
          <a:p>
            <a:pPr rtl="0" lvl="0">
              <a:lnSpc>
                <a:spcPct val="115000"/>
              </a:lnSpc>
              <a:buNone/>
            </a:pPr>
            <a:r>
              <a:rPr sz="1200" lang="en"/>
              <a:t>Acquire dependencies -&gt; understand LapUS code -&gt; remove excess features -&gt; enhance current interface design/arrangement -&gt; clinical study </a:t>
            </a:r>
          </a:p>
          <a:p>
            <a: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(see written diagram):</a:t>
            </a:r>
          </a:p>
          <a:p>
            <a:pPr rtl="0" lvl="0">
              <a:lnSpc>
                <a:spcPct val="115000"/>
              </a:lnSpc>
              <a:buNone/>
            </a:pPr>
            <a:r>
              <a:rPr sz="1200" lang="en"/>
              <a:t>Acquire dependencies -&gt; understand LapUS code -&gt; remove excess features -&gt; enhance current interface design/arrangement -&gt; clinical study </a:t>
            </a:r>
          </a:p>
          <a:p>
            <a: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(see written diagram):</a:t>
            </a:r>
          </a:p>
          <a:p>
            <a:pPr rtl="0" lvl="0">
              <a:lnSpc>
                <a:spcPct val="115000"/>
              </a:lnSpc>
              <a:buNone/>
            </a:pPr>
            <a:r>
              <a:rPr sz="1200" lang="en"/>
              <a:t>Acquire dependencies -&gt; understand LapUS code -&gt; remove excess features -&gt; enhance current interface design/arrangement -&gt; clinical study </a:t>
            </a:r>
          </a:p>
          <a:p>
            <a: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0" name="Shape 19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(see written diagram):</a:t>
            </a:r>
          </a:p>
          <a:p>
            <a:pPr rtl="0" lvl="0">
              <a:lnSpc>
                <a:spcPct val="115000"/>
              </a:lnSpc>
              <a:buNone/>
            </a:pPr>
            <a:r>
              <a:rPr sz="1200" lang="en"/>
              <a:t>Acquire dependencies -&gt; understand LapUS code -&gt; remove excess features -&gt; enhance current interface design/arrangement -&gt; clinical study </a:t>
            </a:r>
          </a:p>
          <a:p>
            <a: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2400" lang="en">
                <a:solidFill>
                  <a:srgbClr val="073763"/>
                </a:solidFill>
              </a:rPr>
              <a:t>5 currently interested; Dr. Choti talking to possible candidates amongst colle</a:t>
            </a:r>
          </a:p>
          <a:p>
            <a:pPr rtl="0" lvl="0">
              <a:buNone/>
            </a:pPr>
            <a:r>
              <a:rPr sz="2400" lang="en">
                <a:solidFill>
                  <a:srgbClr val="073763"/>
                </a:solidFill>
              </a:rPr>
              <a:t>agues.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2" name="Shape 2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8" name="Shape 2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1" name="Shape 2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 name="Shape 3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1" name="Shape 2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Laparoscopies are minimally invasive procedures in the abdominal cavity which use only a few small incisions as opposed to one large one in an open surgery. These laparoscopies can be augmented with ultrasonography which provides real-time imaging to update the preoperative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Ultrasonography enhances the surgeon's perception beyond the stereo cameras which are limited to exposed cavities. This way, the surgeon will be better able to maneuver through soft tissue and locate points of interest from the preoperative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buNone/>
            </a:pPr>
            <a:r>
              <a:rPr sz="1200" lang="en"/>
              <a:t>Block diagram (work flow)</a:t>
            </a:r>
          </a:p>
          <a:p>
            <a:pPr rtl="0" lvl="0">
              <a:lnSpc>
                <a:spcPct val="115000"/>
              </a:lnSpc>
              <a:buNone/>
            </a:pPr>
            <a:r>
              <a:rPr sz="1200" lang="en"/>
              <a:t>SPECIFICS:</a:t>
            </a:r>
          </a:p>
          <a:p>
            <a:pPr rtl="0" lvl="0">
              <a:lnSpc>
                <a:spcPct val="115000"/>
              </a:lnSpc>
              <a:buNone/>
            </a:pPr>
            <a:r>
              <a:rPr sz="1200" lang="en"/>
              <a:t>1.Elaborate on hardware issue (CISST couldn’t recognize video frame grabber), Windows/Linux issue (grabber couldn’t work on Linux), administrator access issue (1 week)</a:t>
            </a:r>
          </a:p>
          <a:p>
            <a:pPr rtl="0" lvl="0">
              <a:lnSpc>
                <a:spcPct val="115000"/>
              </a:lnSpc>
              <a:buNone/>
            </a:pPr>
            <a:r>
              <a:rPr sz="1200" lang="en"/>
              <a:t>2.We are re-creating the interface from scratch, so... J Modifying old code was not time efficient given our understanding (hard-coded path names). Difficult to configure.</a:t>
            </a:r>
          </a:p>
          <a:p>
            <a:pPr rtl="0" lvl="0">
              <a:lnSpc>
                <a:spcPct val="115000"/>
              </a:lnSpc>
              <a:buNone/>
            </a:pPr>
            <a:r>
              <a:rPr sz="1200" lang="en"/>
              <a:t>3.Surgeons preferred preop image viewer to real-time measurement operative tool. Will impinge on live ultrasound space.</a:t>
            </a:r>
          </a:p>
          <a:p>
            <a:pPr rtl="0" lvl="0">
              <a:lnSpc>
                <a:spcPct val="115000"/>
              </a:lnSpc>
              <a:buNone/>
            </a:pPr>
            <a:r>
              <a:rPr sz="1200" lang="en"/>
              <a:t>4.Complete!</a:t>
            </a:r>
          </a:p>
          <a:p>
            <a:pPr rtl="0" lvl="0">
              <a:lnSpc>
                <a:spcPct val="115000"/>
              </a:lnSpc>
              <a:buNone/>
            </a:pPr>
            <a:r>
              <a:rPr sz="1200" lang="en"/>
              <a:t>5.We determined surgical skills weren’t necessary to check for bugs/malfunctions.</a:t>
            </a:r>
          </a:p>
          <a:p>
            <a:pPr rtl="0" lvl="0">
              <a:lnSpc>
                <a:spcPct val="115000"/>
              </a:lnSpc>
              <a:buNone/>
            </a:pPr>
            <a:r>
              <a:rPr sz="1200" lang="en"/>
              <a:t>6.Added and complete: surgeons believed this tool to be more useful (mentioned during visit to hospital).</a:t>
            </a:r>
          </a:p>
          <a:p>
            <a:pPr rtl="0" lvl="0">
              <a:lnSpc>
                <a:spcPct val="115000"/>
              </a:lnSpc>
              <a:buNone/>
            </a:pPr>
            <a:r>
              <a:rPr sz="1200" lang="en"/>
              <a:t>7.Added and complete: show ultrasound live video (since we started from scratch).</a:t>
            </a:r>
          </a:p>
          <a:p>
            <a:r>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474" cx="7772400"/>
          </a:xfrm>
          <a:prstGeom prst="rect">
            <a:avLst/>
          </a:prstGeom>
          <a:noFill/>
          <a:ln>
            <a:noFill/>
          </a:ln>
        </p:spPr>
        <p:txBody>
          <a:bodyPr bIns="91425" rIns="91425" lIns="91425" tIns="91425" anchor="b" anchorCtr="0"/>
          <a:lstStyle>
            <a:lvl1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317"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693" cx="8229600"/>
          </a:xfrm>
          <a:prstGeom prst="rect">
            <a:avLst/>
          </a:prstGeom>
          <a:noFill/>
          <a:ln>
            <a:noFill/>
          </a:ln>
        </p:spPr>
        <p:txBody>
          <a:bodyPr bIns="91425" rIns="91425" lIns="91425" tIns="91425" anchor="t" anchorCtr="0"/>
          <a:lstStyle>
            <a:lvl1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3.png" Type="http://schemas.openxmlformats.org/officeDocument/2006/relationships/image" Id="rId3"/><Relationship Target="../media/image05.jpg" Type="http://schemas.openxmlformats.org/officeDocument/2006/relationships/image" Id="rId6"/><Relationship Target="../media/image06.jpg" Type="http://schemas.openxmlformats.org/officeDocument/2006/relationships/image"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0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4"/><Relationship Target="../media/image03.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03.png" Type="http://schemas.openxmlformats.org/officeDocument/2006/relationships/image" Id="rId3"/><Relationship Target="../media/image08.pn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03.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03.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03.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4.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4.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03.png" Type="http://schemas.openxmlformats.org/officeDocument/2006/relationships/image" Id="rId3"/><Relationship Target="../media/image02.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3.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 name="Shape 22"/>
        <p:cNvGrpSpPr/>
        <p:nvPr/>
      </p:nvGrpSpPr>
      <p:grpSpPr>
        <a:xfrm>
          <a:off y="0" x="0"/>
          <a:ext cy="0" cx="0"/>
          <a:chOff y="0" x="0"/>
          <a:chExt cy="0" cx="0"/>
        </a:xfrm>
      </p:grpSpPr>
      <p:sp>
        <p:nvSpPr>
          <p:cNvPr id="23" name="Shape 23"/>
          <p:cNvSpPr txBox="1"/>
          <p:nvPr/>
        </p:nvSpPr>
        <p:spPr>
          <a:xfrm>
            <a:off y="1302975" x="409950"/>
            <a:ext cy="2261399" cx="8324099"/>
          </a:xfrm>
          <a:prstGeom prst="rect">
            <a:avLst/>
          </a:prstGeom>
        </p:spPr>
        <p:txBody>
          <a:bodyPr bIns="91425" rIns="91425" lIns="91425" tIns="91425" anchor="ctr" anchorCtr="0">
            <a:noAutofit/>
          </a:bodyPr>
          <a:lstStyle/>
          <a:p>
            <a:pPr rtl="0" lvl="0">
              <a:buNone/>
            </a:pPr>
            <a:r>
              <a:rPr sz="3600" lang="en"/>
              <a:t>Project 9</a:t>
            </a:r>
          </a:p>
          <a:p>
            <a:pPr rtl="0" lvl="0">
              <a:buNone/>
            </a:pPr>
            <a:r>
              <a:rPr sz="4400" lang="en"/>
              <a:t>Data Integration During Robotic Ultrasound-Guided Surgery</a:t>
            </a:r>
          </a:p>
          <a:p>
            <a:pPr rtl="0" lvl="0">
              <a:buNone/>
            </a:pPr>
            <a:r>
              <a:rPr sz="4400" lang="en"/>
              <a:t>Checkpoint Presentation</a:t>
            </a:r>
          </a:p>
        </p:txBody>
      </p:sp>
      <p:sp>
        <p:nvSpPr>
          <p:cNvPr id="24" name="Shape 24"/>
          <p:cNvSpPr txBox="1"/>
          <p:nvPr/>
        </p:nvSpPr>
        <p:spPr>
          <a:xfrm>
            <a:off y="4216289" x="-250499"/>
            <a:ext cy="1988699" cx="9644999"/>
          </a:xfrm>
          <a:prstGeom prst="rect">
            <a:avLst/>
          </a:prstGeom>
        </p:spPr>
        <p:txBody>
          <a:bodyPr bIns="91425" rIns="91425" lIns="91425" tIns="91425" anchor="ctr" anchorCtr="0">
            <a:noAutofit/>
          </a:bodyPr>
          <a:lstStyle/>
          <a:p>
            <a:pPr algn="ctr" rtl="0" lvl="0">
              <a:lnSpc>
                <a:spcPct val="115000"/>
              </a:lnSpc>
              <a:spcBef>
                <a:spcPts val="500"/>
              </a:spcBef>
              <a:buNone/>
            </a:pPr>
            <a:r>
              <a:rPr sz="2000" lang="en">
                <a:solidFill>
                  <a:srgbClr val="898989"/>
                </a:solidFill>
              </a:rPr>
              <a:t>Team Members</a:t>
            </a:r>
          </a:p>
          <a:p>
            <a:pPr algn="ctr" rtl="0" lvl="0">
              <a:lnSpc>
                <a:spcPct val="115000"/>
              </a:lnSpc>
              <a:spcBef>
                <a:spcPts val="1200"/>
              </a:spcBef>
              <a:buNone/>
            </a:pPr>
            <a:r>
              <a:rPr sz="2000" lang="en">
                <a:solidFill>
                  <a:srgbClr val="898989"/>
                </a:solidFill>
              </a:rPr>
              <a:t>Vineeta Khatuja, Andrew Wang, Tifany Yung</a:t>
            </a:r>
          </a:p>
          <a:p>
            <a:pPr algn="ctr" rtl="0" lvl="0">
              <a:lnSpc>
                <a:spcPct val="115000"/>
              </a:lnSpc>
              <a:spcBef>
                <a:spcPts val="500"/>
              </a:spcBef>
              <a:buNone/>
            </a:pPr>
            <a:r>
              <a:rPr sz="2000" lang="en">
                <a:solidFill>
                  <a:srgbClr val="898989"/>
                </a:solidFill>
              </a:rPr>
              <a:t>Mentors</a:t>
            </a:r>
          </a:p>
          <a:p>
            <a:pPr algn="ctr" rtl="0" lvl="0">
              <a:lnSpc>
                <a:spcPct val="115000"/>
              </a:lnSpc>
              <a:spcBef>
                <a:spcPts val="500"/>
              </a:spcBef>
              <a:buNone/>
            </a:pPr>
            <a:r>
              <a:rPr sz="2000" lang="en">
                <a:solidFill>
                  <a:srgbClr val="898989"/>
                </a:solidFill>
              </a:rPr>
              <a:t>Michael Choti MD MBA, Colin Lea, Theodoros Katsichtis, Russell Taylor PhD</a:t>
            </a:r>
          </a:p>
          <a:p>
            <a:pPr algn="ctr" rtl="0" lvl="0">
              <a:lnSpc>
                <a:spcPct val="115000"/>
              </a:lnSpc>
              <a:spcBef>
                <a:spcPts val="500"/>
              </a:spcBef>
              <a:buNone/>
            </a:pPr>
            <a:r>
              <a:rPr sz="2000" lang="en">
                <a:solidFill>
                  <a:srgbClr val="898989"/>
                </a:solidFill>
              </a:rPr>
              <a:t>April 9, 2013</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2" name="Shape 82"/>
        <p:cNvGrpSpPr/>
        <p:nvPr/>
      </p:nvGrpSpPr>
      <p:grpSpPr>
        <a:xfrm>
          <a:off y="0" x="0"/>
          <a:ext cy="0" cx="0"/>
          <a:chOff y="0" x="0"/>
          <a:chExt cy="0" cx="0"/>
        </a:xfrm>
      </p:grpSpPr>
      <p:sp>
        <p:nvSpPr>
          <p:cNvPr id="83" name="Shape 83"/>
          <p:cNvSpPr txBox="1"/>
          <p:nvPr/>
        </p:nvSpPr>
        <p:spPr>
          <a:xfrm>
            <a:off y="804900" x="59550"/>
            <a:ext cy="910800" cx="6588599"/>
          </a:xfrm>
          <a:prstGeom prst="rect">
            <a:avLst/>
          </a:prstGeom>
        </p:spPr>
        <p:txBody>
          <a:bodyPr bIns="91425" rIns="91425" lIns="91425" tIns="91425" anchor="ctr" anchorCtr="0">
            <a:noAutofit/>
          </a:bodyPr>
          <a:lstStyle/>
          <a:p>
            <a:pPr rtl="0" lvl="0">
              <a:buNone/>
            </a:pPr>
            <a:r>
              <a:rPr sz="4400" lang="en"/>
              <a:t>Deliverables (minimum)</a:t>
            </a:r>
          </a:p>
        </p:txBody>
      </p:sp>
      <p:sp>
        <p:nvSpPr>
          <p:cNvPr id="84" name="Shape 84"/>
          <p:cNvSpPr txBox="1"/>
          <p:nvPr/>
        </p:nvSpPr>
        <p:spPr>
          <a:xfrm>
            <a:off y="1763267" x="59550"/>
            <a:ext cy="4138500" cx="9024900"/>
          </a:xfrm>
          <a:prstGeom prst="rect">
            <a:avLst/>
          </a:prstGeom>
        </p:spPr>
        <p:txBody>
          <a:bodyPr bIns="91425" rIns="91425" lIns="91425" tIns="91425" anchor="ctr" anchorCtr="0">
            <a:noAutofit/>
          </a:bodyPr>
          <a:lstStyle/>
          <a:p>
            <a:pPr rtl="0" lvl="0">
              <a:lnSpc>
                <a:spcPct val="115000"/>
              </a:lnSpc>
              <a:buNone/>
            </a:pPr>
            <a:r>
              <a:rPr sz="2000" lang="en"/>
              <a:t>1.</a:t>
            </a:r>
            <a:r>
              <a:rPr b="1" sz="2000" lang="en"/>
              <a:t>Acquire software dependencies, Mock OR access. – </a:t>
            </a:r>
            <a:r>
              <a:rPr b="1" sz="2000" lang="en">
                <a:solidFill>
                  <a:srgbClr val="FF0000"/>
                </a:solidFill>
              </a:rPr>
              <a:t>Delayed</a:t>
            </a:r>
            <a:r>
              <a:rPr b="1" sz="2000" lang="en"/>
              <a:t>: </a:t>
            </a:r>
            <a:r>
              <a:rPr b="1" sz="2000" lang="en">
                <a:solidFill>
                  <a:srgbClr val="002060"/>
                </a:solidFill>
              </a:rPr>
              <a:t>hardware compatibility, delayed software dependencies.</a:t>
            </a:r>
          </a:p>
          <a:p>
            <a:pPr rtl="0" lvl="0">
              <a:lnSpc>
                <a:spcPct val="115000"/>
              </a:lnSpc>
              <a:buNone/>
            </a:pPr>
            <a:r>
              <a:rPr sz="2000" lang="en"/>
              <a:t>2.</a:t>
            </a:r>
            <a:r>
              <a:rPr b="1" sz="2000" lang="en"/>
              <a:t>Remove 3D lesion mapping tool. – </a:t>
            </a:r>
            <a:r>
              <a:rPr b="1" sz="2000" lang="en">
                <a:solidFill>
                  <a:srgbClr val="FF0000"/>
                </a:solidFill>
              </a:rPr>
              <a:t>Removed</a:t>
            </a:r>
            <a:r>
              <a:rPr b="1" sz="2000" lang="en"/>
              <a:t>: </a:t>
            </a:r>
            <a:r>
              <a:rPr b="1" sz="2000" lang="en">
                <a:solidFill>
                  <a:srgbClr val="002060"/>
                </a:solidFill>
              </a:rPr>
              <a:t>created interface from scratch</a:t>
            </a:r>
          </a:p>
          <a:p>
            <a:pPr rtl="0" lvl="0">
              <a:lnSpc>
                <a:spcPct val="115000"/>
              </a:lnSpc>
              <a:buNone/>
            </a:pPr>
            <a:r>
              <a:rPr sz="2000" lang="en"/>
              <a:t>3.</a:t>
            </a:r>
            <a:r>
              <a:rPr b="1" sz="2000" lang="en"/>
              <a:t>Implement real-time measurement of operative tool. – </a:t>
            </a:r>
            <a:r>
              <a:rPr b="1" sz="2000" lang="en">
                <a:solidFill>
                  <a:srgbClr val="FF0000"/>
                </a:solidFill>
              </a:rPr>
              <a:t>Removed</a:t>
            </a:r>
            <a:r>
              <a:rPr b="1" sz="2000" lang="en"/>
              <a:t>; </a:t>
            </a:r>
            <a:r>
              <a:rPr b="1" sz="2000" lang="en">
                <a:solidFill>
                  <a:srgbClr val="002060"/>
                </a:solidFill>
              </a:rPr>
              <a:t>will impinge on live ultrasound space.</a:t>
            </a:r>
          </a:p>
          <a:p>
            <a:pPr rtl="0" lvl="0">
              <a:lnSpc>
                <a:spcPct val="115000"/>
              </a:lnSpc>
              <a:buNone/>
            </a:pPr>
            <a:r>
              <a:rPr sz="2000" lang="en"/>
              <a:t>4.</a:t>
            </a:r>
            <a:r>
              <a:rPr b="1" sz="2000" lang="en"/>
              <a:t>Ultrasound images save and browse on console. – </a:t>
            </a:r>
            <a:r>
              <a:rPr b="1" sz="2000" lang="en">
                <a:solidFill>
                  <a:srgbClr val="FF0000"/>
                </a:solidFill>
              </a:rPr>
              <a:t>Complete</a:t>
            </a:r>
            <a:r>
              <a:rPr b="1" sz="2000" lang="en"/>
              <a:t>.</a:t>
            </a:r>
          </a:p>
          <a:p>
            <a:pPr rtl="0" lvl="0">
              <a:lnSpc>
                <a:spcPct val="115000"/>
              </a:lnSpc>
              <a:buNone/>
            </a:pPr>
            <a:r>
              <a:rPr sz="2000" lang="en"/>
              <a:t>5.</a:t>
            </a:r>
            <a:r>
              <a:rPr b="1" sz="2000" lang="en"/>
              <a:t>Preliminary clinical study design (task experiments, user feedback survey). – </a:t>
            </a:r>
            <a:r>
              <a:rPr b="1" sz="2000" lang="en">
                <a:solidFill>
                  <a:srgbClr val="FF0000"/>
                </a:solidFill>
              </a:rPr>
              <a:t>Changed</a:t>
            </a:r>
            <a:r>
              <a:rPr b="1" sz="2000" lang="en"/>
              <a:t>. </a:t>
            </a:r>
            <a:r>
              <a:rPr b="1" sz="2000" lang="en">
                <a:solidFill>
                  <a:srgbClr val="002060"/>
                </a:solidFill>
              </a:rPr>
              <a:t>Now nonclinical, to be performed in mock OR by team members.</a:t>
            </a:r>
          </a:p>
          <a:p>
            <a:pPr rtl="0" lvl="0">
              <a:lnSpc>
                <a:spcPct val="115000"/>
              </a:lnSpc>
              <a:buNone/>
            </a:pPr>
            <a:r>
              <a:rPr sz="2000" lang="en"/>
              <a:t>6.</a:t>
            </a:r>
            <a:r>
              <a:rPr b="1" sz="2000" lang="en">
                <a:solidFill>
                  <a:srgbClr val="FF0000"/>
                </a:solidFill>
              </a:rPr>
              <a:t>ADDED AND COMPLETE</a:t>
            </a:r>
            <a:r>
              <a:rPr b="1" sz="2000" lang="en"/>
              <a:t>: </a:t>
            </a:r>
            <a:r>
              <a:rPr b="1" sz="2000" lang="en">
                <a:solidFill>
                  <a:srgbClr val="002060"/>
                </a:solidFill>
              </a:rPr>
              <a:t>preoperative image viewer.</a:t>
            </a:r>
          </a:p>
          <a:p>
            <a:pPr rtl="0" lvl="0">
              <a:lnSpc>
                <a:spcPct val="115000"/>
              </a:lnSpc>
              <a:buNone/>
            </a:pPr>
            <a:r>
              <a:rPr sz="2000" lang="en"/>
              <a:t>7.</a:t>
            </a:r>
            <a:r>
              <a:rPr b="1" sz="2000" lang="en">
                <a:solidFill>
                  <a:srgbClr val="FF0000"/>
                </a:solidFill>
              </a:rPr>
              <a:t>ADDED</a:t>
            </a:r>
            <a:r>
              <a:rPr b="1" sz="2000" lang="en"/>
              <a:t>: </a:t>
            </a:r>
            <a:r>
              <a:rPr b="1" sz="2000" lang="en">
                <a:solidFill>
                  <a:srgbClr val="002060"/>
                </a:solidFill>
              </a:rPr>
              <a:t>Masters as Mice, necessity since starting from scratch.</a:t>
            </a:r>
          </a:p>
          <a:p>
            <a:pPr rtl="0" lvl="0">
              <a:lnSpc>
                <a:spcPct val="115000"/>
              </a:lnSpc>
              <a:buNone/>
            </a:pPr>
            <a:r>
              <a:rPr sz="2000" lang="en"/>
              <a:t>8.</a:t>
            </a:r>
            <a:r>
              <a:rPr b="1" sz="2000" lang="en">
                <a:solidFill>
                  <a:srgbClr val="FF0000"/>
                </a:solidFill>
              </a:rPr>
              <a:t>ADDED</a:t>
            </a:r>
            <a:r>
              <a:rPr b="1" sz="2000" lang="en"/>
              <a:t>: </a:t>
            </a:r>
            <a:r>
              <a:rPr b="1" sz="2000" lang="en">
                <a:solidFill>
                  <a:srgbClr val="002060"/>
                </a:solidFill>
              </a:rPr>
              <a:t>Maximize/minimize/zoom in windows for easier viewing.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8" name="Shape 88"/>
        <p:cNvGrpSpPr/>
        <p:nvPr/>
      </p:nvGrpSpPr>
      <p:grpSpPr>
        <a:xfrm>
          <a:off y="0" x="0"/>
          <a:ext cy="0" cx="0"/>
          <a:chOff y="0" x="0"/>
          <a:chExt cy="0" cx="0"/>
        </a:xfrm>
      </p:grpSpPr>
      <p:sp>
        <p:nvSpPr>
          <p:cNvPr id="89" name="Shape 89"/>
          <p:cNvSpPr txBox="1"/>
          <p:nvPr/>
        </p:nvSpPr>
        <p:spPr>
          <a:xfrm>
            <a:off y="1623000" x="97175"/>
            <a:ext cy="4853399" cx="8719799"/>
          </a:xfrm>
          <a:prstGeom prst="rect">
            <a:avLst/>
          </a:prstGeom>
        </p:spPr>
        <p:txBody>
          <a:bodyPr bIns="91425" rIns="91425" lIns="91425" tIns="91425" anchor="ctr" anchorCtr="0">
            <a:noAutofit/>
          </a:bodyPr>
          <a:lstStyle/>
          <a:p>
            <a:pPr rtl="0" lvl="0">
              <a:lnSpc>
                <a:spcPct val="115000"/>
              </a:lnSpc>
              <a:buNone/>
            </a:pPr>
            <a:r>
              <a:rPr sz="2400" lang="en"/>
              <a:t>1.Contact surgical collaborators for clinical study. –</a:t>
            </a:r>
            <a:r>
              <a:rPr sz="2400" lang="en">
                <a:solidFill>
                  <a:srgbClr val="FF0000"/>
                </a:solidFill>
              </a:rPr>
              <a:t> In progress</a:t>
            </a:r>
            <a:r>
              <a:rPr sz="2400" lang="en"/>
              <a:t>: </a:t>
            </a:r>
            <a:r>
              <a:rPr sz="2400" lang="en">
                <a:solidFill>
                  <a:srgbClr val="073763"/>
                </a:solidFill>
              </a:rPr>
              <a:t>with Dr. Choti</a:t>
            </a:r>
            <a:r>
              <a:rPr sz="2400" lang="en">
                <a:solidFill>
                  <a:schemeClr val="dk1"/>
                </a:solidFill>
              </a:rPr>
              <a:t>.</a:t>
            </a:r>
          </a:p>
          <a:p>
            <a:pPr rtl="0" lvl="0">
              <a:lnSpc>
                <a:spcPct val="115000"/>
              </a:lnSpc>
              <a:buNone/>
            </a:pPr>
            <a:r>
              <a:rPr sz="2400" lang="en"/>
              <a:t>2.Have participating surgeons scheduled and confirmed. – </a:t>
            </a:r>
            <a:r>
              <a:rPr sz="2400" lang="en">
                <a:solidFill>
                  <a:srgbClr val="FF0000"/>
                </a:solidFill>
              </a:rPr>
              <a:t>In progress</a:t>
            </a:r>
            <a:r>
              <a:rPr sz="2400" lang="en"/>
              <a:t>: </a:t>
            </a:r>
            <a:r>
              <a:rPr sz="2400" lang="en">
                <a:solidFill>
                  <a:srgbClr val="073763"/>
                </a:solidFill>
              </a:rPr>
              <a:t>awaiting IRB approval</a:t>
            </a:r>
            <a:r>
              <a:rPr sz="2400" lang="en"/>
              <a:t>.</a:t>
            </a:r>
          </a:p>
          <a:p>
            <a:pPr rtl="0" lvl="0">
              <a:lnSpc>
                <a:spcPct val="115000"/>
              </a:lnSpc>
              <a:buNone/>
            </a:pPr>
            <a:r>
              <a:rPr sz="2400" lang="en"/>
              <a:t>3.Perform test and deployment of the software in the mock OR. -</a:t>
            </a:r>
            <a:r>
              <a:rPr sz="2400" lang="en">
                <a:solidFill>
                  <a:srgbClr val="FF0000"/>
                </a:solidFill>
              </a:rPr>
              <a:t> Upcoming</a:t>
            </a:r>
            <a:r>
              <a:rPr sz="2400" lang="en"/>
              <a:t>: </a:t>
            </a:r>
            <a:r>
              <a:rPr sz="2400" lang="en">
                <a:solidFill>
                  <a:srgbClr val="073763"/>
                </a:solidFill>
              </a:rPr>
              <a:t>after baseline interface development</a:t>
            </a:r>
            <a:r>
              <a:rPr sz="2400" lang="en"/>
              <a:t>.</a:t>
            </a:r>
          </a:p>
          <a:p>
            <a:pPr rtl="0" lvl="0">
              <a:lnSpc>
                <a:spcPct val="115000"/>
              </a:lnSpc>
              <a:buNone/>
            </a:pPr>
            <a:r>
              <a:rPr sz="2400" lang="en"/>
              <a:t>4.Features/changes requested from clinical tests. – </a:t>
            </a:r>
            <a:r>
              <a:rPr sz="2400" lang="en">
                <a:solidFill>
                  <a:srgbClr val="FF0000"/>
                </a:solidFill>
              </a:rPr>
              <a:t>Moved to maximum</a:t>
            </a:r>
            <a:r>
              <a:rPr sz="2400" lang="en"/>
              <a:t>: </a:t>
            </a:r>
            <a:r>
              <a:rPr sz="2400" lang="en">
                <a:solidFill>
                  <a:srgbClr val="073763"/>
                </a:solidFill>
              </a:rPr>
              <a:t>awaiting IRB approval</a:t>
            </a:r>
            <a:r>
              <a:rPr sz="2400" lang="en"/>
              <a:t>.</a:t>
            </a:r>
          </a:p>
          <a:p>
            <a:pPr rtl="0" lvl="0">
              <a:lnSpc>
                <a:spcPct val="115000"/>
              </a:lnSpc>
              <a:buNone/>
            </a:pPr>
            <a:r>
              <a:rPr sz="2400" lang="en"/>
              <a:t>5.Tool to measure lesion size on the ultrasound image. – </a:t>
            </a:r>
            <a:r>
              <a:rPr sz="2400" lang="en">
                <a:solidFill>
                  <a:srgbClr val="FF0000"/>
                </a:solidFill>
              </a:rPr>
              <a:t>Moved to maximum</a:t>
            </a:r>
            <a:r>
              <a:rPr sz="2400" lang="en"/>
              <a:t>: </a:t>
            </a:r>
            <a:r>
              <a:rPr sz="2400" lang="en">
                <a:solidFill>
                  <a:srgbClr val="073763"/>
                </a:solidFill>
              </a:rPr>
              <a:t>priority shift</a:t>
            </a:r>
            <a:r>
              <a:rPr sz="2400" lang="en"/>
              <a:t>.</a:t>
            </a:r>
          </a:p>
        </p:txBody>
      </p:sp>
      <p:sp>
        <p:nvSpPr>
          <p:cNvPr id="90" name="Shape 90"/>
          <p:cNvSpPr txBox="1"/>
          <p:nvPr/>
        </p:nvSpPr>
        <p:spPr>
          <a:xfrm>
            <a:off y="765113" x="97175"/>
            <a:ext cy="1056300" cx="6137399"/>
          </a:xfrm>
          <a:prstGeom prst="rect">
            <a:avLst/>
          </a:prstGeom>
        </p:spPr>
        <p:txBody>
          <a:bodyPr bIns="91425" rIns="91425" lIns="91425" tIns="91425" anchor="ctr" anchorCtr="0">
            <a:noAutofit/>
          </a:bodyPr>
          <a:lstStyle/>
          <a:p>
            <a:pPr rtl="0" lvl="0">
              <a:buNone/>
            </a:pPr>
            <a:r>
              <a:rPr sz="4400" lang="en"/>
              <a:t>Deliverables (expected)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4" name="Shape 94"/>
        <p:cNvGrpSpPr/>
        <p:nvPr/>
      </p:nvGrpSpPr>
      <p:grpSpPr>
        <a:xfrm>
          <a:off y="0" x="0"/>
          <a:ext cy="0" cx="0"/>
          <a:chOff y="0" x="0"/>
          <a:chExt cy="0" cx="0"/>
        </a:xfrm>
      </p:grpSpPr>
      <p:sp>
        <p:nvSpPr>
          <p:cNvPr id="95" name="Shape 95"/>
          <p:cNvSpPr txBox="1"/>
          <p:nvPr/>
        </p:nvSpPr>
        <p:spPr>
          <a:xfrm>
            <a:off y="823750" x="152400"/>
            <a:ext cy="799499" cx="7095299"/>
          </a:xfrm>
          <a:prstGeom prst="rect">
            <a:avLst/>
          </a:prstGeom>
        </p:spPr>
        <p:txBody>
          <a:bodyPr bIns="91425" rIns="91425" lIns="91425" tIns="91425" anchor="ctr" anchorCtr="0">
            <a:noAutofit/>
          </a:bodyPr>
          <a:lstStyle/>
          <a:p>
            <a:pPr rtl="0" lvl="0">
              <a:buNone/>
            </a:pPr>
            <a:r>
              <a:rPr sz="4400" lang="en"/>
              <a:t>Deliverables (maximum)</a:t>
            </a:r>
          </a:p>
        </p:txBody>
      </p:sp>
      <p:sp>
        <p:nvSpPr>
          <p:cNvPr id="96" name="Shape 96"/>
          <p:cNvSpPr txBox="1"/>
          <p:nvPr/>
        </p:nvSpPr>
        <p:spPr>
          <a:xfrm>
            <a:off y="2049700" x="152400"/>
            <a:ext cy="3624599" cx="8795999"/>
          </a:xfrm>
          <a:prstGeom prst="rect">
            <a:avLst/>
          </a:prstGeom>
        </p:spPr>
        <p:txBody>
          <a:bodyPr bIns="91425" rIns="91425" lIns="91425" tIns="91425" anchor="ctr" anchorCtr="0">
            <a:noAutofit/>
          </a:bodyPr>
          <a:lstStyle/>
          <a:p>
            <a:pPr rtl="0" lvl="0">
              <a:lnSpc>
                <a:spcPct val="115000"/>
              </a:lnSpc>
              <a:buNone/>
            </a:pPr>
            <a:r>
              <a:rPr sz="3000" lang="en"/>
              <a:t>1.Incorporate DICOM reader with Masters as Mice into the interface. – </a:t>
            </a:r>
            <a:r>
              <a:rPr sz="3000" lang="en">
                <a:solidFill>
                  <a:srgbClr val="FF0000"/>
                </a:solidFill>
              </a:rPr>
              <a:t>Moved to minimum</a:t>
            </a:r>
            <a:r>
              <a:rPr sz="3000" lang="en"/>
              <a:t>: </a:t>
            </a:r>
            <a:r>
              <a:rPr sz="3000" lang="en">
                <a:solidFill>
                  <a:srgbClr val="002060"/>
                </a:solidFill>
              </a:rPr>
              <a:t>functional necessity.</a:t>
            </a:r>
          </a:p>
          <a:p>
            <a:pPr rtl="0" lvl="0">
              <a:lnSpc>
                <a:spcPct val="115000"/>
              </a:lnSpc>
              <a:buNone/>
            </a:pPr>
            <a:r>
              <a:rPr sz="3000" lang="en"/>
              <a:t>2.Use 3D fiducials to show previously viewed areas. - </a:t>
            </a:r>
            <a:r>
              <a:rPr sz="3000" lang="en">
                <a:solidFill>
                  <a:srgbClr val="FF0000"/>
                </a:solidFill>
              </a:rPr>
              <a:t>Upcoming</a:t>
            </a:r>
            <a:r>
              <a:rPr sz="3000" lang="en"/>
              <a:t>.</a:t>
            </a:r>
          </a:p>
          <a:p>
            <a:pPr rtl="0" lvl="0">
              <a:lnSpc>
                <a:spcPct val="115000"/>
              </a:lnSpc>
              <a:buNone/>
            </a:pPr>
            <a:r>
              <a:rPr sz="3000" lang="en"/>
              <a:t>3.Build 3D model of anatomical structures from CT. - </a:t>
            </a:r>
            <a:r>
              <a:rPr sz="3000" lang="en">
                <a:solidFill>
                  <a:srgbClr val="FF0000"/>
                </a:solidFill>
              </a:rPr>
              <a:t>Upcoming.</a:t>
            </a:r>
          </a:p>
          <a:p>
            <a:pPr rtl="0" lvl="0">
              <a:lnSpc>
                <a:spcPct val="115000"/>
              </a:lnSpc>
              <a:buNone/>
            </a:pPr>
            <a:r>
              <a:rPr sz="3000" lang="en"/>
              <a:t>4.Provide flexible view manipulation of 3D models. - </a:t>
            </a:r>
            <a:r>
              <a:rPr sz="3000" lang="en">
                <a:solidFill>
                  <a:srgbClr val="FF0000"/>
                </a:solidFill>
              </a:rPr>
              <a:t>Upcoming.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0" name="Shape 100"/>
        <p:cNvGrpSpPr/>
        <p:nvPr/>
      </p:nvGrpSpPr>
      <p:grpSpPr>
        <a:xfrm>
          <a:off y="0" x="0"/>
          <a:ext cy="0" cx="0"/>
          <a:chOff y="0" x="0"/>
          <a:chExt cy="0" cx="0"/>
        </a:xfrm>
      </p:grpSpPr>
      <p:sp>
        <p:nvSpPr>
          <p:cNvPr id="101" name="Shape 101"/>
          <p:cNvSpPr txBox="1"/>
          <p:nvPr/>
        </p:nvSpPr>
        <p:spPr>
          <a:xfrm>
            <a:off y="2675250" x="2477325"/>
            <a:ext cy="910800" cx="6588599"/>
          </a:xfrm>
          <a:prstGeom prst="rect">
            <a:avLst/>
          </a:prstGeom>
        </p:spPr>
        <p:txBody>
          <a:bodyPr bIns="91425" rIns="91425" lIns="91425" tIns="91425" anchor="ctr" anchorCtr="0">
            <a:noAutofit/>
          </a:bodyPr>
          <a:lstStyle/>
          <a:p>
            <a:pPr rtl="0" lvl="0">
              <a:buNone/>
            </a:pPr>
            <a:r>
              <a:rPr b="1" sz="4800" lang="en"/>
              <a:t>Work Flow</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5" name="Shape 105"/>
        <p:cNvGrpSpPr/>
        <p:nvPr/>
      </p:nvGrpSpPr>
      <p:grpSpPr>
        <a:xfrm>
          <a:off y="0" x="0"/>
          <a:ext cy="0" cx="0"/>
          <a:chOff y="0" x="0"/>
          <a:chExt cy="0" cx="0"/>
        </a:xfrm>
      </p:grpSpPr>
      <p:sp>
        <p:nvSpPr>
          <p:cNvPr id="106" name="Shape 106"/>
          <p:cNvSpPr txBox="1"/>
          <p:nvPr/>
        </p:nvSpPr>
        <p:spPr>
          <a:xfrm>
            <a:off y="1059275" x="2357700"/>
            <a:ext cy="742800" cx="4428599"/>
          </a:xfrm>
          <a:prstGeom prst="rect">
            <a:avLst/>
          </a:prstGeom>
          <a:noFill/>
        </p:spPr>
        <p:txBody>
          <a:bodyPr bIns="91425" rIns="91425" lIns="91425" tIns="91425" anchor="t" anchorCtr="0">
            <a:noAutofit/>
          </a:bodyPr>
          <a:lstStyle/>
          <a:p>
            <a:pPr>
              <a:buNone/>
            </a:pPr>
            <a:r>
              <a:rPr sz="3600" lang="en"/>
              <a:t>Expected Work Flow</a:t>
            </a:r>
          </a:p>
        </p:txBody>
      </p:sp>
      <p:sp>
        <p:nvSpPr>
          <p:cNvPr id="107" name="Shape 107"/>
          <p:cNvSpPr/>
          <p:nvPr/>
        </p:nvSpPr>
        <p:spPr>
          <a:xfrm>
            <a:off y="3082775" x="984350"/>
            <a:ext cy="893400" cx="6526800"/>
          </a:xfrm>
          <a:prstGeom prst="rect">
            <a:avLst/>
          </a:prstGeom>
          <a:noFill/>
          <a:ln w="38100" cap="flat">
            <a:solidFill>
              <a:srgbClr val="FF0000"/>
            </a:solidFill>
            <a:prstDash val="solid"/>
            <a:round/>
            <a:headEnd w="med" len="med" type="none"/>
            <a:tailEnd w="med" len="med" type="none"/>
          </a:ln>
        </p:spPr>
        <p:txBody>
          <a:bodyPr bIns="91425" rIns="91425" lIns="91425" tIns="91425" anchor="ctr" anchorCtr="0">
            <a:noAutofit/>
          </a:bodyPr>
          <a:lstStyle/>
          <a:p/>
        </p:txBody>
      </p:sp>
      <p:sp>
        <p:nvSpPr>
          <p:cNvPr id="108" name="Shape 108"/>
          <p:cNvSpPr/>
          <p:nvPr/>
        </p:nvSpPr>
        <p:spPr>
          <a:xfrm>
            <a:off y="1802075" x="481000"/>
            <a:ext cy="548099" cx="1538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buNone/>
            </a:pPr>
            <a:r>
              <a:rPr lang="en"/>
              <a:t>Acquire Dependencies</a:t>
            </a:r>
          </a:p>
        </p:txBody>
      </p:sp>
      <p:sp>
        <p:nvSpPr>
          <p:cNvPr id="109" name="Shape 109"/>
          <p:cNvSpPr/>
          <p:nvPr/>
        </p:nvSpPr>
        <p:spPr>
          <a:xfrm>
            <a:off y="3263600" x="1232425"/>
            <a:ext cy="548099" cx="1538399"/>
          </a:xfrm>
          <a:prstGeom prst="roundRect">
            <a:avLst>
              <a:gd fmla="val 16667" name="adj"/>
            </a:avLst>
          </a:prstGeom>
          <a:solidFill>
            <a:srgbClr val="FCE5CD"/>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Analyze Code</a:t>
            </a:r>
          </a:p>
        </p:txBody>
      </p:sp>
      <p:sp>
        <p:nvSpPr>
          <p:cNvPr id="110" name="Shape 110"/>
          <p:cNvSpPr/>
          <p:nvPr/>
        </p:nvSpPr>
        <p:spPr>
          <a:xfrm>
            <a:off y="3263600" x="3469250"/>
            <a:ext cy="548099" cx="1538399"/>
          </a:xfrm>
          <a:prstGeom prst="roundRect">
            <a:avLst>
              <a:gd fmla="val 16667" name="adj"/>
            </a:avLst>
          </a:prstGeom>
          <a:solidFill>
            <a:srgbClr val="FCE5CD"/>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Remove Mapping Tool</a:t>
            </a:r>
          </a:p>
        </p:txBody>
      </p:sp>
      <p:sp>
        <p:nvSpPr>
          <p:cNvPr id="111" name="Shape 111"/>
          <p:cNvSpPr/>
          <p:nvPr/>
        </p:nvSpPr>
        <p:spPr>
          <a:xfrm>
            <a:off y="3263600" x="5711975"/>
            <a:ext cy="548099" cx="1538399"/>
          </a:xfrm>
          <a:prstGeom prst="roundRect">
            <a:avLst>
              <a:gd fmla="val 16667" name="adj"/>
            </a:avLst>
          </a:prstGeom>
          <a:solidFill>
            <a:srgbClr val="FCE5CD"/>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Enhance Interface</a:t>
            </a:r>
          </a:p>
        </p:txBody>
      </p:sp>
      <p:sp>
        <p:nvSpPr>
          <p:cNvPr id="112" name="Shape 112"/>
          <p:cNvSpPr/>
          <p:nvPr/>
        </p:nvSpPr>
        <p:spPr>
          <a:xfrm>
            <a:off y="5171250" x="4850050"/>
            <a:ext cy="548099" cx="1538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Clinical Study</a:t>
            </a:r>
          </a:p>
        </p:txBody>
      </p:sp>
      <p:sp>
        <p:nvSpPr>
          <p:cNvPr id="113" name="Shape 113"/>
          <p:cNvSpPr/>
          <p:nvPr/>
        </p:nvSpPr>
        <p:spPr>
          <a:xfrm>
            <a:off y="5171250" x="7150450"/>
            <a:ext cy="548099" cx="1538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Incorporate Feedback</a:t>
            </a:r>
          </a:p>
        </p:txBody>
      </p:sp>
      <p:sp>
        <p:nvSpPr>
          <p:cNvPr id="114" name="Shape 114"/>
          <p:cNvSpPr/>
          <p:nvPr/>
        </p:nvSpPr>
        <p:spPr>
          <a:xfrm rot="3889194">
            <a:off y="2784884" x="1086638"/>
            <a:ext cy="174731" cx="782673"/>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15" name="Shape 115"/>
          <p:cNvSpPr/>
          <p:nvPr/>
        </p:nvSpPr>
        <p:spPr>
          <a:xfrm>
            <a:off y="3359600" x="2915725"/>
            <a:ext cy="356099" cx="381000"/>
          </a:xfrm>
          <a:prstGeom prst="rightArrow">
            <a:avLst>
              <a:gd fmla="val 50000" name="adj1"/>
              <a:gd fmla="val 50000" name="adj2"/>
            </a:avLst>
          </a:prstGeom>
          <a:solidFill>
            <a:srgbClr val="FCE5CD"/>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16" name="Shape 116"/>
          <p:cNvSpPr/>
          <p:nvPr/>
        </p:nvSpPr>
        <p:spPr>
          <a:xfrm>
            <a:off y="3359600" x="5201725"/>
            <a:ext cy="356099" cx="381000"/>
          </a:xfrm>
          <a:prstGeom prst="rightArrow">
            <a:avLst>
              <a:gd fmla="val 50000" name="adj1"/>
              <a:gd fmla="val 50000" name="adj2"/>
            </a:avLst>
          </a:prstGeom>
          <a:solidFill>
            <a:srgbClr val="FCE5CD"/>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17" name="Shape 117"/>
          <p:cNvSpPr/>
          <p:nvPr/>
        </p:nvSpPr>
        <p:spPr>
          <a:xfrm rot="6786113">
            <a:off y="4416997" x="6015022"/>
            <a:ext cy="174743" cx="1237105"/>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18" name="Shape 118"/>
          <p:cNvSpPr/>
          <p:nvPr/>
        </p:nvSpPr>
        <p:spPr>
          <a:xfrm>
            <a:off y="5264600" x="6573325"/>
            <a:ext cy="356099" cx="38100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19" name="Shape 119"/>
          <p:cNvSpPr/>
          <p:nvPr/>
        </p:nvSpPr>
        <p:spPr>
          <a:xfrm>
            <a:off y="4129775" x="4522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Establish Protocol</a:t>
            </a:r>
          </a:p>
        </p:txBody>
      </p:sp>
      <p:sp>
        <p:nvSpPr>
          <p:cNvPr id="120" name="Shape 120"/>
          <p:cNvSpPr/>
          <p:nvPr/>
        </p:nvSpPr>
        <p:spPr>
          <a:xfrm>
            <a:off y="4129775" x="25858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Draft IRB</a:t>
            </a:r>
          </a:p>
        </p:txBody>
      </p:sp>
      <p:sp>
        <p:nvSpPr>
          <p:cNvPr id="121" name="Shape 121"/>
          <p:cNvSpPr/>
          <p:nvPr/>
        </p:nvSpPr>
        <p:spPr>
          <a:xfrm>
            <a:off y="4129775" x="4741900"/>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Submit IRB</a:t>
            </a:r>
          </a:p>
        </p:txBody>
      </p:sp>
      <p:sp>
        <p:nvSpPr>
          <p:cNvPr id="122" name="Shape 122"/>
          <p:cNvSpPr/>
          <p:nvPr/>
        </p:nvSpPr>
        <p:spPr>
          <a:xfrm>
            <a:off y="4274000" x="2153725"/>
            <a:ext cy="356099" cx="38100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23" name="Shape 123"/>
          <p:cNvSpPr/>
          <p:nvPr/>
        </p:nvSpPr>
        <p:spPr>
          <a:xfrm>
            <a:off y="4274000" x="4287325"/>
            <a:ext cy="356099" cx="38100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24" name="Shape 124"/>
          <p:cNvSpPr/>
          <p:nvPr/>
        </p:nvSpPr>
        <p:spPr>
          <a:xfrm rot="3888918">
            <a:off y="4818603" x="5339549"/>
            <a:ext cy="278870" cx="334165"/>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25" name="Shape 125"/>
          <p:cNvSpPr/>
          <p:nvPr/>
        </p:nvSpPr>
        <p:spPr>
          <a:xfrm>
            <a:off y="2514600" x="625850"/>
            <a:ext cy="1436399" cx="225000"/>
          </a:xfrm>
          <a:prstGeom prst="down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9" name="Shape 129"/>
        <p:cNvGrpSpPr/>
        <p:nvPr/>
      </p:nvGrpSpPr>
      <p:grpSpPr>
        <a:xfrm>
          <a:off y="0" x="0"/>
          <a:ext cy="0" cx="0"/>
          <a:chOff y="0" x="0"/>
          <a:chExt cy="0" cx="0"/>
        </a:xfrm>
      </p:grpSpPr>
      <p:sp>
        <p:nvSpPr>
          <p:cNvPr id="130" name="Shape 130"/>
          <p:cNvSpPr txBox="1"/>
          <p:nvPr/>
        </p:nvSpPr>
        <p:spPr>
          <a:xfrm>
            <a:off y="948875" x="2673600"/>
            <a:ext cy="742800" cx="3796799"/>
          </a:xfrm>
          <a:prstGeom prst="rect">
            <a:avLst/>
          </a:prstGeom>
          <a:noFill/>
        </p:spPr>
        <p:txBody>
          <a:bodyPr bIns="91425" rIns="91425" lIns="91425" tIns="91425" anchor="t" anchorCtr="0">
            <a:noAutofit/>
          </a:bodyPr>
          <a:lstStyle/>
          <a:p>
            <a:pPr rtl="0" lvl="0">
              <a:buNone/>
            </a:pPr>
            <a:r>
              <a:rPr sz="3600" lang="en"/>
              <a:t>Actual Work Flow</a:t>
            </a:r>
          </a:p>
        </p:txBody>
      </p:sp>
      <p:sp>
        <p:nvSpPr>
          <p:cNvPr id="131" name="Shape 131"/>
          <p:cNvSpPr/>
          <p:nvPr/>
        </p:nvSpPr>
        <p:spPr>
          <a:xfrm>
            <a:off y="2598303" x="1180466"/>
            <a:ext cy="1249199" cx="6014400"/>
          </a:xfrm>
          <a:prstGeom prst="rect">
            <a:avLst/>
          </a:prstGeom>
          <a:noFill/>
          <a:ln w="38100" cap="flat">
            <a:solidFill>
              <a:srgbClr val="00FF00"/>
            </a:solidFill>
            <a:prstDash val="solid"/>
            <a:round/>
            <a:headEnd w="med" len="med" type="none"/>
            <a:tailEnd w="med" len="med" type="none"/>
          </a:ln>
        </p:spPr>
        <p:txBody>
          <a:bodyPr bIns="91425" rIns="91425" lIns="91425" tIns="91425" anchor="ctr" anchorCtr="0">
            <a:noAutofit/>
          </a:bodyPr>
          <a:lstStyle/>
          <a:p/>
        </p:txBody>
      </p:sp>
      <p:sp>
        <p:nvSpPr>
          <p:cNvPr id="132" name="Shape 132"/>
          <p:cNvSpPr/>
          <p:nvPr/>
        </p:nvSpPr>
        <p:spPr>
          <a:xfrm>
            <a:off y="1691375" x="2998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buNone/>
            </a:pPr>
            <a:r>
              <a:rPr lang="en"/>
              <a:t>Acquire Dependencies</a:t>
            </a:r>
          </a:p>
        </p:txBody>
      </p:sp>
      <p:sp>
        <p:nvSpPr>
          <p:cNvPr id="133" name="Shape 133"/>
          <p:cNvSpPr/>
          <p:nvPr/>
        </p:nvSpPr>
        <p:spPr>
          <a:xfrm>
            <a:off y="2910575" x="1312900"/>
            <a:ext cy="599700" cx="1580399"/>
          </a:xfrm>
          <a:prstGeom prst="roundRect">
            <a:avLst>
              <a:gd fmla="val 16667" name="adj"/>
            </a:avLst>
          </a:prstGeom>
          <a:solidFill>
            <a:srgbClr val="B6D7A8"/>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Analyze Code</a:t>
            </a:r>
          </a:p>
        </p:txBody>
      </p:sp>
      <p:sp>
        <p:nvSpPr>
          <p:cNvPr id="134" name="Shape 134"/>
          <p:cNvSpPr/>
          <p:nvPr/>
        </p:nvSpPr>
        <p:spPr>
          <a:xfrm>
            <a:off y="2910575" x="3370300"/>
            <a:ext cy="599700" cx="1580399"/>
          </a:xfrm>
          <a:prstGeom prst="roundRect">
            <a:avLst>
              <a:gd fmla="val 16667" name="adj"/>
            </a:avLst>
          </a:prstGeom>
          <a:solidFill>
            <a:srgbClr val="B6D7A8"/>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Rebuild Code</a:t>
            </a:r>
          </a:p>
        </p:txBody>
      </p:sp>
      <p:sp>
        <p:nvSpPr>
          <p:cNvPr id="135" name="Shape 135"/>
          <p:cNvSpPr/>
          <p:nvPr/>
        </p:nvSpPr>
        <p:spPr>
          <a:xfrm>
            <a:off y="2910575" x="5427700"/>
            <a:ext cy="599700" cx="1580399"/>
          </a:xfrm>
          <a:prstGeom prst="roundRect">
            <a:avLst>
              <a:gd fmla="val 16667" name="adj"/>
            </a:avLst>
          </a:prstGeom>
          <a:solidFill>
            <a:srgbClr val="B6D7A8"/>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Non Clinical Trials</a:t>
            </a:r>
          </a:p>
        </p:txBody>
      </p:sp>
      <p:sp>
        <p:nvSpPr>
          <p:cNvPr id="136" name="Shape 136"/>
          <p:cNvSpPr/>
          <p:nvPr/>
        </p:nvSpPr>
        <p:spPr>
          <a:xfrm>
            <a:off y="4053575" x="6046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Establish Protocol</a:t>
            </a:r>
          </a:p>
        </p:txBody>
      </p:sp>
      <p:sp>
        <p:nvSpPr>
          <p:cNvPr id="137" name="Shape 137"/>
          <p:cNvSpPr/>
          <p:nvPr/>
        </p:nvSpPr>
        <p:spPr>
          <a:xfrm>
            <a:off y="4053575" x="27382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Draft IRB</a:t>
            </a:r>
          </a:p>
        </p:txBody>
      </p:sp>
      <p:sp>
        <p:nvSpPr>
          <p:cNvPr id="138" name="Shape 138"/>
          <p:cNvSpPr/>
          <p:nvPr/>
        </p:nvSpPr>
        <p:spPr>
          <a:xfrm>
            <a:off y="4053575" x="4741900"/>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Submit IRB</a:t>
            </a:r>
          </a:p>
        </p:txBody>
      </p:sp>
      <p:sp>
        <p:nvSpPr>
          <p:cNvPr id="139" name="Shape 139"/>
          <p:cNvSpPr/>
          <p:nvPr/>
        </p:nvSpPr>
        <p:spPr>
          <a:xfrm>
            <a:off y="5279025" x="5351500"/>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Clinical Study</a:t>
            </a:r>
          </a:p>
        </p:txBody>
      </p:sp>
      <p:sp>
        <p:nvSpPr>
          <p:cNvPr id="140" name="Shape 140"/>
          <p:cNvSpPr/>
          <p:nvPr/>
        </p:nvSpPr>
        <p:spPr>
          <a:xfrm>
            <a:off y="5279025" x="7455125"/>
            <a:ext cy="599700" cx="1580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Incorporate Feedback</a:t>
            </a:r>
          </a:p>
        </p:txBody>
      </p:sp>
      <p:sp>
        <p:nvSpPr>
          <p:cNvPr id="141" name="Shape 141"/>
          <p:cNvSpPr/>
          <p:nvPr/>
        </p:nvSpPr>
        <p:spPr>
          <a:xfrm rot="2475595">
            <a:off y="2500813" x="1121653"/>
            <a:ext cy="262122" cx="546342"/>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2" name="Shape 142"/>
          <p:cNvSpPr/>
          <p:nvPr/>
        </p:nvSpPr>
        <p:spPr>
          <a:xfrm rot="5373792">
            <a:off y="3068625" x="149569"/>
            <a:ext cy="262208" cx="137734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3" name="Shape 143"/>
          <p:cNvSpPr/>
          <p:nvPr/>
        </p:nvSpPr>
        <p:spPr>
          <a:xfrm>
            <a:off y="4218478" x="2337225"/>
            <a:ext cy="230999" cx="2309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4" name="Shape 144"/>
          <p:cNvSpPr/>
          <p:nvPr/>
        </p:nvSpPr>
        <p:spPr>
          <a:xfrm>
            <a:off y="3075478" x="3023025"/>
            <a:ext cy="230999" cx="230999"/>
          </a:xfrm>
          <a:prstGeom prst="rightArrow">
            <a:avLst>
              <a:gd fmla="val 50000" name="adj1"/>
              <a:gd fmla="val 50000" name="adj2"/>
            </a:avLst>
          </a:prstGeom>
          <a:solidFill>
            <a:srgbClr val="B6D7A8"/>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5" name="Shape 145"/>
          <p:cNvSpPr/>
          <p:nvPr/>
        </p:nvSpPr>
        <p:spPr>
          <a:xfrm>
            <a:off y="3075478" x="5080425"/>
            <a:ext cy="230999" cx="230999"/>
          </a:xfrm>
          <a:prstGeom prst="rightArrow">
            <a:avLst>
              <a:gd fmla="val 50000" name="adj1"/>
              <a:gd fmla="val 50000" name="adj2"/>
            </a:avLst>
          </a:prstGeom>
          <a:solidFill>
            <a:srgbClr val="B6D7A8"/>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6" name="Shape 146"/>
          <p:cNvSpPr/>
          <p:nvPr/>
        </p:nvSpPr>
        <p:spPr>
          <a:xfrm>
            <a:off y="4218478" x="4394625"/>
            <a:ext cy="230999" cx="2309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7" name="Shape 147"/>
          <p:cNvSpPr/>
          <p:nvPr/>
        </p:nvSpPr>
        <p:spPr>
          <a:xfrm rot="3942163">
            <a:off y="4856989" x="5551191"/>
            <a:ext cy="231076" cx="41704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8" name="Shape 148"/>
          <p:cNvSpPr/>
          <p:nvPr/>
        </p:nvSpPr>
        <p:spPr>
          <a:xfrm rot="5373792">
            <a:off y="4287825" x="5940769"/>
            <a:ext cy="262208" cx="137734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49" name="Shape 149"/>
          <p:cNvSpPr/>
          <p:nvPr/>
        </p:nvSpPr>
        <p:spPr>
          <a:xfrm>
            <a:off y="5437678" x="7061625"/>
            <a:ext cy="230999" cx="2309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3" name="Shape 153"/>
        <p:cNvGrpSpPr/>
        <p:nvPr/>
      </p:nvGrpSpPr>
      <p:grpSpPr>
        <a:xfrm>
          <a:off y="0" x="0"/>
          <a:ext cy="0" cx="0"/>
          <a:chOff y="0" x="0"/>
          <a:chExt cy="0" cx="0"/>
        </a:xfrm>
      </p:grpSpPr>
      <p:sp>
        <p:nvSpPr>
          <p:cNvPr id="154" name="Shape 154"/>
          <p:cNvSpPr txBox="1"/>
          <p:nvPr/>
        </p:nvSpPr>
        <p:spPr>
          <a:xfrm>
            <a:off y="2675250" x="2934525"/>
            <a:ext cy="910800" cx="6588599"/>
          </a:xfrm>
          <a:prstGeom prst="rect">
            <a:avLst/>
          </a:prstGeom>
        </p:spPr>
        <p:txBody>
          <a:bodyPr bIns="91425" rIns="91425" lIns="91425" tIns="91425" anchor="ctr" anchorCtr="0">
            <a:noAutofit/>
          </a:bodyPr>
          <a:lstStyle/>
          <a:p>
            <a:pPr rtl="0" lvl="0">
              <a:buNone/>
            </a:pPr>
            <a:r>
              <a:rPr b="1" sz="4800" lang="en"/>
              <a:t>Progress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8" name="Shape 158"/>
        <p:cNvGrpSpPr/>
        <p:nvPr/>
      </p:nvGrpSpPr>
      <p:grpSpPr>
        <a:xfrm>
          <a:off y="0" x="0"/>
          <a:ext cy="0" cx="0"/>
          <a:chOff y="0" x="0"/>
          <a:chExt cy="0" cx="0"/>
        </a:xfrm>
      </p:grpSpPr>
      <p:sp>
        <p:nvSpPr>
          <p:cNvPr id="159" name="Shape 159"/>
          <p:cNvSpPr txBox="1"/>
          <p:nvPr/>
        </p:nvSpPr>
        <p:spPr>
          <a:xfrm>
            <a:off y="6129112" x="-4489"/>
            <a:ext cy="627599" cx="5313000"/>
          </a:xfrm>
          <a:prstGeom prst="rect">
            <a:avLst/>
          </a:prstGeom>
        </p:spPr>
        <p:txBody>
          <a:bodyPr bIns="91425" rIns="91425" lIns="91425" tIns="91425" anchor="ctr" anchorCtr="0">
            <a:noAutofit/>
          </a:bodyPr>
          <a:lstStyle/>
          <a:p>
            <a:pPr rtl="0" lvl="0">
              <a:buNone/>
            </a:pPr>
            <a:r>
              <a:rPr lang="en"/>
              <a:t>Image Sources: http://deshawlaw.com/da-vinci-robotic-surgery-lawsuit-lawyers/</a:t>
            </a:r>
          </a:p>
          <a:p>
            <a:pPr rtl="0" lvl="0">
              <a:buNone/>
            </a:pPr>
            <a:r>
              <a:rPr lang="en"/>
              <a:t>http://maplecrestimaging.com/ultrasound/</a:t>
            </a:r>
          </a:p>
        </p:txBody>
      </p:sp>
      <p:sp>
        <p:nvSpPr>
          <p:cNvPr id="160" name="Shape 160"/>
          <p:cNvSpPr/>
          <p:nvPr/>
        </p:nvSpPr>
        <p:spPr>
          <a:xfrm>
            <a:off y="2021563" x="2119375"/>
            <a:ext cy="693299" cx="1680300"/>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buNone/>
            </a:pPr>
            <a:r>
              <a:rPr lang="en"/>
              <a:t>Stereo Video</a:t>
            </a:r>
          </a:p>
        </p:txBody>
      </p:sp>
      <p:sp>
        <p:nvSpPr>
          <p:cNvPr id="161" name="Shape 161"/>
          <p:cNvSpPr/>
          <p:nvPr/>
        </p:nvSpPr>
        <p:spPr>
          <a:xfrm>
            <a:off y="3234750" x="568847"/>
            <a:ext cy="693299" cx="1680300"/>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US Video</a:t>
            </a:r>
          </a:p>
        </p:txBody>
      </p:sp>
      <p:sp>
        <p:nvSpPr>
          <p:cNvPr id="162" name="Shape 162"/>
          <p:cNvSpPr/>
          <p:nvPr/>
        </p:nvSpPr>
        <p:spPr>
          <a:xfrm>
            <a:off y="3232938" x="2825625"/>
            <a:ext cy="693299" cx="1680300"/>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Frame Grabber</a:t>
            </a:r>
          </a:p>
        </p:txBody>
      </p:sp>
      <p:sp>
        <p:nvSpPr>
          <p:cNvPr id="163" name="Shape 163"/>
          <p:cNvSpPr/>
          <p:nvPr/>
        </p:nvSpPr>
        <p:spPr>
          <a:xfrm>
            <a:off y="2021563" x="4429725"/>
            <a:ext cy="693299" cx="1680300"/>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Frame Grabber</a:t>
            </a:r>
          </a:p>
        </p:txBody>
      </p:sp>
      <p:sp>
        <p:nvSpPr>
          <p:cNvPr id="164" name="Shape 164"/>
          <p:cNvSpPr/>
          <p:nvPr/>
        </p:nvSpPr>
        <p:spPr>
          <a:xfrm>
            <a:off y="1100475" x="224110"/>
            <a:ext cy="2086937" cx="1817424"/>
          </a:xfrm>
          <a:prstGeom prst="rect">
            <a:avLst/>
          </a:prstGeom>
          <a:blipFill>
            <a:blip r:embed="rId4"/>
            <a:stretch>
              <a:fillRect/>
            </a:stretch>
          </a:blipFill>
          <a:ln>
            <a:noFill/>
          </a:ln>
        </p:spPr>
      </p:sp>
      <p:sp>
        <p:nvSpPr>
          <p:cNvPr id="165" name="Shape 165"/>
          <p:cNvSpPr/>
          <p:nvPr/>
        </p:nvSpPr>
        <p:spPr>
          <a:xfrm>
            <a:off y="2185400" x="3961800"/>
            <a:ext cy="352499" cx="3386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66" name="Shape 166"/>
          <p:cNvSpPr/>
          <p:nvPr/>
        </p:nvSpPr>
        <p:spPr>
          <a:xfrm>
            <a:off y="3404600" x="2361600"/>
            <a:ext cy="352499" cx="3386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67" name="Shape 167"/>
          <p:cNvSpPr/>
          <p:nvPr/>
        </p:nvSpPr>
        <p:spPr>
          <a:xfrm>
            <a:off y="3234750" x="5134575"/>
            <a:ext cy="1228799" cx="1619399"/>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Computer Workstation</a:t>
            </a:r>
          </a:p>
        </p:txBody>
      </p:sp>
      <p:sp>
        <p:nvSpPr>
          <p:cNvPr id="168" name="Shape 168"/>
          <p:cNvSpPr/>
          <p:nvPr/>
        </p:nvSpPr>
        <p:spPr>
          <a:xfrm>
            <a:off y="3554857" x="6796450"/>
            <a:ext cy="1385970" cx="1722785"/>
          </a:xfrm>
          <a:prstGeom prst="rect">
            <a:avLst/>
          </a:prstGeom>
          <a:blipFill>
            <a:blip r:embed="rId5"/>
            <a:stretch>
              <a:fillRect/>
            </a:stretch>
          </a:blipFill>
          <a:ln>
            <a:noFill/>
          </a:ln>
        </p:spPr>
      </p:sp>
      <p:sp>
        <p:nvSpPr>
          <p:cNvPr id="169" name="Shape 169"/>
          <p:cNvSpPr/>
          <p:nvPr/>
        </p:nvSpPr>
        <p:spPr>
          <a:xfrm>
            <a:off y="5061737" x="6026025"/>
            <a:ext cy="693299" cx="1680300"/>
          </a:xfrm>
          <a:prstGeom prst="roundRect">
            <a:avLst>
              <a:gd fmla="val 16667" name="adj"/>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rtl="0" lvl="0">
              <a:buNone/>
            </a:pPr>
            <a:r>
              <a:rPr lang="en"/>
              <a:t>Da Vinci </a:t>
            </a:r>
          </a:p>
          <a:p>
            <a:pPr rtl="0" lvl="0">
              <a:buNone/>
            </a:pPr>
            <a:r>
              <a:rPr sz="1000" lang="en"/>
              <a:t>(Tile Pro)</a:t>
            </a:r>
          </a:p>
        </p:txBody>
      </p:sp>
      <p:sp>
        <p:nvSpPr>
          <p:cNvPr id="170" name="Shape 170"/>
          <p:cNvSpPr/>
          <p:nvPr/>
        </p:nvSpPr>
        <p:spPr>
          <a:xfrm>
            <a:off y="3404600" x="4647600"/>
            <a:ext cy="352499" cx="338699"/>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71" name="Shape 171"/>
          <p:cNvSpPr/>
          <p:nvPr/>
        </p:nvSpPr>
        <p:spPr>
          <a:xfrm rot="3181716">
            <a:off y="2801303" x="5439617"/>
            <a:ext cy="352620" cx="338700"/>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72" name="Shape 172"/>
          <p:cNvSpPr/>
          <p:nvPr/>
        </p:nvSpPr>
        <p:spPr>
          <a:xfrm rot="2760305">
            <a:off y="4588321" x="5951449"/>
            <a:ext cy="352405" cx="338614"/>
          </a:xfrm>
          <a:prstGeom prst="rightArrow">
            <a:avLst>
              <a:gd fmla="val 50000" name="adj1"/>
              <a:gd fmla="val 50000" name="adj2"/>
            </a:avLst>
          </a:prstGeom>
          <a:solidFill>
            <a:srgbClr val="CFE2F3"/>
          </a:solidFill>
          <a:ln w="19050" cap="flat">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173" name="Shape 173"/>
          <p:cNvSpPr txBox="1"/>
          <p:nvPr/>
        </p:nvSpPr>
        <p:spPr>
          <a:xfrm>
            <a:off y="856122" x="2159700"/>
            <a:ext cy="894000" cx="4824599"/>
          </a:xfrm>
          <a:prstGeom prst="rect">
            <a:avLst/>
          </a:prstGeom>
        </p:spPr>
        <p:txBody>
          <a:bodyPr bIns="91425" rIns="91425" lIns="91425" tIns="91425" anchor="ctr" anchorCtr="0">
            <a:noAutofit/>
          </a:bodyPr>
          <a:lstStyle/>
          <a:p>
            <a:pPr rtl="0" lvl="0">
              <a:buNone/>
            </a:pPr>
            <a:r>
              <a:rPr sz="3600" lang="en"/>
              <a:t>System Block Diagram</a:t>
            </a:r>
          </a:p>
        </p:txBody>
      </p:sp>
      <p:sp>
        <p:nvSpPr>
          <p:cNvPr id="174" name="Shape 174"/>
          <p:cNvSpPr/>
          <p:nvPr/>
        </p:nvSpPr>
        <p:spPr>
          <a:xfrm>
            <a:off y="4106501" x="533400"/>
            <a:ext cy="1237846" cx="1640583"/>
          </a:xfrm>
          <a:prstGeom prst="rect">
            <a:avLst/>
          </a:prstGeom>
          <a:blipFill>
            <a:blip r:embed="rId6"/>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8" name="Shape 178"/>
        <p:cNvGrpSpPr/>
        <p:nvPr/>
      </p:nvGrpSpPr>
      <p:grpSpPr>
        <a:xfrm>
          <a:off y="0" x="0"/>
          <a:ext cy="0" cx="0"/>
          <a:chOff y="0" x="0"/>
          <a:chExt cy="0" cx="0"/>
        </a:xfrm>
      </p:grpSpPr>
      <p:sp>
        <p:nvSpPr>
          <p:cNvPr id="179" name="Shape 179"/>
          <p:cNvSpPr txBox="1"/>
          <p:nvPr/>
        </p:nvSpPr>
        <p:spPr>
          <a:xfrm>
            <a:off y="1242025" x="152400"/>
            <a:ext cy="5408699" cx="8559900"/>
          </a:xfrm>
          <a:prstGeom prst="rect">
            <a:avLst/>
          </a:prstGeom>
        </p:spPr>
        <p:txBody>
          <a:bodyPr bIns="91425" rIns="91425" lIns="91425" tIns="91425" anchor="ctr" anchorCtr="0">
            <a:noAutofit/>
          </a:bodyPr>
          <a:lstStyle/>
          <a:p>
            <a:pPr rtl="0" lvl="0">
              <a:lnSpc>
                <a:spcPct val="115000"/>
              </a:lnSpc>
              <a:spcBef>
                <a:spcPts val="800"/>
              </a:spcBef>
              <a:buNone/>
            </a:pPr>
            <a:r>
              <a:rPr b="1" sz="2400" lang="en"/>
              <a:t>• Obtained compatible computer.</a:t>
            </a:r>
          </a:p>
          <a:p>
            <a:pPr rtl="0" lvl="0">
              <a:lnSpc>
                <a:spcPct val="115000"/>
              </a:lnSpc>
              <a:spcBef>
                <a:spcPts val="800"/>
              </a:spcBef>
              <a:buNone/>
            </a:pPr>
            <a:r>
              <a:rPr b="1" sz="2400" lang="en"/>
              <a:t>• Resolved Software/hardware dependencies.</a:t>
            </a:r>
          </a:p>
          <a:p>
            <a:pPr rtl="0" lvl="0" indent="457200">
              <a:lnSpc>
                <a:spcPct val="115000"/>
              </a:lnSpc>
              <a:spcBef>
                <a:spcPts val="600"/>
              </a:spcBef>
              <a:buNone/>
            </a:pPr>
            <a:r>
              <a:rPr sz="2400" lang="en"/>
              <a:t>•Video grabber installed.</a:t>
            </a:r>
          </a:p>
          <a:p>
            <a:r>
              <a:t/>
            </a:r>
          </a:p>
          <a:p>
            <a:pPr rtl="0" lvl="0">
              <a:lnSpc>
                <a:spcPct val="115000"/>
              </a:lnSpc>
              <a:spcBef>
                <a:spcPts val="800"/>
              </a:spcBef>
              <a:buNone/>
            </a:pPr>
            <a:r>
              <a:rPr sz="2400" lang="en"/>
              <a:t>•</a:t>
            </a:r>
            <a:r>
              <a:rPr b="1" sz="2400" lang="en"/>
              <a:t>Baseline interface.</a:t>
            </a:r>
          </a:p>
          <a:p>
            <a:pPr rtl="0" lvl="0" indent="0" marL="457200">
              <a:lnSpc>
                <a:spcPct val="115000"/>
              </a:lnSpc>
              <a:spcBef>
                <a:spcPts val="800"/>
              </a:spcBef>
              <a:buNone/>
            </a:pPr>
            <a:r>
              <a:rPr sz="2000" lang="en"/>
              <a:t>1) Show the Ultrasound video </a:t>
            </a:r>
          </a:p>
          <a:p>
            <a:pPr rtl="0" lvl="0" indent="0" marL="457200">
              <a:lnSpc>
                <a:spcPct val="115000"/>
              </a:lnSpc>
              <a:spcBef>
                <a:spcPts val="800"/>
              </a:spcBef>
              <a:buNone/>
            </a:pPr>
            <a:r>
              <a:rPr sz="2000" lang="en"/>
              <a:t>2) Save US + live images </a:t>
            </a:r>
          </a:p>
          <a:p>
            <a:pPr rtl="0" lvl="0" indent="0" marL="457200">
              <a:lnSpc>
                <a:spcPct val="115000"/>
              </a:lnSpc>
              <a:spcBef>
                <a:spcPts val="800"/>
              </a:spcBef>
              <a:buNone/>
            </a:pPr>
            <a:r>
              <a:rPr sz="2000" lang="en"/>
              <a:t>3) View the saved images</a:t>
            </a:r>
          </a:p>
          <a:p>
            <a:pPr rtl="0" lvl="0" indent="0" marL="457200">
              <a:lnSpc>
                <a:spcPct val="115000"/>
              </a:lnSpc>
              <a:spcBef>
                <a:spcPts val="800"/>
              </a:spcBef>
              <a:buNone/>
            </a:pPr>
            <a:r>
              <a:rPr sz="2000" lang="en"/>
              <a:t>4) View the preop images in jpeg format </a:t>
            </a:r>
          </a:p>
          <a:p>
            <a:r>
              <a:t/>
            </a:r>
          </a:p>
        </p:txBody>
      </p:sp>
      <p:sp>
        <p:nvSpPr>
          <p:cNvPr id="180" name="Shape 180"/>
          <p:cNvSpPr txBox="1"/>
          <p:nvPr/>
        </p:nvSpPr>
        <p:spPr>
          <a:xfrm>
            <a:off y="726900" x="104300"/>
            <a:ext cy="785700" cx="6262500"/>
          </a:xfrm>
          <a:prstGeom prst="rect">
            <a:avLst/>
          </a:prstGeom>
        </p:spPr>
        <p:txBody>
          <a:bodyPr bIns="91425" rIns="91425" lIns="91425" tIns="91425" anchor="ctr" anchorCtr="0">
            <a:noAutofit/>
          </a:bodyPr>
          <a:lstStyle/>
          <a:p>
            <a:pPr rtl="0" lvl="0">
              <a:buNone/>
            </a:pPr>
            <a:r>
              <a:rPr b="1" sz="3600" lang="en"/>
              <a:t>Progress (software)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4" name="Shape 184"/>
        <p:cNvGrpSpPr/>
        <p:nvPr/>
      </p:nvGrpSpPr>
      <p:grpSpPr>
        <a:xfrm>
          <a:off y="0" x="0"/>
          <a:ext cy="0" cx="0"/>
          <a:chOff y="0" x="0"/>
          <a:chExt cy="0" cx="0"/>
        </a:xfrm>
      </p:grpSpPr>
      <p:sp>
        <p:nvSpPr>
          <p:cNvPr id="185" name="Shape 185"/>
          <p:cNvSpPr/>
          <p:nvPr/>
        </p:nvSpPr>
        <p:spPr>
          <a:xfrm>
            <a:off y="1498351" x="750902"/>
            <a:ext cy="4825223" cx="5597853"/>
          </a:xfrm>
          <a:prstGeom prst="rect">
            <a:avLst/>
          </a:prstGeom>
          <a:blipFill>
            <a:blip r:embed="rId4"/>
            <a:stretch>
              <a:fillRect/>
            </a:stretch>
          </a:blipFill>
          <a:ln>
            <a:noFill/>
          </a:ln>
        </p:spPr>
      </p:sp>
      <p:sp>
        <p:nvSpPr>
          <p:cNvPr id="186" name="Shape 186"/>
          <p:cNvSpPr txBox="1"/>
          <p:nvPr/>
        </p:nvSpPr>
        <p:spPr>
          <a:xfrm>
            <a:off y="851525" x="593050"/>
            <a:ext cy="638699" cx="3033599"/>
          </a:xfrm>
          <a:prstGeom prst="rect">
            <a:avLst/>
          </a:prstGeom>
          <a:noFill/>
        </p:spPr>
        <p:txBody>
          <a:bodyPr bIns="91425" rIns="91425" lIns="91425" tIns="91425" anchor="t" anchorCtr="0">
            <a:noAutofit/>
          </a:bodyPr>
          <a:lstStyle/>
          <a:p>
            <a:pPr>
              <a:buNone/>
            </a:pPr>
            <a:r>
              <a:rPr sz="3600" lang="en"/>
              <a:t>New Interface</a:t>
            </a:r>
          </a:p>
        </p:txBody>
      </p:sp>
      <p:sp>
        <p:nvSpPr>
          <p:cNvPr id="187" name="Shape 187"/>
          <p:cNvSpPr txBox="1"/>
          <p:nvPr/>
        </p:nvSpPr>
        <p:spPr>
          <a:xfrm>
            <a:off y="2585050" x="6903625"/>
            <a:ext cy="1900799" cx="1733399"/>
          </a:xfrm>
          <a:prstGeom prst="rect">
            <a:avLst/>
          </a:prstGeom>
          <a:noFill/>
        </p:spPr>
        <p:txBody>
          <a:bodyPr bIns="91425" rIns="91425" lIns="91425" tIns="91425" anchor="t" anchorCtr="0">
            <a:noAutofit/>
          </a:bodyPr>
          <a:lstStyle/>
          <a:p>
            <a:pPr rtl="0" lvl="0">
              <a:buNone/>
            </a:pPr>
            <a:r>
              <a:rPr b="1" sz="2400" lang="en"/>
              <a:t>Pre- Operative Image Viewer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 name="Shape 28"/>
        <p:cNvGrpSpPr/>
        <p:nvPr/>
      </p:nvGrpSpPr>
      <p:grpSpPr>
        <a:xfrm>
          <a:off y="0" x="0"/>
          <a:ext cy="0" cx="0"/>
          <a:chOff y="0" x="0"/>
          <a:chExt cy="0" cx="0"/>
        </a:xfrm>
      </p:grpSpPr>
      <p:sp>
        <p:nvSpPr>
          <p:cNvPr id="29" name="Shape 29"/>
          <p:cNvSpPr txBox="1"/>
          <p:nvPr/>
        </p:nvSpPr>
        <p:spPr>
          <a:xfrm>
            <a:off y="1054450" x="263150"/>
            <a:ext cy="869100" cx="2826600"/>
          </a:xfrm>
          <a:prstGeom prst="rect">
            <a:avLst/>
          </a:prstGeom>
        </p:spPr>
        <p:txBody>
          <a:bodyPr bIns="91425" rIns="91425" lIns="91425" tIns="91425" anchor="ctr" anchorCtr="0">
            <a:noAutofit/>
          </a:bodyPr>
          <a:lstStyle/>
          <a:p>
            <a:pPr rtl="0" lvl="0">
              <a:buNone/>
            </a:pPr>
            <a:r>
              <a:rPr b="1" sz="3600" lang="en"/>
              <a:t>Overview</a:t>
            </a:r>
          </a:p>
        </p:txBody>
      </p:sp>
      <p:sp>
        <p:nvSpPr>
          <p:cNvPr id="30" name="Shape 30"/>
          <p:cNvSpPr txBox="1"/>
          <p:nvPr/>
        </p:nvSpPr>
        <p:spPr>
          <a:xfrm>
            <a:off y="1401386" x="373600"/>
            <a:ext cy="4325700" cx="3000000"/>
          </a:xfrm>
          <a:prstGeom prst="rect">
            <a:avLst/>
          </a:prstGeom>
        </p:spPr>
        <p:txBody>
          <a:bodyPr bIns="91425" rIns="91425" lIns="91425" tIns="91425" anchor="ctr" anchorCtr="0">
            <a:noAutofit/>
          </a:bodyPr>
          <a:lstStyle/>
          <a:p>
            <a:pPr rtl="0" lvl="0">
              <a:lnSpc>
                <a:spcPct val="115000"/>
              </a:lnSpc>
              <a:spcBef>
                <a:spcPts val="800"/>
              </a:spcBef>
              <a:buNone/>
            </a:pPr>
            <a:r>
              <a:rPr sz="2400" lang="en"/>
              <a:t>•Project summary</a:t>
            </a:r>
          </a:p>
          <a:p>
            <a:pPr rtl="0" lvl="0">
              <a:lnSpc>
                <a:spcPct val="115000"/>
              </a:lnSpc>
              <a:spcBef>
                <a:spcPts val="800"/>
              </a:spcBef>
              <a:buNone/>
            </a:pPr>
            <a:r>
              <a:rPr sz="2400" lang="en"/>
              <a:t>•Deliverables</a:t>
            </a:r>
          </a:p>
          <a:p>
            <a:pPr rtl="0" lvl="0">
              <a:lnSpc>
                <a:spcPct val="115000"/>
              </a:lnSpc>
              <a:spcBef>
                <a:spcPts val="800"/>
              </a:spcBef>
              <a:buNone/>
            </a:pPr>
            <a:r>
              <a:rPr sz="2400" lang="en"/>
              <a:t>•Workflow</a:t>
            </a:r>
          </a:p>
          <a:p>
            <a:pPr rtl="0" lvl="0">
              <a:lnSpc>
                <a:spcPct val="115000"/>
              </a:lnSpc>
              <a:spcBef>
                <a:spcPts val="800"/>
              </a:spcBef>
              <a:buNone/>
            </a:pPr>
            <a:r>
              <a:rPr sz="2400" lang="en"/>
              <a:t>•Progress</a:t>
            </a:r>
          </a:p>
          <a:p>
            <a:pPr rtl="0" lvl="0">
              <a:lnSpc>
                <a:spcPct val="115000"/>
              </a:lnSpc>
              <a:spcBef>
                <a:spcPts val="800"/>
              </a:spcBef>
              <a:buNone/>
            </a:pPr>
            <a:r>
              <a:rPr sz="2400" lang="en"/>
              <a:t>•Dependencies</a:t>
            </a:r>
          </a:p>
          <a:p>
            <a:pPr rtl="0" lvl="0">
              <a:lnSpc>
                <a:spcPct val="115000"/>
              </a:lnSpc>
              <a:spcBef>
                <a:spcPts val="800"/>
              </a:spcBef>
              <a:buNone/>
            </a:pPr>
            <a:r>
              <a:rPr sz="2400" lang="en"/>
              <a:t>•Timeline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1" name="Shape 191"/>
        <p:cNvGrpSpPr/>
        <p:nvPr/>
      </p:nvGrpSpPr>
      <p:grpSpPr>
        <a:xfrm>
          <a:off y="0" x="0"/>
          <a:ext cy="0" cx="0"/>
          <a:chOff y="0" x="0"/>
          <a:chExt cy="0" cx="0"/>
        </a:xfrm>
      </p:grpSpPr>
      <p:sp>
        <p:nvSpPr>
          <p:cNvPr id="192" name="Shape 192"/>
          <p:cNvSpPr txBox="1"/>
          <p:nvPr/>
        </p:nvSpPr>
        <p:spPr>
          <a:xfrm>
            <a:off y="851525" x="593050"/>
            <a:ext cy="638699" cx="3033599"/>
          </a:xfrm>
          <a:prstGeom prst="rect">
            <a:avLst/>
          </a:prstGeom>
          <a:noFill/>
        </p:spPr>
        <p:txBody>
          <a:bodyPr bIns="91425" rIns="91425" lIns="91425" tIns="91425" anchor="t" anchorCtr="0">
            <a:noAutofit/>
          </a:bodyPr>
          <a:lstStyle/>
          <a:p>
            <a:pPr rtl="0" lvl="0">
              <a:buNone/>
            </a:pPr>
            <a:r>
              <a:rPr sz="3600" lang="en"/>
              <a:t>New Interface</a:t>
            </a:r>
          </a:p>
        </p:txBody>
      </p:sp>
      <p:sp>
        <p:nvSpPr>
          <p:cNvPr id="193" name="Shape 193"/>
          <p:cNvSpPr txBox="1"/>
          <p:nvPr/>
        </p:nvSpPr>
        <p:spPr>
          <a:xfrm>
            <a:off y="2585050" x="6903625"/>
            <a:ext cy="1900799" cx="2121299"/>
          </a:xfrm>
          <a:prstGeom prst="rect">
            <a:avLst/>
          </a:prstGeom>
          <a:noFill/>
        </p:spPr>
        <p:txBody>
          <a:bodyPr bIns="91425" rIns="91425" lIns="91425" tIns="91425" anchor="t" anchorCtr="0">
            <a:noAutofit/>
          </a:bodyPr>
          <a:lstStyle/>
          <a:p>
            <a:pPr rtl="0" lvl="0">
              <a:buNone/>
            </a:pPr>
            <a:r>
              <a:rPr b="1" sz="2400" lang="en"/>
              <a:t>Ultrasound Image Viewer</a:t>
            </a:r>
          </a:p>
          <a:p>
            <a:r>
              <a:t/>
            </a:r>
          </a:p>
        </p:txBody>
      </p:sp>
      <p:sp>
        <p:nvSpPr>
          <p:cNvPr id="194" name="Shape 194"/>
          <p:cNvSpPr/>
          <p:nvPr/>
        </p:nvSpPr>
        <p:spPr>
          <a:xfrm>
            <a:off y="1579184" x="647202"/>
            <a:ext cy="4926391" cx="5777410"/>
          </a:xfrm>
          <a:prstGeom prst="rect">
            <a:avLst/>
          </a:prstGeom>
          <a:blipFill>
            <a:blip r:embed="rId4"/>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8" name="Shape 198"/>
        <p:cNvGrpSpPr/>
        <p:nvPr/>
      </p:nvGrpSpPr>
      <p:grpSpPr>
        <a:xfrm>
          <a:off y="0" x="0"/>
          <a:ext cy="0" cx="0"/>
          <a:chOff y="0" x="0"/>
          <a:chExt cy="0" cx="0"/>
        </a:xfrm>
      </p:grpSpPr>
      <p:sp>
        <p:nvSpPr>
          <p:cNvPr id="199" name="Shape 199"/>
          <p:cNvSpPr txBox="1"/>
          <p:nvPr/>
        </p:nvSpPr>
        <p:spPr>
          <a:xfrm>
            <a:off y="1908257" x="312059"/>
            <a:ext cy="2248499" cx="7776899"/>
          </a:xfrm>
          <a:prstGeom prst="rect">
            <a:avLst/>
          </a:prstGeom>
        </p:spPr>
        <p:txBody>
          <a:bodyPr bIns="91425" rIns="91425" lIns="91425" tIns="91425" anchor="ctr" anchorCtr="0">
            <a:noAutofit/>
          </a:bodyPr>
          <a:lstStyle/>
          <a:p>
            <a:pPr rtl="0" lvl="0" indent="0" marL="0">
              <a:lnSpc>
                <a:spcPct val="115000"/>
              </a:lnSpc>
              <a:spcBef>
                <a:spcPts val="800"/>
              </a:spcBef>
              <a:buNone/>
            </a:pPr>
            <a:r>
              <a:rPr b="1" sz="2400" lang="en"/>
              <a:t>In progress</a:t>
            </a:r>
          </a:p>
          <a:p>
            <a:pPr rtl="0" lvl="0" indent="0" marL="0">
              <a:lnSpc>
                <a:spcPct val="115000"/>
              </a:lnSpc>
              <a:spcBef>
                <a:spcPts val="800"/>
              </a:spcBef>
              <a:buClr>
                <a:srgbClr val="000000"/>
              </a:buClr>
              <a:buSzPct val="45833"/>
              <a:buFont typeface="Arial"/>
              <a:buNone/>
            </a:pPr>
            <a:r>
              <a:rPr sz="2400" lang="en"/>
              <a:t>1) Master as mice. </a:t>
            </a:r>
          </a:p>
          <a:p>
            <a:pPr rtl="0" lvl="0">
              <a:lnSpc>
                <a:spcPct val="115000"/>
              </a:lnSpc>
              <a:spcBef>
                <a:spcPts val="800"/>
              </a:spcBef>
              <a:buNone/>
            </a:pPr>
            <a:r>
              <a:rPr sz="2400" lang="en"/>
              <a:t>2) Widget sizing, maximize/minimize/zoom in windows.</a:t>
            </a:r>
          </a:p>
          <a:p>
            <a:pPr rtl="0" lvl="0">
              <a:lnSpc>
                <a:spcPct val="115000"/>
              </a:lnSpc>
              <a:spcBef>
                <a:spcPts val="800"/>
              </a:spcBef>
              <a:buClr>
                <a:srgbClr val="000000"/>
              </a:buClr>
              <a:buSzPct val="45833"/>
              <a:buFont typeface="Arial"/>
              <a:buNone/>
            </a:pPr>
            <a:r>
              <a:rPr sz="2400" lang="en"/>
              <a:t>3) Picture in picture display for the US image viewer.</a:t>
            </a:r>
          </a:p>
          <a:p>
            <a:r>
              <a:t/>
            </a:r>
          </a:p>
          <a:p>
            <a:r>
              <a:t/>
            </a:r>
          </a:p>
        </p:txBody>
      </p:sp>
      <p:sp>
        <p:nvSpPr>
          <p:cNvPr id="200" name="Shape 200"/>
          <p:cNvSpPr txBox="1"/>
          <p:nvPr/>
        </p:nvSpPr>
        <p:spPr>
          <a:xfrm>
            <a:off y="726900" x="104300"/>
            <a:ext cy="785700" cx="6262500"/>
          </a:xfrm>
          <a:prstGeom prst="rect">
            <a:avLst/>
          </a:prstGeom>
        </p:spPr>
        <p:txBody>
          <a:bodyPr bIns="91425" rIns="91425" lIns="91425" tIns="91425" anchor="ctr" anchorCtr="0">
            <a:noAutofit/>
          </a:bodyPr>
          <a:lstStyle/>
          <a:p>
            <a:pPr rtl="0" lvl="0">
              <a:buNone/>
            </a:pPr>
            <a:r>
              <a:rPr b="1" sz="3600" lang="en"/>
              <a:t>Progress (software)</a:t>
            </a:r>
          </a:p>
        </p:txBody>
      </p:sp>
      <p:sp>
        <p:nvSpPr>
          <p:cNvPr id="201" name="Shape 201"/>
          <p:cNvSpPr/>
          <p:nvPr/>
        </p:nvSpPr>
        <p:spPr>
          <a:xfrm>
            <a:off y="3758439" x="4414418"/>
            <a:ext cy="2092107" cx="3383239"/>
          </a:xfrm>
          <a:prstGeom prst="rect">
            <a:avLst/>
          </a:prstGeom>
          <a:blipFill>
            <a:blip r:embed="rId4"/>
            <a:stretch>
              <a:fillRect/>
            </a:stretch>
          </a:blipFill>
          <a:ln>
            <a:noFill/>
          </a:ln>
        </p:spPr>
      </p:sp>
      <p:sp>
        <p:nvSpPr>
          <p:cNvPr id="202" name="Shape 202"/>
          <p:cNvSpPr/>
          <p:nvPr/>
        </p:nvSpPr>
        <p:spPr>
          <a:xfrm>
            <a:off y="3613798" x="508863"/>
            <a:ext cy="3138913" cx="3680795"/>
          </a:xfrm>
          <a:prstGeom prst="rect">
            <a:avLst/>
          </a:prstGeom>
          <a:blipFill>
            <a:blip r:embed="rId5"/>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6" name="Shape 206"/>
        <p:cNvGrpSpPr/>
        <p:nvPr/>
      </p:nvGrpSpPr>
      <p:grpSpPr>
        <a:xfrm>
          <a:off y="0" x="0"/>
          <a:ext cy="0" cx="0"/>
          <a:chOff y="0" x="0"/>
          <a:chExt cy="0" cx="0"/>
        </a:xfrm>
      </p:grpSpPr>
      <p:sp>
        <p:nvSpPr>
          <p:cNvPr id="207" name="Shape 207"/>
          <p:cNvSpPr txBox="1"/>
          <p:nvPr/>
        </p:nvSpPr>
        <p:spPr>
          <a:xfrm>
            <a:off y="693988" x="82975"/>
            <a:ext cy="1014600" cx="5019900"/>
          </a:xfrm>
          <a:prstGeom prst="rect">
            <a:avLst/>
          </a:prstGeom>
        </p:spPr>
        <p:txBody>
          <a:bodyPr bIns="91425" rIns="91425" lIns="91425" tIns="91425" anchor="ctr" anchorCtr="0">
            <a:noAutofit/>
          </a:bodyPr>
          <a:lstStyle/>
          <a:p>
            <a:pPr rtl="0" lvl="0">
              <a:buNone/>
            </a:pPr>
            <a:r>
              <a:rPr sz="4400" lang="en"/>
              <a:t>Progress (clinical) </a:t>
            </a:r>
          </a:p>
        </p:txBody>
      </p:sp>
      <p:sp>
        <p:nvSpPr>
          <p:cNvPr id="208" name="Shape 208"/>
          <p:cNvSpPr txBox="1"/>
          <p:nvPr/>
        </p:nvSpPr>
        <p:spPr>
          <a:xfrm>
            <a:off y="1508414" x="76200"/>
            <a:ext cy="4892400" cx="9101399"/>
          </a:xfrm>
          <a:prstGeom prst="rect">
            <a:avLst/>
          </a:prstGeom>
        </p:spPr>
        <p:txBody>
          <a:bodyPr bIns="91425" rIns="91425" lIns="91425" tIns="91425" anchor="ctr" anchorCtr="0">
            <a:noAutofit/>
          </a:bodyPr>
          <a:lstStyle/>
          <a:p>
            <a:pPr rtl="0" lvl="0">
              <a:lnSpc>
                <a:spcPct val="115000"/>
              </a:lnSpc>
              <a:spcBef>
                <a:spcPts val="800"/>
              </a:spcBef>
              <a:buNone/>
            </a:pPr>
            <a:r>
              <a:rPr b="1" sz="2400" lang="en"/>
              <a:t>•Phantom materials obtained.</a:t>
            </a:r>
          </a:p>
          <a:p>
            <a:pPr rtl="0" lvl="0">
              <a:lnSpc>
                <a:spcPct val="115000"/>
              </a:lnSpc>
              <a:spcBef>
                <a:spcPts val="800"/>
              </a:spcBef>
              <a:buNone/>
            </a:pPr>
            <a:r>
              <a:rPr b="1" sz="2400" lang="en"/>
              <a:t>	</a:t>
            </a:r>
            <a:r>
              <a:rPr sz="2400" lang="en"/>
              <a:t>•Gelatin and cast ready.</a:t>
            </a:r>
          </a:p>
          <a:p>
            <a:pPr rtl="0" lvl="0">
              <a:lnSpc>
                <a:spcPct val="115000"/>
              </a:lnSpc>
              <a:spcBef>
                <a:spcPts val="800"/>
              </a:spcBef>
              <a:buNone/>
            </a:pPr>
            <a:r>
              <a:rPr b="1" sz="2400" lang="en"/>
              <a:t>	</a:t>
            </a:r>
            <a:r>
              <a:rPr sz="2400" lang="en"/>
              <a:t>•To be cast a few days before mock OR trials.</a:t>
            </a:r>
          </a:p>
          <a:p>
            <a:pPr rtl="0" lvl="0" indent="0" marL="0">
              <a:lnSpc>
                <a:spcPct val="115000"/>
              </a:lnSpc>
              <a:spcBef>
                <a:spcPts val="800"/>
              </a:spcBef>
              <a:buNone/>
            </a:pPr>
            <a:r>
              <a:rPr b="1" sz="2400" lang="en"/>
              <a:t>•Clinical testing plan designed.</a:t>
            </a:r>
          </a:p>
          <a:p>
            <a:pPr rtl="0" lvl="0" indent="0" marL="0">
              <a:lnSpc>
                <a:spcPct val="115000"/>
              </a:lnSpc>
              <a:spcBef>
                <a:spcPts val="800"/>
              </a:spcBef>
              <a:buNone/>
            </a:pPr>
            <a:r>
              <a:rPr b="1" sz="2400" lang="en"/>
              <a:t>•IRB submitted.</a:t>
            </a:r>
          </a:p>
          <a:p>
            <a:r>
              <a:t/>
            </a:r>
          </a:p>
          <a:p>
            <a:pPr rtl="0" lvl="0">
              <a:lnSpc>
                <a:spcPct val="115000"/>
              </a:lnSpc>
              <a:spcBef>
                <a:spcPts val="800"/>
              </a:spcBef>
              <a:buNone/>
            </a:pPr>
            <a:r>
              <a:rPr b="1" sz="2400" lang="en"/>
              <a:t>•In progress:</a:t>
            </a:r>
          </a:p>
          <a:p>
            <a:pPr rtl="0" lvl="0" indent="0" marL="457200">
              <a:lnSpc>
                <a:spcPct val="115000"/>
              </a:lnSpc>
              <a:spcBef>
                <a:spcPts val="800"/>
              </a:spcBef>
              <a:buNone/>
            </a:pPr>
            <a:r>
              <a:rPr sz="2400" lang="en"/>
              <a:t>•Awaiting IRB approval.</a:t>
            </a:r>
          </a:p>
          <a:p>
            <a:pPr rtl="0" lvl="0" indent="0" marL="457200">
              <a:lnSpc>
                <a:spcPct val="115000"/>
              </a:lnSpc>
              <a:spcBef>
                <a:spcPts val="600"/>
              </a:spcBef>
              <a:buNone/>
            </a:pPr>
            <a:r>
              <a:rPr sz="2400" lang="en"/>
              <a:t>•Through Dr. Choti, seeking surgeons who’d be interesting in participating in clinical trials.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2" name="Shape 212"/>
        <p:cNvGrpSpPr/>
        <p:nvPr/>
      </p:nvGrpSpPr>
      <p:grpSpPr>
        <a:xfrm>
          <a:off y="0" x="0"/>
          <a:ext cy="0" cx="0"/>
          <a:chOff y="0" x="0"/>
          <a:chExt cy="0" cx="0"/>
        </a:xfrm>
      </p:grpSpPr>
      <p:sp>
        <p:nvSpPr>
          <p:cNvPr id="213" name="Shape 213"/>
          <p:cNvSpPr txBox="1"/>
          <p:nvPr/>
        </p:nvSpPr>
        <p:spPr>
          <a:xfrm>
            <a:off y="2675250" x="2477325"/>
            <a:ext cy="910800" cx="6588599"/>
          </a:xfrm>
          <a:prstGeom prst="rect">
            <a:avLst/>
          </a:prstGeom>
        </p:spPr>
        <p:txBody>
          <a:bodyPr bIns="91425" rIns="91425" lIns="91425" tIns="91425" anchor="ctr" anchorCtr="0">
            <a:noAutofit/>
          </a:bodyPr>
          <a:lstStyle/>
          <a:p>
            <a:pPr rtl="0" lvl="0">
              <a:buNone/>
            </a:pPr>
            <a:r>
              <a:rPr b="1" sz="4800" lang="en"/>
              <a:t>Dependencies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7" name="Shape 217"/>
        <p:cNvGrpSpPr/>
        <p:nvPr/>
      </p:nvGrpSpPr>
      <p:grpSpPr>
        <a:xfrm>
          <a:off y="0" x="0"/>
          <a:ext cy="0" cx="0"/>
          <a:chOff y="0" x="0"/>
          <a:chExt cy="0" cx="0"/>
        </a:xfrm>
      </p:grpSpPr>
      <p:sp>
        <p:nvSpPr>
          <p:cNvPr id="218" name="Shape 218"/>
          <p:cNvSpPr txBox="1"/>
          <p:nvPr/>
        </p:nvSpPr>
        <p:spPr>
          <a:xfrm>
            <a:off y="976036" x="166575"/>
            <a:ext cy="1021800" cx="7102500"/>
          </a:xfrm>
          <a:prstGeom prst="rect">
            <a:avLst/>
          </a:prstGeom>
        </p:spPr>
        <p:txBody>
          <a:bodyPr bIns="91425" rIns="91425" lIns="91425" tIns="91425" anchor="ctr" anchorCtr="0">
            <a:noAutofit/>
          </a:bodyPr>
          <a:lstStyle/>
          <a:p>
            <a:pPr rtl="0" lvl="0">
              <a:buNone/>
            </a:pPr>
            <a:r>
              <a:rPr sz="4400" lang="en"/>
              <a:t>Dependencies (Software)</a:t>
            </a:r>
          </a:p>
        </p:txBody>
      </p:sp>
      <p:sp>
        <p:nvSpPr>
          <p:cNvPr id="219" name="Shape 219"/>
          <p:cNvSpPr txBox="1"/>
          <p:nvPr/>
        </p:nvSpPr>
        <p:spPr>
          <a:xfrm>
            <a:off y="1796711" x="415575"/>
            <a:ext cy="3602100" cx="7380000"/>
          </a:xfrm>
          <a:prstGeom prst="rect">
            <a:avLst/>
          </a:prstGeom>
        </p:spPr>
        <p:txBody>
          <a:bodyPr bIns="91425" rIns="91425" lIns="91425" tIns="91425" anchor="ctr" anchorCtr="0">
            <a:noAutofit/>
          </a:bodyPr>
          <a:lstStyle/>
          <a:p>
            <a:pPr rtl="0" lvl="0">
              <a:lnSpc>
                <a:spcPct val="115000"/>
              </a:lnSpc>
              <a:buNone/>
            </a:pPr>
            <a:r>
              <a:rPr sz="3200" lang="en"/>
              <a:t>1.Software Environment Set Up.</a:t>
            </a:r>
          </a:p>
          <a:p>
            <a:pPr rtl="0" lvl="0">
              <a:lnSpc>
                <a:spcPct val="115000"/>
              </a:lnSpc>
              <a:buNone/>
            </a:pPr>
            <a:r>
              <a:rPr sz="2600" lang="en">
                <a:latin typeface="Courier New"/>
                <a:ea typeface="Courier New"/>
                <a:cs typeface="Courier New"/>
                <a:sym typeface="Courier New"/>
              </a:rPr>
              <a:t>o</a:t>
            </a:r>
            <a:r>
              <a:rPr sz="3200" lang="en"/>
              <a:t>Install the video grabber. – </a:t>
            </a:r>
            <a:r>
              <a:rPr sz="3200" lang="en">
                <a:solidFill>
                  <a:srgbClr val="FF0000"/>
                </a:solidFill>
              </a:rPr>
              <a:t>Resolved</a:t>
            </a:r>
            <a:r>
              <a:rPr sz="3200" lang="en"/>
              <a:t>.</a:t>
            </a:r>
          </a:p>
          <a:p>
            <a:pPr rtl="0" lvl="0">
              <a:lnSpc>
                <a:spcPct val="115000"/>
              </a:lnSpc>
              <a:buNone/>
            </a:pPr>
            <a:r>
              <a:rPr sz="2600" lang="en">
                <a:latin typeface="Courier New"/>
                <a:ea typeface="Courier New"/>
                <a:cs typeface="Courier New"/>
                <a:sym typeface="Courier New"/>
              </a:rPr>
              <a:t>o</a:t>
            </a:r>
            <a:r>
              <a:rPr sz="3200" lang="en"/>
              <a:t>QT Creator IDE. – </a:t>
            </a:r>
            <a:r>
              <a:rPr sz="3200" lang="en">
                <a:solidFill>
                  <a:srgbClr val="FF0000"/>
                </a:solidFill>
              </a:rPr>
              <a:t>Resolved</a:t>
            </a:r>
            <a:r>
              <a:rPr sz="3200" lang="en"/>
              <a:t>.</a:t>
            </a:r>
          </a:p>
          <a:p>
            <a:pPr rtl="0" lvl="0">
              <a:lnSpc>
                <a:spcPct val="115000"/>
              </a:lnSpc>
              <a:buNone/>
            </a:pPr>
            <a:r>
              <a:rPr sz="2600" lang="en">
                <a:latin typeface="Courier New"/>
                <a:ea typeface="Courier New"/>
                <a:cs typeface="Courier New"/>
                <a:sym typeface="Courier New"/>
              </a:rPr>
              <a:t>o</a:t>
            </a:r>
            <a:r>
              <a:rPr sz="3200" lang="en"/>
              <a:t>CISST – </a:t>
            </a:r>
            <a:r>
              <a:rPr sz="3200" lang="en">
                <a:solidFill>
                  <a:srgbClr val="FF0000"/>
                </a:solidFill>
              </a:rPr>
              <a:t>Resolved</a:t>
            </a:r>
            <a:r>
              <a:rPr sz="3200" lang="en"/>
              <a:t>.</a:t>
            </a:r>
          </a:p>
          <a:p>
            <a:pPr rtl="0" lvl="0">
              <a:lnSpc>
                <a:spcPct val="115000"/>
              </a:lnSpc>
              <a:buNone/>
            </a:pPr>
            <a:r>
              <a:rPr sz="3200" lang="en"/>
              <a:t>2.Intuitive API. – </a:t>
            </a:r>
            <a:r>
              <a:rPr sz="3200" lang="en">
                <a:solidFill>
                  <a:srgbClr val="FF0000"/>
                </a:solidFill>
              </a:rPr>
              <a:t>Resolved</a:t>
            </a:r>
            <a:r>
              <a:rPr sz="3200" lang="en"/>
              <a:t>.</a:t>
            </a:r>
          </a:p>
          <a:p>
            <a:pPr rtl="0" lvl="0">
              <a:lnSpc>
                <a:spcPct val="115000"/>
              </a:lnSpc>
              <a:buNone/>
            </a:pPr>
            <a:r>
              <a:rPr sz="3200" lang="en"/>
              <a:t>3.LapUS code. – </a:t>
            </a:r>
            <a:r>
              <a:rPr sz="3200" lang="en">
                <a:solidFill>
                  <a:srgbClr val="FF0000"/>
                </a:solidFill>
              </a:rPr>
              <a:t>Resolved</a:t>
            </a:r>
            <a:r>
              <a:rPr sz="3200" lang="en"/>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3" name="Shape 223"/>
        <p:cNvGrpSpPr/>
        <p:nvPr/>
      </p:nvGrpSpPr>
      <p:grpSpPr>
        <a:xfrm>
          <a:off y="0" x="0"/>
          <a:ext cy="0" cx="0"/>
          <a:chOff y="0" x="0"/>
          <a:chExt cy="0" cx="0"/>
        </a:xfrm>
      </p:grpSpPr>
      <p:sp>
        <p:nvSpPr>
          <p:cNvPr id="224" name="Shape 224"/>
          <p:cNvSpPr txBox="1"/>
          <p:nvPr/>
        </p:nvSpPr>
        <p:spPr>
          <a:xfrm>
            <a:off y="783300" x="166275"/>
            <a:ext cy="949199" cx="6242099"/>
          </a:xfrm>
          <a:prstGeom prst="rect">
            <a:avLst/>
          </a:prstGeom>
        </p:spPr>
        <p:txBody>
          <a:bodyPr bIns="91425" rIns="91425" lIns="91425" tIns="91425" anchor="ctr" anchorCtr="0">
            <a:noAutofit/>
          </a:bodyPr>
          <a:lstStyle/>
          <a:p>
            <a:pPr rtl="0" lvl="0">
              <a:buNone/>
            </a:pPr>
            <a:r>
              <a:rPr sz="4400" lang="en"/>
              <a:t>Dependencies (Clinical)</a:t>
            </a:r>
          </a:p>
        </p:txBody>
      </p:sp>
      <p:sp>
        <p:nvSpPr>
          <p:cNvPr id="225" name="Shape 225"/>
          <p:cNvSpPr txBox="1"/>
          <p:nvPr/>
        </p:nvSpPr>
        <p:spPr>
          <a:xfrm>
            <a:off y="1553649" x="256375"/>
            <a:ext cy="5103600" cx="7740900"/>
          </a:xfrm>
          <a:prstGeom prst="rect">
            <a:avLst/>
          </a:prstGeom>
        </p:spPr>
        <p:txBody>
          <a:bodyPr bIns="91425" rIns="91425" lIns="91425" tIns="91425" anchor="ctr" anchorCtr="0">
            <a:noAutofit/>
          </a:bodyPr>
          <a:lstStyle/>
          <a:p>
            <a:pPr rtl="0" lvl="0" indent="-419100" marL="457200">
              <a:lnSpc>
                <a:spcPct val="115000"/>
              </a:lnSpc>
              <a:buClr>
                <a:srgbClr val="000000"/>
              </a:buClr>
              <a:buSzPct val="100000"/>
              <a:buFont typeface="Arial"/>
              <a:buAutoNum type="arabicPeriod"/>
            </a:pPr>
            <a:r>
              <a:rPr sz="3000" lang="en"/>
              <a:t>Possible IRB proposal already written by Theodore and Dr. Choti. – </a:t>
            </a:r>
            <a:r>
              <a:rPr sz="3000" lang="en">
                <a:solidFill>
                  <a:srgbClr val="FF0000"/>
                </a:solidFill>
              </a:rPr>
              <a:t>Resolved</a:t>
            </a:r>
            <a:r>
              <a:rPr sz="3000" lang="en"/>
              <a:t>.</a:t>
            </a:r>
          </a:p>
          <a:p>
            <a:pPr rtl="0" lvl="0" indent="-419100" marL="457200">
              <a:lnSpc>
                <a:spcPct val="115000"/>
              </a:lnSpc>
              <a:buClr>
                <a:srgbClr val="000000"/>
              </a:buClr>
              <a:buSzPct val="100000"/>
              <a:buFont typeface="Arial"/>
              <a:buAutoNum type="arabicPeriod"/>
            </a:pPr>
            <a:r>
              <a:rPr sz="3000" lang="en"/>
              <a:t>Gelatin liver phantom. – </a:t>
            </a:r>
            <a:r>
              <a:rPr sz="3000" lang="en">
                <a:solidFill>
                  <a:srgbClr val="FF0000"/>
                </a:solidFill>
              </a:rPr>
              <a:t>Resolved (obtained gelatin and mold, to be cast 2 days before mock OR trials)</a:t>
            </a:r>
            <a:r>
              <a:rPr sz="3000" lang="en"/>
              <a:t>.</a:t>
            </a:r>
          </a:p>
          <a:p>
            <a:pPr rtl="0" lvl="0" indent="-419100" marL="457200">
              <a:lnSpc>
                <a:spcPct val="115000"/>
              </a:lnSpc>
              <a:buClr>
                <a:srgbClr val="000000"/>
              </a:buClr>
              <a:buSzPct val="100000"/>
              <a:buFont typeface="Arial"/>
              <a:buAutoNum type="arabicPeriod"/>
            </a:pPr>
            <a:r>
              <a:rPr sz="3000" lang="en"/>
              <a:t>Surgical/clinical collaborators. – </a:t>
            </a:r>
            <a:r>
              <a:rPr sz="3000" lang="en">
                <a:solidFill>
                  <a:srgbClr val="FF0000"/>
                </a:solidFill>
              </a:rPr>
              <a:t>In progress</a:t>
            </a:r>
            <a:r>
              <a:rPr sz="3000" lang="en"/>
              <a:t>.</a:t>
            </a:r>
          </a:p>
          <a:p>
            <a:pPr rtl="0" lvl="0" indent="-419100" marL="457200">
              <a:lnSpc>
                <a:spcPct val="115000"/>
              </a:lnSpc>
              <a:buClr>
                <a:srgbClr val="000000"/>
              </a:buClr>
              <a:buSzPct val="100000"/>
              <a:buFont typeface="Arial"/>
              <a:buAutoNum type="arabicPeriod"/>
            </a:pPr>
            <a:r>
              <a:rPr sz="3000" lang="en"/>
              <a:t>Mock OR and Da Vinci robot access. – </a:t>
            </a:r>
            <a:r>
              <a:rPr sz="3000" lang="en">
                <a:solidFill>
                  <a:srgbClr val="FF0000"/>
                </a:solidFill>
              </a:rPr>
              <a:t>Resolved</a:t>
            </a:r>
            <a:r>
              <a:rPr sz="3000" lang="en"/>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9" name="Shape 229"/>
        <p:cNvGrpSpPr/>
        <p:nvPr/>
      </p:nvGrpSpPr>
      <p:grpSpPr>
        <a:xfrm>
          <a:off y="0" x="0"/>
          <a:ext cy="0" cx="0"/>
          <a:chOff y="0" x="0"/>
          <a:chExt cy="0" cx="0"/>
        </a:xfrm>
      </p:grpSpPr>
      <p:sp>
        <p:nvSpPr>
          <p:cNvPr id="230" name="Shape 230"/>
          <p:cNvSpPr txBox="1"/>
          <p:nvPr/>
        </p:nvSpPr>
        <p:spPr>
          <a:xfrm>
            <a:off y="2675250" x="2782125"/>
            <a:ext cy="910800" cx="6588599"/>
          </a:xfrm>
          <a:prstGeom prst="rect">
            <a:avLst/>
          </a:prstGeom>
        </p:spPr>
        <p:txBody>
          <a:bodyPr bIns="91425" rIns="91425" lIns="91425" tIns="91425" anchor="ctr" anchorCtr="0">
            <a:noAutofit/>
          </a:bodyPr>
          <a:lstStyle/>
          <a:p>
            <a:pPr rtl="0" lvl="0">
              <a:buNone/>
            </a:pPr>
            <a:r>
              <a:rPr b="1" sz="4800" lang="en"/>
              <a:t>Timeline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4" name="Shape 234"/>
        <p:cNvGrpSpPr/>
        <p:nvPr/>
      </p:nvGrpSpPr>
      <p:grpSpPr>
        <a:xfrm>
          <a:off y="0" x="0"/>
          <a:ext cy="0" cx="0"/>
          <a:chOff y="0" x="0"/>
          <a:chExt cy="0" cx="0"/>
        </a:xfrm>
      </p:grpSpPr>
      <p:sp>
        <p:nvSpPr>
          <p:cNvPr id="235" name="Shape 235"/>
          <p:cNvSpPr/>
          <p:nvPr/>
        </p:nvSpPr>
        <p:spPr>
          <a:xfrm>
            <a:off y="1998150" x="214312"/>
            <a:ext cy="3905250" cx="8715375"/>
          </a:xfrm>
          <a:prstGeom prst="rect">
            <a:avLst/>
          </a:prstGeom>
          <a:blipFill>
            <a:blip r:embed="rId4"/>
            <a:stretch>
              <a:fillRect/>
            </a:stretch>
          </a:blipFill>
        </p:spPr>
      </p:sp>
      <p:sp>
        <p:nvSpPr>
          <p:cNvPr id="236" name="Shape 236"/>
          <p:cNvSpPr txBox="1"/>
          <p:nvPr/>
        </p:nvSpPr>
        <p:spPr>
          <a:xfrm>
            <a:off y="1018050" x="381500"/>
            <a:ext cy="980100" cx="5866800"/>
          </a:xfrm>
          <a:prstGeom prst="rect">
            <a:avLst/>
          </a:prstGeom>
        </p:spPr>
        <p:txBody>
          <a:bodyPr bIns="91425" rIns="91425" lIns="91425" tIns="91425" anchor="ctr" anchorCtr="0">
            <a:noAutofit/>
          </a:bodyPr>
          <a:lstStyle/>
          <a:p>
            <a:pPr rtl="0" lvl="0">
              <a:buNone/>
            </a:pPr>
            <a:r>
              <a:rPr sz="4400" lang="en"/>
              <a:t>Timeline (original)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0" name="Shape 240"/>
        <p:cNvGrpSpPr/>
        <p:nvPr/>
      </p:nvGrpSpPr>
      <p:grpSpPr>
        <a:xfrm>
          <a:off y="0" x="0"/>
          <a:ext cy="0" cx="0"/>
          <a:chOff y="0" x="0"/>
          <a:chExt cy="0" cx="0"/>
        </a:xfrm>
      </p:grpSpPr>
      <p:sp>
        <p:nvSpPr>
          <p:cNvPr id="241" name="Shape 241"/>
          <p:cNvSpPr/>
          <p:nvPr/>
        </p:nvSpPr>
        <p:spPr>
          <a:xfrm>
            <a:off y="1717221" x="165111"/>
            <a:ext cy="4175822" cx="8813777"/>
          </a:xfrm>
          <a:prstGeom prst="rect">
            <a:avLst/>
          </a:prstGeom>
          <a:blipFill>
            <a:blip r:embed="rId4"/>
            <a:stretch>
              <a:fillRect/>
            </a:stretch>
          </a:blipFill>
          <a:ln>
            <a:noFill/>
          </a:ln>
        </p:spPr>
      </p:sp>
      <p:sp>
        <p:nvSpPr>
          <p:cNvPr id="242" name="Shape 242"/>
          <p:cNvSpPr txBox="1"/>
          <p:nvPr/>
        </p:nvSpPr>
        <p:spPr>
          <a:xfrm>
            <a:off y="948371" x="76200"/>
            <a:ext cy="741599" cx="5241600"/>
          </a:xfrm>
          <a:prstGeom prst="rect">
            <a:avLst/>
          </a:prstGeom>
        </p:spPr>
        <p:txBody>
          <a:bodyPr bIns="91425" rIns="91425" lIns="91425" tIns="91425" anchor="ctr" anchorCtr="0">
            <a:noAutofit/>
          </a:bodyPr>
          <a:lstStyle/>
          <a:p>
            <a:pPr rtl="0" lvl="0">
              <a:buNone/>
            </a:pPr>
            <a:r>
              <a:rPr sz="4400" lang="en"/>
              <a:t>Timeline (modified)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6" name="Shape 246"/>
        <p:cNvGrpSpPr/>
        <p:nvPr/>
      </p:nvGrpSpPr>
      <p:grpSpPr>
        <a:xfrm>
          <a:off y="0" x="0"/>
          <a:ext cy="0" cx="0"/>
          <a:chOff y="0" x="0"/>
          <a:chExt cy="0" cx="0"/>
        </a:xfrm>
      </p:grpSpPr>
      <p:sp>
        <p:nvSpPr>
          <p:cNvPr id="247" name="Shape 247"/>
          <p:cNvSpPr txBox="1"/>
          <p:nvPr/>
        </p:nvSpPr>
        <p:spPr>
          <a:xfrm>
            <a:off y="701225" x="195600"/>
            <a:ext cy="869100" cx="3256800"/>
          </a:xfrm>
          <a:prstGeom prst="rect">
            <a:avLst/>
          </a:prstGeom>
        </p:spPr>
        <p:txBody>
          <a:bodyPr bIns="91425" rIns="91425" lIns="91425" tIns="91425" anchor="ctr" anchorCtr="0">
            <a:noAutofit/>
          </a:bodyPr>
          <a:lstStyle/>
          <a:p>
            <a:pPr rtl="0" lvl="0">
              <a:lnSpc>
                <a:spcPct val="115000"/>
              </a:lnSpc>
              <a:buNone/>
            </a:pPr>
            <a:r>
              <a:rPr b="1" sz="3600" lang="en"/>
              <a:t>Reading List</a:t>
            </a:r>
          </a:p>
        </p:txBody>
      </p:sp>
      <p:sp>
        <p:nvSpPr>
          <p:cNvPr id="248" name="Shape 248"/>
          <p:cNvSpPr txBox="1"/>
          <p:nvPr/>
        </p:nvSpPr>
        <p:spPr>
          <a:xfrm>
            <a:off y="1387486" x="146850"/>
            <a:ext cy="5110200" cx="8240700"/>
          </a:xfrm>
          <a:prstGeom prst="rect">
            <a:avLst/>
          </a:prstGeom>
        </p:spPr>
        <p:txBody>
          <a:bodyPr bIns="91425" rIns="91425" lIns="91425" tIns="91425" anchor="ctr" anchorCtr="0">
            <a:noAutofit/>
          </a:bodyPr>
          <a:lstStyle/>
          <a:p>
            <a:pPr rtl="0" lvl="0">
              <a:lnSpc>
                <a:spcPct val="115000"/>
              </a:lnSpc>
              <a:buNone/>
            </a:pPr>
            <a:r>
              <a:rPr sz="2200" lang="en"/>
              <a:t>•</a:t>
            </a:r>
            <a:r>
              <a:rPr sz="1300" lang="en"/>
              <a:t>Bartosz F. Kaczmarek, S. S., Firas Petros, Quoc-Dien Trinh, Navneet Mander, Roger Chen, Mani Menon, Craig G. Rogers (2012). “Robotic ultrasound probe for tumor identification in robotic partial nephrectomy: Initial series and outcomes.” International Journal of Urology.</a:t>
            </a:r>
          </a:p>
          <a:p>
            <a:pPr rtl="0" lvl="0">
              <a:lnSpc>
                <a:spcPct val="115000"/>
              </a:lnSpc>
              <a:buNone/>
            </a:pPr>
            <a:r>
              <a:rPr sz="2200" lang="en"/>
              <a:t>•</a:t>
            </a:r>
            <a:r>
              <a:rPr sz="1300" lang="en"/>
              <a:t>Caitlin M. Schneider, B. P. D. P., MD; Russell H. Taylor, PhD; Gregory W. Dachs II, MS; Christopher J. Hasser, PhD; Simon P. DiMaio, PhD; Michael A. Choti, MD, MBA, FACS Surgical Technique: Robot-assisted laparoscopic ultrasonography for hepatic surgery.</a:t>
            </a:r>
          </a:p>
          <a:p>
            <a:pPr rtl="0" lvl="0">
              <a:lnSpc>
                <a:spcPct val="115000"/>
              </a:lnSpc>
              <a:buNone/>
            </a:pPr>
            <a:r>
              <a:rPr sz="2200" lang="en"/>
              <a:t>•</a:t>
            </a:r>
            <a:r>
              <a:rPr sz="1300" lang="en"/>
              <a:t>Caitlin M. Schneider, G. W. D. I., Christopher J. Hasser, Michael A. Choti, Simon P. DiMaio, Russell H. Taylor Robot-Assisted Laparoscopic Ultrasound, Johns Hopkins University; Johns Hopkins Medicine; Intuitive Surgical, Inc.</a:t>
            </a:r>
          </a:p>
          <a:p>
            <a:pPr rtl="0" lvl="0">
              <a:lnSpc>
                <a:spcPct val="115000"/>
              </a:lnSpc>
              <a:buNone/>
            </a:pPr>
            <a:r>
              <a:rPr sz="2200" lang="en"/>
              <a:t>•</a:t>
            </a:r>
            <a:r>
              <a:rPr sz="1300" lang="en"/>
              <a:t>Craig G. Rogers, M. R. L., MD; Akshay Bhandari, MD; Louis Spencer Krane, MD; Daniel Eun, MD; Manish N. Patel, MD; Ronald Boris, MD; Alok Shrivastava, MD; Mani Menon, MD (2009). “Maximizing Console Surgeon Independence during Robot-Assisted Renal Surgery by Using the Fourth Arm and TilePro.” Journal of Endourolgy 23(1): 115-121.</a:t>
            </a:r>
          </a:p>
          <a:p>
            <a:pPr rtl="0" lvl="0">
              <a:lnSpc>
                <a:spcPct val="115000"/>
              </a:lnSpc>
              <a:buNone/>
            </a:pPr>
            <a:r>
              <a:rPr sz="2200" lang="en"/>
              <a:t>•</a:t>
            </a:r>
            <a:r>
              <a:rPr sz="1300" lang="en"/>
              <a:t>Francesco Volonté, N. C. B., François Pugin, Joël Spaltenstein, Boris Schiltz, Minoa Jung, Monika Hagen, Osman Ratib, Philippe Morel (2012). “Augmented reality to the rescue of the minimally invasive surgeon. The usefulness of the interposition of stereoscopic images in the Da Vinci robotic console.” The Internation Journal of Medical Robotics and Computer Assisted Surgery.</a:t>
            </a:r>
          </a:p>
          <a:p>
            <a:pPr rtl="0" lvl="0">
              <a:lnSpc>
                <a:spcPct val="115000"/>
              </a:lnSpc>
              <a:buNone/>
            </a:pPr>
            <a:r>
              <a:rPr sz="2200" lang="en"/>
              <a:t>•</a:t>
            </a:r>
            <a:r>
              <a:rPr sz="1300" lang="en"/>
              <a:t>Joshua Leven, D. B., Rajesh Kumar, Gary Zhang, Steve Blumenkranz, Xiangtian (Donald) Dai, Mike Awad, Gregory D. Hager, Mike Marohn, Mike Choti, Chris Hasser, Russell H. Taylor DaVinci Canvas: A Telerobotic Surgical System with Integrated, Robot-Assisted, Laparoscopic Ultrasound Capability, The Johns Hopkins University; Intuitive Surgical, Inc.</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 name="Shape 34"/>
        <p:cNvGrpSpPr/>
        <p:nvPr/>
      </p:nvGrpSpPr>
      <p:grpSpPr>
        <a:xfrm>
          <a:off y="0" x="0"/>
          <a:ext cy="0" cx="0"/>
          <a:chOff y="0" x="0"/>
          <a:chExt cy="0" cx="0"/>
        </a:xfrm>
      </p:grpSpPr>
      <p:sp>
        <p:nvSpPr>
          <p:cNvPr id="35" name="Shape 35"/>
          <p:cNvSpPr txBox="1"/>
          <p:nvPr/>
        </p:nvSpPr>
        <p:spPr>
          <a:xfrm>
            <a:off y="2675250" x="2172525"/>
            <a:ext cy="910800" cx="6588599"/>
          </a:xfrm>
          <a:prstGeom prst="rect">
            <a:avLst/>
          </a:prstGeom>
        </p:spPr>
        <p:txBody>
          <a:bodyPr bIns="91425" rIns="91425" lIns="91425" tIns="91425" anchor="ctr" anchorCtr="0">
            <a:noAutofit/>
          </a:bodyPr>
          <a:lstStyle/>
          <a:p>
            <a:pPr rtl="0" lvl="0">
              <a:buNone/>
            </a:pPr>
            <a:r>
              <a:rPr b="1" sz="4800" lang="en"/>
              <a:t>Project summary</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2" name="Shape 252"/>
        <p:cNvGrpSpPr/>
        <p:nvPr/>
      </p:nvGrpSpPr>
      <p:grpSpPr>
        <a:xfrm>
          <a:off y="0" x="0"/>
          <a:ext cy="0" cx="0"/>
          <a:chOff y="0" x="0"/>
          <a:chExt cy="0" cx="0"/>
        </a:xfrm>
      </p:grpSpPr>
      <p:sp>
        <p:nvSpPr>
          <p:cNvPr id="253" name="Shape 253"/>
          <p:cNvSpPr txBox="1"/>
          <p:nvPr/>
        </p:nvSpPr>
        <p:spPr>
          <a:xfrm>
            <a:off y="2512050" x="2259900"/>
            <a:ext cy="1833899" cx="4624199"/>
          </a:xfrm>
          <a:prstGeom prst="rect">
            <a:avLst/>
          </a:prstGeom>
        </p:spPr>
        <p:txBody>
          <a:bodyPr bIns="91425" rIns="91425" lIns="91425" tIns="91425" anchor="ctr" anchorCtr="0">
            <a:noAutofit/>
          </a:bodyPr>
          <a:lstStyle/>
          <a:p>
            <a:pPr rtl="0" lvl="0">
              <a:buNone/>
            </a:pPr>
            <a:r>
              <a:rPr b="1" sz="4800" lang="en"/>
              <a:t>Thank you!</a:t>
            </a:r>
          </a:p>
          <a:p>
            <a:pPr rtl="0" lvl="0">
              <a:buNone/>
            </a:pPr>
            <a:r>
              <a:rPr sz="4000" lang="en"/>
              <a:t>   Questions?</a:t>
            </a:r>
          </a:p>
        </p:txBody>
      </p:sp>
      <p:sp>
        <p:nvSpPr>
          <p:cNvPr id="254" name="Shape 254"/>
          <p:cNvSpPr/>
          <p:nvPr/>
        </p:nvSpPr>
        <p:spPr>
          <a:xfrm>
            <a:off y="1534025" x="6393875"/>
            <a:ext cy="3333750" cx="1371600"/>
          </a:xfrm>
          <a:prstGeom prst="rect">
            <a:avLst/>
          </a:prstGeom>
          <a:blipFill>
            <a:blip r:embed="rId4"/>
            <a:stretch>
              <a:fillRect/>
            </a:stretch>
          </a:blipFill>
          <a:ln>
            <a:noFill/>
          </a:ln>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8" name="Shape 258"/>
        <p:cNvGrpSpPr/>
        <p:nvPr/>
      </p:nvGrpSpPr>
      <p:grpSpPr>
        <a:xfrm>
          <a:off y="0" x="0"/>
          <a:ext cy="0" cx="0"/>
          <a:chOff y="0" x="0"/>
          <a:chExt cy="0" cx="0"/>
        </a:xfrm>
      </p:grpSpPr>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2" name="Shape 262"/>
        <p:cNvGrpSpPr/>
        <p:nvPr/>
      </p:nvGrpSpPr>
      <p:grpSpPr>
        <a:xfrm>
          <a:off y="0" x="0"/>
          <a:ext cy="0" cx="0"/>
          <a:chOff y="0" x="0"/>
          <a:chExt cy="0" cx="0"/>
        </a:xfrm>
      </p:grpSpPr>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 name="Shape 39"/>
        <p:cNvGrpSpPr/>
        <p:nvPr/>
      </p:nvGrpSpPr>
      <p:grpSpPr>
        <a:xfrm>
          <a:off y="0" x="0"/>
          <a:ext cy="0" cx="0"/>
          <a:chOff y="0" x="0"/>
          <a:chExt cy="0" cx="0"/>
        </a:xfrm>
      </p:grpSpPr>
      <p:sp>
        <p:nvSpPr>
          <p:cNvPr id="40" name="Shape 40"/>
          <p:cNvSpPr/>
          <p:nvPr/>
        </p:nvSpPr>
        <p:spPr>
          <a:xfrm>
            <a:off y="2445153" x="4654150"/>
            <a:ext cy="2603488" cx="4022259"/>
          </a:xfrm>
          <a:prstGeom prst="rect">
            <a:avLst/>
          </a:prstGeom>
          <a:blipFill>
            <a:blip r:embed="rId4"/>
            <a:stretch>
              <a:fillRect/>
            </a:stretch>
          </a:blipFill>
        </p:spPr>
      </p:sp>
      <p:sp>
        <p:nvSpPr>
          <p:cNvPr id="41" name="Shape 41"/>
          <p:cNvSpPr txBox="1"/>
          <p:nvPr/>
        </p:nvSpPr>
        <p:spPr>
          <a:xfrm>
            <a:off y="1291400" x="545425"/>
            <a:ext cy="637799" cx="6545099"/>
          </a:xfrm>
          <a:prstGeom prst="rect">
            <a:avLst/>
          </a:prstGeom>
          <a:noFill/>
        </p:spPr>
        <p:txBody>
          <a:bodyPr bIns="91425" rIns="91425" lIns="91425" tIns="91425" anchor="t" anchorCtr="0">
            <a:noAutofit/>
          </a:bodyPr>
          <a:lstStyle/>
          <a:p>
            <a:pPr>
              <a:buNone/>
            </a:pPr>
            <a:r>
              <a:rPr b="1" sz="3600" lang="en"/>
              <a:t>Laparoscopic Ultrasound</a:t>
            </a:r>
          </a:p>
        </p:txBody>
      </p:sp>
      <p:sp>
        <p:nvSpPr>
          <p:cNvPr id="42" name="Shape 42"/>
          <p:cNvSpPr txBox="1"/>
          <p:nvPr/>
        </p:nvSpPr>
        <p:spPr>
          <a:xfrm>
            <a:off y="2329300" x="685800"/>
            <a:ext cy="2390100" cx="3907199"/>
          </a:xfrm>
          <a:prstGeom prst="rect">
            <a:avLst/>
          </a:prstGeom>
          <a:noFill/>
        </p:spPr>
        <p:txBody>
          <a:bodyPr bIns="91425" rIns="91425" lIns="91425" tIns="91425" anchor="t" anchorCtr="0">
            <a:noAutofit/>
          </a:bodyPr>
          <a:lstStyle/>
          <a:p>
            <a:pPr rtl="0" lvl="0" indent="-393700" marL="457200">
              <a:buClr>
                <a:srgbClr val="000000"/>
              </a:buClr>
              <a:buSzPct val="166666"/>
              <a:buFont typeface="Arial"/>
              <a:buChar char="•"/>
            </a:pPr>
            <a:r>
              <a:rPr sz="2600" lang="en"/>
              <a:t>minimally invasive procedure in abdominal cavity</a:t>
            </a:r>
          </a:p>
          <a:p>
            <a:r>
              <a:t/>
            </a:r>
          </a:p>
          <a:p>
            <a:pPr rtl="0" lvl="0" indent="-393700" marL="457200">
              <a:buClr>
                <a:srgbClr val="000000"/>
              </a:buClr>
              <a:buSzPct val="166666"/>
              <a:buFont typeface="Arial"/>
              <a:buChar char="•"/>
            </a:pPr>
            <a:r>
              <a:rPr sz="2600" lang="en"/>
              <a:t>augment with ultrasound probe</a:t>
            </a:r>
          </a:p>
        </p:txBody>
      </p:sp>
      <p:sp>
        <p:nvSpPr>
          <p:cNvPr id="43" name="Shape 43"/>
          <p:cNvSpPr txBox="1"/>
          <p:nvPr/>
        </p:nvSpPr>
        <p:spPr>
          <a:xfrm>
            <a:off y="4929541" x="774025"/>
            <a:ext cy="1508099" cx="5960100"/>
          </a:xfrm>
          <a:prstGeom prst="rect">
            <a:avLst/>
          </a:prstGeom>
          <a:noFill/>
        </p:spPr>
        <p:txBody>
          <a:bodyPr bIns="91425" rIns="91425" lIns="91425" tIns="91425" anchor="t" anchorCtr="0">
            <a:noAutofit/>
          </a:bodyPr>
          <a:lstStyle/>
          <a:p>
            <a:pPr rtl="0" lvl="0">
              <a:buNone/>
            </a:pPr>
            <a:r>
              <a:rPr sz="2400" lang="en"/>
              <a:t>Applications</a:t>
            </a:r>
          </a:p>
          <a:p>
            <a:pPr rtl="0" lvl="0" indent="-381000" marL="457200">
              <a:buClr>
                <a:srgbClr val="000000"/>
              </a:buClr>
              <a:buSzPct val="166666"/>
              <a:buFont typeface="Arial"/>
              <a:buChar char="•"/>
            </a:pPr>
            <a:r>
              <a:rPr sz="2400" lang="en"/>
              <a:t>Biopsy, ablation</a:t>
            </a:r>
          </a:p>
          <a:p>
            <a:pPr rtl="0" lvl="0" indent="-381000" marL="457200">
              <a:buClr>
                <a:srgbClr val="000000"/>
              </a:buClr>
              <a:buSzPct val="166666"/>
              <a:buFont typeface="Arial"/>
              <a:buChar char="•"/>
            </a:pPr>
            <a:r>
              <a:rPr sz="2400" lang="en"/>
              <a:t>Liver and kidney scanning and staging</a:t>
            </a:r>
          </a:p>
          <a:p>
            <a:pPr rtl="0" lvl="0" indent="-381000" marL="457200">
              <a:buClr>
                <a:srgbClr val="000000"/>
              </a:buClr>
              <a:buSzPct val="166666"/>
              <a:buFont typeface="Arial"/>
              <a:buChar char="•"/>
            </a:pPr>
            <a:r>
              <a:rPr sz="2400" lang="en"/>
              <a:t>Lesion detection</a:t>
            </a:r>
          </a:p>
        </p:txBody>
      </p:sp>
      <p:sp>
        <p:nvSpPr>
          <p:cNvPr id="44" name="Shape 44"/>
          <p:cNvSpPr txBox="1"/>
          <p:nvPr/>
        </p:nvSpPr>
        <p:spPr>
          <a:xfrm>
            <a:off y="4977975" x="4591707"/>
            <a:ext cy="457200" cx="3657600"/>
          </a:xfrm>
          <a:prstGeom prst="rect">
            <a:avLst/>
          </a:prstGeom>
          <a:noFill/>
        </p:spPr>
        <p:txBody>
          <a:bodyPr bIns="91425" rIns="91425" lIns="91425" tIns="91425" anchor="t" anchorCtr="0">
            <a:noAutofit/>
          </a:bodyPr>
          <a:lstStyle/>
          <a:p>
            <a:pPr>
              <a:buNone/>
            </a:pPr>
            <a:r>
              <a:rPr lang="en" i="1"/>
              <a:t>European Eurology, http://www.eurohifu.com/sona600i.htm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 name="Shape 48"/>
        <p:cNvGrpSpPr/>
        <p:nvPr/>
      </p:nvGrpSpPr>
      <p:grpSpPr>
        <a:xfrm>
          <a:off y="0" x="0"/>
          <a:ext cy="0" cx="0"/>
          <a:chOff y="0" x="0"/>
          <a:chExt cy="0" cx="0"/>
        </a:xfrm>
      </p:grpSpPr>
      <p:sp>
        <p:nvSpPr>
          <p:cNvPr id="49" name="Shape 49"/>
          <p:cNvSpPr txBox="1"/>
          <p:nvPr>
            <p:ph idx="1" type="body"/>
          </p:nvPr>
        </p:nvSpPr>
        <p:spPr>
          <a:xfrm>
            <a:off y="2472725" x="347270"/>
            <a:ext cy="3672299" cx="6074699"/>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provides real-time imaging</a:t>
            </a:r>
          </a:p>
          <a:p>
            <a:pPr rtl="0" lvl="0" indent="-419100" marL="457200">
              <a:buClr>
                <a:schemeClr val="dk1"/>
              </a:buClr>
              <a:buSzPct val="166666"/>
              <a:buFont typeface="Arial"/>
              <a:buChar char="•"/>
            </a:pPr>
            <a:r>
              <a:rPr lang="en"/>
              <a:t>enhances perception</a:t>
            </a:r>
          </a:p>
          <a:p>
            <a:pPr rtl="0" lvl="0" indent="-419100" marL="457200">
              <a:buClr>
                <a:schemeClr val="dk1"/>
              </a:buClr>
              <a:buSzPct val="166666"/>
              <a:buFont typeface="Arial"/>
              <a:buChar char="•"/>
            </a:pPr>
            <a:r>
              <a:rPr lang="en"/>
              <a:t>improve manipulability</a:t>
            </a:r>
          </a:p>
          <a:p>
            <a:pPr rtl="0" lvl="0" indent="-419100" marL="457200">
              <a:buClr>
                <a:schemeClr val="dk1"/>
              </a:buClr>
              <a:buSzPct val="166666"/>
              <a:buFont typeface="Arial"/>
              <a:buChar char="•"/>
            </a:pPr>
            <a:r>
              <a:rPr lang="en"/>
              <a:t>minimally invasive procedures</a:t>
            </a:r>
          </a:p>
          <a:p>
            <a:r>
              <a:t/>
            </a:r>
          </a:p>
          <a:p>
            <a:r>
              <a:t/>
            </a:r>
          </a:p>
          <a:p>
            <a:r>
              <a:t/>
            </a:r>
          </a:p>
          <a:p>
            <a:r>
              <a:t/>
            </a:r>
          </a:p>
        </p:txBody>
      </p:sp>
      <p:sp>
        <p:nvSpPr>
          <p:cNvPr id="50" name="Shape 50"/>
          <p:cNvSpPr txBox="1"/>
          <p:nvPr/>
        </p:nvSpPr>
        <p:spPr>
          <a:xfrm>
            <a:off y="1536125" x="393125"/>
            <a:ext cy="768900" cx="3517199"/>
          </a:xfrm>
          <a:prstGeom prst="rect">
            <a:avLst/>
          </a:prstGeom>
          <a:noFill/>
        </p:spPr>
        <p:txBody>
          <a:bodyPr bIns="91425" rIns="91425" lIns="91425" tIns="91425" anchor="t" anchorCtr="0">
            <a:noAutofit/>
          </a:bodyPr>
          <a:lstStyle/>
          <a:p>
            <a:pPr>
              <a:buNone/>
            </a:pPr>
            <a:r>
              <a:rPr b="1" sz="3600" lang="en"/>
              <a:t>Advantages</a:t>
            </a:r>
          </a:p>
        </p:txBody>
      </p:sp>
      <p:sp>
        <p:nvSpPr>
          <p:cNvPr id="51" name="Shape 51"/>
          <p:cNvSpPr/>
          <p:nvPr/>
        </p:nvSpPr>
        <p:spPr>
          <a:xfrm>
            <a:off y="1849575" x="5730021"/>
            <a:ext cy="2945822" cx="3027778"/>
          </a:xfrm>
          <a:prstGeom prst="rect">
            <a:avLst/>
          </a:prstGeom>
          <a:blipFill>
            <a:blip r:embed="rId4"/>
            <a:stretch>
              <a:fillRect/>
            </a:stretch>
          </a:blipFill>
        </p:spPr>
      </p:sp>
      <p:sp>
        <p:nvSpPr>
          <p:cNvPr id="52" name="Shape 52"/>
          <p:cNvSpPr txBox="1"/>
          <p:nvPr/>
        </p:nvSpPr>
        <p:spPr>
          <a:xfrm>
            <a:off y="4701875" x="5725800"/>
            <a:ext cy="457200" cx="1908299"/>
          </a:xfrm>
          <a:prstGeom prst="rect">
            <a:avLst/>
          </a:prstGeom>
          <a:noFill/>
        </p:spPr>
        <p:txBody>
          <a:bodyPr bIns="91425" rIns="91425" lIns="91425" tIns="91425" anchor="t" anchorCtr="0">
            <a:noAutofit/>
          </a:bodyPr>
          <a:lstStyle/>
          <a:p>
            <a:pPr rtl="0" lvl="0">
              <a:buNone/>
            </a:pPr>
            <a:r>
              <a:rPr lang="en" i="1"/>
              <a:t>C.M. Schneider '10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6" name="Shape 56"/>
        <p:cNvGrpSpPr/>
        <p:nvPr/>
      </p:nvGrpSpPr>
      <p:grpSpPr>
        <a:xfrm>
          <a:off y="0" x="0"/>
          <a:ext cy="0" cx="0"/>
          <a:chOff y="0" x="0"/>
          <a:chExt cy="0" cx="0"/>
        </a:xfrm>
      </p:grpSpPr>
      <p:sp>
        <p:nvSpPr>
          <p:cNvPr id="57" name="Shape 57"/>
          <p:cNvSpPr txBox="1"/>
          <p:nvPr/>
        </p:nvSpPr>
        <p:spPr>
          <a:xfrm>
            <a:off y="2047650" x="629250"/>
            <a:ext cy="2762699" cx="7885499"/>
          </a:xfrm>
          <a:prstGeom prst="rect">
            <a:avLst/>
          </a:prstGeom>
          <a:noFill/>
        </p:spPr>
        <p:txBody>
          <a:bodyPr bIns="91425" rIns="91425" lIns="91425" tIns="91425" anchor="t" anchorCtr="0">
            <a:noAutofit/>
          </a:bodyPr>
          <a:lstStyle/>
          <a:p>
            <a:pPr>
              <a:buNone/>
            </a:pPr>
            <a:r>
              <a:rPr sz="3000" lang="en" i="1">
                <a:solidFill>
                  <a:srgbClr val="333333"/>
                </a:solidFill>
              </a:rPr>
              <a:t>We propose the development and utilization of a novel Da Vinci interface, integrating and displaying live intraoperative ultrasound as well as additional preoperative data to improve the ergonomy and efficacy of robotic procedures.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1" name="Shape 61"/>
        <p:cNvGrpSpPr/>
        <p:nvPr/>
      </p:nvGrpSpPr>
      <p:grpSpPr>
        <a:xfrm>
          <a:off y="0" x="0"/>
          <a:ext cy="0" cx="0"/>
          <a:chOff y="0" x="0"/>
          <a:chExt cy="0" cx="0"/>
        </a:xfrm>
      </p:grpSpPr>
      <p:sp>
        <p:nvSpPr>
          <p:cNvPr id="62" name="Shape 62"/>
          <p:cNvSpPr txBox="1"/>
          <p:nvPr/>
        </p:nvSpPr>
        <p:spPr>
          <a:xfrm>
            <a:off y="554975" x="2902050"/>
            <a:ext cy="862200" cx="3534299"/>
          </a:xfrm>
          <a:prstGeom prst="rect">
            <a:avLst/>
          </a:prstGeom>
        </p:spPr>
        <p:txBody>
          <a:bodyPr bIns="91425" rIns="91425" lIns="91425" tIns="91425" anchor="ctr" anchorCtr="0">
            <a:noAutofit/>
          </a:bodyPr>
          <a:lstStyle/>
          <a:p>
            <a:pPr rtl="0" lvl="0">
              <a:buNone/>
            </a:pPr>
            <a:r>
              <a:rPr sz="4000" lang="en"/>
              <a:t>Block diagram</a:t>
            </a:r>
          </a:p>
        </p:txBody>
      </p:sp>
      <p:sp>
        <p:nvSpPr>
          <p:cNvPr id="63" name="Shape 63"/>
          <p:cNvSpPr/>
          <p:nvPr/>
        </p:nvSpPr>
        <p:spPr>
          <a:xfrm>
            <a:off y="1349400" x="1135425"/>
            <a:ext cy="4638675" cx="7067550"/>
          </a:xfrm>
          <a:prstGeom prst="rect">
            <a:avLst/>
          </a:prstGeom>
          <a:blipFill>
            <a:blip r:embed="rId4"/>
            <a:stretch>
              <a:fillRect/>
            </a:stretch>
          </a:blipFill>
        </p:spPr>
      </p:sp>
      <p:sp>
        <p:nvSpPr>
          <p:cNvPr id="64" name="Shape 64"/>
          <p:cNvSpPr/>
          <p:nvPr/>
        </p:nvSpPr>
        <p:spPr>
          <a:xfrm>
            <a:off y="4616762" x="7388853"/>
            <a:ext cy="361950" cx="1000125"/>
          </a:xfrm>
          <a:prstGeom prst="rect">
            <a:avLst/>
          </a:prstGeom>
          <a:blipFill>
            <a:blip r:embed="rId5"/>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8" name="Shape 68"/>
        <p:cNvGrpSpPr/>
        <p:nvPr/>
      </p:nvGrpSpPr>
      <p:grpSpPr>
        <a:xfrm>
          <a:off y="0" x="0"/>
          <a:ext cy="0" cx="0"/>
          <a:chOff y="0" x="0"/>
          <a:chExt cy="0" cx="0"/>
        </a:xfrm>
      </p:grpSpPr>
      <p:sp>
        <p:nvSpPr>
          <p:cNvPr id="69" name="Shape 69"/>
          <p:cNvSpPr/>
          <p:nvPr/>
        </p:nvSpPr>
        <p:spPr>
          <a:xfrm>
            <a:off y="1127502" x="1035369"/>
            <a:ext cy="4773423" cx="6926420"/>
          </a:xfrm>
          <a:prstGeom prst="rect">
            <a:avLst/>
          </a:prstGeom>
          <a:blipFill>
            <a:blip r:embed="rId4"/>
            <a:stretch>
              <a:fillRect/>
            </a:stretch>
          </a:blipFill>
          <a:ln>
            <a:noFill/>
          </a:ln>
        </p:spPr>
      </p:sp>
      <p:sp>
        <p:nvSpPr>
          <p:cNvPr id="70" name="Shape 70"/>
          <p:cNvSpPr/>
          <p:nvPr/>
        </p:nvSpPr>
        <p:spPr>
          <a:xfrm>
            <a:off y="1049414" x="4521450"/>
            <a:ext cy="4929600" cx="3585299"/>
          </a:xfrm>
          <a:prstGeom prst="ellipse">
            <a:avLst/>
          </a:prstGeom>
          <a:noFill/>
          <a:ln w="76200" cap="flat">
            <a:solidFill>
              <a:srgbClr val="FF0000"/>
            </a:solidFill>
            <a:prstDash val="solid"/>
            <a:round/>
            <a:headEnd w="med" len="med" type="none"/>
            <a:tailEnd w="med" len="med" type="none"/>
          </a:ln>
        </p:spPr>
        <p:txBody>
          <a:bodyPr bIns="91425" rIns="91425" lIns="91425" tIns="91425" anchor="ctr" anchorCtr="0">
            <a:noAutofit/>
          </a:bodyPr>
          <a:lstStyle/>
          <a:p/>
        </p:txBody>
      </p:sp>
      <p:cxnSp>
        <p:nvCxnSpPr>
          <p:cNvPr id="71" name="Shape 71"/>
          <p:cNvCxnSpPr/>
          <p:nvPr/>
        </p:nvCxnSpPr>
        <p:spPr>
          <a:xfrm>
            <a:off y="4098200" x="1642450"/>
            <a:ext cy="1466700" cx="1874100"/>
          </a:xfrm>
          <a:prstGeom prst="straightConnector1">
            <a:avLst/>
          </a:prstGeom>
          <a:noFill/>
          <a:ln w="76200" cap="flat">
            <a:solidFill>
              <a:srgbClr val="FF0000"/>
            </a:solidFill>
            <a:prstDash val="solid"/>
            <a:round/>
            <a:headEnd w="lg" len="lg" type="none"/>
            <a:tailEnd w="lg" len="lg" type="none"/>
          </a:ln>
        </p:spPr>
      </p:cxnSp>
      <p:cxnSp>
        <p:nvCxnSpPr>
          <p:cNvPr id="72" name="Shape 72"/>
          <p:cNvCxnSpPr/>
          <p:nvPr/>
        </p:nvCxnSpPr>
        <p:spPr>
          <a:xfrm rot="10800000" flipH="1">
            <a:off y="4043924" x="1628875"/>
            <a:ext cy="1480200" cx="1819799"/>
          </a:xfrm>
          <a:prstGeom prst="straightConnector1">
            <a:avLst/>
          </a:prstGeom>
          <a:noFill/>
          <a:ln w="76200" cap="flat">
            <a:solidFill>
              <a:srgbClr val="FF0000"/>
            </a:solidFill>
            <a:prstDash val="solid"/>
            <a:round/>
            <a:headEnd w="lg" len="lg" type="none"/>
            <a:tailEnd w="lg" len="lg" type="none"/>
          </a:ln>
        </p:spPr>
      </p:cxnSp>
      <p:sp>
        <p:nvSpPr>
          <p:cNvPr id="73" name="Shape 73"/>
          <p:cNvSpPr txBox="1"/>
          <p:nvPr/>
        </p:nvSpPr>
        <p:spPr>
          <a:xfrm>
            <a:off y="6006150" x="1113050"/>
            <a:ext cy="345000" cx="965700"/>
          </a:xfrm>
          <a:prstGeom prst="rect">
            <a:avLst/>
          </a:prstGeom>
          <a:noFill/>
        </p:spPr>
        <p:txBody>
          <a:bodyPr bIns="91425" rIns="91425" lIns="91425" tIns="91425" anchor="t" anchorCtr="0">
            <a:noAutofit/>
          </a:bodyPr>
          <a:lstStyle/>
          <a:p>
            <a:pPr rtl="0" lvl="0">
              <a:buNone/>
            </a:pPr>
            <a:r>
              <a:rPr lang="en" i="1"/>
              <a:t>Lea '13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7" name="Shape 77"/>
        <p:cNvGrpSpPr/>
        <p:nvPr/>
      </p:nvGrpSpPr>
      <p:grpSpPr>
        <a:xfrm>
          <a:off y="0" x="0"/>
          <a:ext cy="0" cx="0"/>
          <a:chOff y="0" x="0"/>
          <a:chExt cy="0" cx="0"/>
        </a:xfrm>
      </p:grpSpPr>
      <p:sp>
        <p:nvSpPr>
          <p:cNvPr id="78" name="Shape 78"/>
          <p:cNvSpPr txBox="1"/>
          <p:nvPr/>
        </p:nvSpPr>
        <p:spPr>
          <a:xfrm>
            <a:off y="2644825" x="2604450"/>
            <a:ext cy="910800" cx="3935099"/>
          </a:xfrm>
          <a:prstGeom prst="rect">
            <a:avLst/>
          </a:prstGeom>
        </p:spPr>
        <p:txBody>
          <a:bodyPr bIns="91425" rIns="91425" lIns="91425" tIns="91425" anchor="ctr" anchorCtr="0">
            <a:noAutofit/>
          </a:bodyPr>
          <a:lstStyle/>
          <a:p>
            <a:pPr rtl="0" lvl="0">
              <a:buNone/>
            </a:pPr>
            <a:r>
              <a:rPr b="1" sz="4800" lang="en"/>
              <a:t>Deliverables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