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2"/>
                </a:solidFill>
              </a:rPr>
              <a:t>Engineering </a:t>
            </a:r>
            <a:r>
              <a:rPr lang="en-US" sz="1000" b="1" dirty="0">
                <a:solidFill>
                  <a:schemeClr val="bg2"/>
                </a:solidFill>
              </a:rPr>
              <a:t>Research Center for Computer Integrated Surgical Systems and Technology</a:t>
            </a:r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dirty="0" smtClean="0">
                <a:latin typeface="+mj-lt"/>
              </a:rPr>
              <a:t>CIS 2, Spring 2011 </a:t>
            </a:r>
            <a:endParaRPr lang="en-US" sz="1000" dirty="0">
              <a:latin typeface="+mj-lt"/>
            </a:endParaRPr>
          </a:p>
        </p:txBody>
      </p:sp>
      <p:pic>
        <p:nvPicPr>
          <p:cNvPr id="10" name="Picture 9" descr="LCSR Logo - crop - tiny.jpg"/>
          <p:cNvPicPr>
            <a:picLocks noChangeAspect="1"/>
          </p:cNvPicPr>
          <p:nvPr userDrawn="1"/>
        </p:nvPicPr>
        <p:blipFill>
          <a:blip r:embed="rId2" cstate="print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11" name="Picture 10" descr="ERC logo 12.12.08.pdf"/>
          <p:cNvPicPr>
            <a:picLocks noChangeAspect="1"/>
          </p:cNvPicPr>
          <p:nvPr userDrawn="1"/>
        </p:nvPicPr>
        <p:blipFill>
          <a:blip r:embed="rId3" cstate="print"/>
          <a:srcRect l="22560" t="19588" r="29205" b="37082"/>
          <a:stretch>
            <a:fillRect/>
          </a:stretch>
        </p:blipFill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12" name="Picture 11" descr="cisst_446_projects_logo_whiteback.png"/>
          <p:cNvPicPr>
            <a:picLocks noChangeAspect="1"/>
          </p:cNvPicPr>
          <p:nvPr userDrawn="1"/>
        </p:nvPicPr>
        <p:blipFill>
          <a:blip r:embed="rId4" cstate="print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CA52-1861-4684-922E-7486CFD4BBF5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FC1F9-8EAC-4284-BFB9-C27991B0A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>
              <a:tabLst>
                <a:tab pos="1371600" algn="l"/>
              </a:tabLst>
            </a:pPr>
            <a:r>
              <a:rPr lang="en-US" sz="2400" b="1" dirty="0" smtClean="0"/>
              <a:t>Visual Annotation of Clinically Important Anatomical Landmarks for </a:t>
            </a:r>
            <a:r>
              <a:rPr lang="en-US" sz="2400" b="1" dirty="0" err="1" smtClean="0"/>
              <a:t>Vitreoretinal</a:t>
            </a:r>
            <a:r>
              <a:rPr lang="en-US" sz="2400" b="1" dirty="0" smtClean="0"/>
              <a:t> Surgery</a:t>
            </a:r>
            <a:br>
              <a:rPr lang="en-US" sz="2400" b="1" dirty="0" smtClean="0"/>
            </a:br>
            <a:r>
              <a:rPr lang="en-US" sz="1800" dirty="0" smtClean="0"/>
              <a:t>Team Members: Vincent Ng</a:t>
            </a:r>
            <a:br>
              <a:rPr lang="en-US" sz="1800" dirty="0" smtClean="0"/>
            </a:br>
            <a:r>
              <a:rPr lang="en-US" sz="1800" dirty="0" smtClean="0"/>
              <a:t>Mentors: </a:t>
            </a:r>
            <a:r>
              <a:rPr lang="en-US" sz="1800" dirty="0" err="1" smtClean="0"/>
              <a:t>Rogerio</a:t>
            </a:r>
            <a:r>
              <a:rPr lang="en-US" sz="1800" dirty="0" smtClean="0"/>
              <a:t> </a:t>
            </a:r>
            <a:r>
              <a:rPr lang="en-US" sz="1800" dirty="0" err="1" smtClean="0"/>
              <a:t>Richa</a:t>
            </a:r>
            <a:r>
              <a:rPr lang="en-US" sz="1800" dirty="0" smtClean="0"/>
              <a:t>, </a:t>
            </a:r>
            <a:r>
              <a:rPr lang="en-US" sz="1800" dirty="0" err="1" smtClean="0"/>
              <a:t>Marcin</a:t>
            </a:r>
            <a:r>
              <a:rPr lang="en-US" sz="1800" dirty="0" smtClean="0"/>
              <a:t> </a:t>
            </a:r>
            <a:r>
              <a:rPr lang="en-US" sz="1800" dirty="0" err="1" smtClean="0"/>
              <a:t>Balicki</a:t>
            </a:r>
            <a:r>
              <a:rPr lang="en-US" sz="1800" dirty="0" smtClean="0"/>
              <a:t>, Dr. Russell Taylor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Goals: </a:t>
            </a:r>
          </a:p>
          <a:p>
            <a:pPr lvl="1"/>
            <a:r>
              <a:rPr lang="en-US" sz="1800" dirty="0" smtClean="0"/>
              <a:t>Register Pre-op and Intra-op images in real-time</a:t>
            </a:r>
          </a:p>
          <a:p>
            <a:pPr lvl="1"/>
            <a:r>
              <a:rPr lang="en-US" sz="1800" dirty="0" smtClean="0"/>
              <a:t>Overlaying landmarks chosen from Pre-op images into Intra-op</a:t>
            </a:r>
          </a:p>
          <a:p>
            <a:r>
              <a:rPr lang="en-US" sz="2000" b="1" dirty="0" smtClean="0"/>
              <a:t>Significance: </a:t>
            </a:r>
          </a:p>
          <a:p>
            <a:pPr lvl="1"/>
            <a:r>
              <a:rPr lang="en-US" sz="1800" dirty="0" smtClean="0"/>
              <a:t>Gives surgeon more visual info from planning stage</a:t>
            </a:r>
          </a:p>
          <a:p>
            <a:pPr lvl="1"/>
            <a:r>
              <a:rPr lang="en-US" sz="1800" dirty="0" smtClean="0"/>
              <a:t>Integrating this tool with other tools to aid surgeon during complex procedure</a:t>
            </a:r>
          </a:p>
          <a:p>
            <a:pPr lvl="1"/>
            <a:endParaRPr lang="en-US" sz="1600" dirty="0" smtClean="0"/>
          </a:p>
          <a:p>
            <a:pPr lvl="1"/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4419600"/>
            <a:ext cx="3886200" cy="11731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Results: </a:t>
            </a:r>
          </a:p>
          <a:p>
            <a:pPr lvl="1"/>
            <a:r>
              <a:rPr lang="en-US" sz="1800" dirty="0" smtClean="0"/>
              <a:t>150-300 ms running time</a:t>
            </a:r>
          </a:p>
          <a:p>
            <a:pPr lvl="1"/>
            <a:r>
              <a:rPr lang="en-US" sz="1800" dirty="0" smtClean="0"/>
              <a:t>Valid match every 4-10 frames</a:t>
            </a:r>
          </a:p>
          <a:p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0" y="5486400"/>
            <a:ext cx="2046676" cy="818670"/>
            <a:chOff x="5501" y="174717"/>
            <a:chExt cx="2046676" cy="818670"/>
          </a:xfrm>
        </p:grpSpPr>
        <p:sp>
          <p:nvSpPr>
            <p:cNvPr id="74" name="Chevron 73"/>
            <p:cNvSpPr/>
            <p:nvPr/>
          </p:nvSpPr>
          <p:spPr>
            <a:xfrm>
              <a:off x="5501" y="174717"/>
              <a:ext cx="2046676" cy="81867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Chevron 4"/>
            <p:cNvSpPr/>
            <p:nvPr/>
          </p:nvSpPr>
          <p:spPr>
            <a:xfrm>
              <a:off x="414836" y="174717"/>
              <a:ext cx="1228006" cy="818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Initialize (detect features on initial </a:t>
              </a:r>
              <a:r>
                <a:rPr lang="en-US" sz="1200" kern="1200" dirty="0" smtClean="0"/>
                <a:t>Image to track)</a:t>
              </a:r>
              <a:endParaRPr lang="en-US" sz="1200" kern="12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209800" y="5486400"/>
            <a:ext cx="2046676" cy="818670"/>
            <a:chOff x="3765720" y="174717"/>
            <a:chExt cx="2046676" cy="818670"/>
          </a:xfrm>
        </p:grpSpPr>
        <p:sp>
          <p:nvSpPr>
            <p:cNvPr id="70" name="Chevron 69"/>
            <p:cNvSpPr/>
            <p:nvPr/>
          </p:nvSpPr>
          <p:spPr>
            <a:xfrm>
              <a:off x="3765720" y="174717"/>
              <a:ext cx="2046676" cy="81867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Chevron 8"/>
            <p:cNvSpPr/>
            <p:nvPr/>
          </p:nvSpPr>
          <p:spPr>
            <a:xfrm>
              <a:off x="4146720" y="174717"/>
              <a:ext cx="1228006" cy="818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Detect features </a:t>
              </a:r>
              <a:r>
                <a:rPr lang="en-US" sz="1200" kern="1200" dirty="0" smtClean="0"/>
                <a:t>on  image in live video feed</a:t>
              </a:r>
              <a:endParaRPr lang="en-US" sz="1200" kern="1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810000" y="5486400"/>
            <a:ext cx="2046676" cy="818670"/>
            <a:chOff x="5531529" y="174717"/>
            <a:chExt cx="2046676" cy="818670"/>
          </a:xfrm>
        </p:grpSpPr>
        <p:sp>
          <p:nvSpPr>
            <p:cNvPr id="68" name="Chevron 67"/>
            <p:cNvSpPr/>
            <p:nvPr/>
          </p:nvSpPr>
          <p:spPr>
            <a:xfrm>
              <a:off x="5531529" y="174717"/>
              <a:ext cx="2046676" cy="81867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Chevron 10"/>
            <p:cNvSpPr/>
            <p:nvPr/>
          </p:nvSpPr>
          <p:spPr>
            <a:xfrm>
              <a:off x="5940864" y="174717"/>
              <a:ext cx="1228006" cy="818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Determine matches between features in 2 images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410200" y="5486400"/>
            <a:ext cx="2046676" cy="818670"/>
            <a:chOff x="7373538" y="174717"/>
            <a:chExt cx="2046676" cy="818670"/>
          </a:xfrm>
        </p:grpSpPr>
        <p:sp>
          <p:nvSpPr>
            <p:cNvPr id="77" name="Chevron 76"/>
            <p:cNvSpPr/>
            <p:nvPr/>
          </p:nvSpPr>
          <p:spPr>
            <a:xfrm>
              <a:off x="7373538" y="174717"/>
              <a:ext cx="2046676" cy="81867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Chevron 4"/>
            <p:cNvSpPr/>
            <p:nvPr/>
          </p:nvSpPr>
          <p:spPr>
            <a:xfrm>
              <a:off x="7782873" y="174717"/>
              <a:ext cx="1228006" cy="818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/>
                <a:t>Calculate Transformation based on matches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010400" y="5486400"/>
            <a:ext cx="2046676" cy="818670"/>
            <a:chOff x="9215548" y="174717"/>
            <a:chExt cx="2046676" cy="818670"/>
          </a:xfrm>
        </p:grpSpPr>
        <p:sp>
          <p:nvSpPr>
            <p:cNvPr id="86" name="Chevron 85"/>
            <p:cNvSpPr/>
            <p:nvPr/>
          </p:nvSpPr>
          <p:spPr>
            <a:xfrm>
              <a:off x="9215548" y="174717"/>
              <a:ext cx="2046676" cy="81867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Chevron 4"/>
            <p:cNvSpPr/>
            <p:nvPr/>
          </p:nvSpPr>
          <p:spPr>
            <a:xfrm>
              <a:off x="9624883" y="174717"/>
              <a:ext cx="1228006" cy="818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Overlay transformed point on live display</a:t>
              </a:r>
            </a:p>
          </p:txBody>
        </p:sp>
      </p:grpSp>
      <p:pic>
        <p:nvPicPr>
          <p:cNvPr id="1026" name="Picture 2" descr="J:\sync\working-sync\600.446_CIS2\phantom_test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1"/>
            <a:ext cx="3870476" cy="2834322"/>
          </a:xfrm>
          <a:prstGeom prst="rect">
            <a:avLst/>
          </a:prstGeom>
          <a:noFill/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600200" cy="15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" name="Rounded Rectangle 92"/>
          <p:cNvSpPr/>
          <p:nvPr/>
        </p:nvSpPr>
        <p:spPr>
          <a:xfrm>
            <a:off x="8610600" y="609600"/>
            <a:ext cx="152400" cy="152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Visual Annotation of Clinically Important Anatomical Landmarks for Vitreoretinal Surgery Team Members: Vincent Ng Mentors: Rogerio Richa, Marcin Balicki, Dr. Russell Taylor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Annotation of Clinically Important Anatomical Landmarks for Vitreoretinal Surgery Team Members: Vincent Ng Mentors: Rogerio Richa, Marcin Balicki, Dr. Russell Taylor</dc:title>
  <dc:creator>vtakng</dc:creator>
  <cp:lastModifiedBy>vtakng</cp:lastModifiedBy>
  <cp:revision>20</cp:revision>
  <dcterms:created xsi:type="dcterms:W3CDTF">2011-05-18T03:30:17Z</dcterms:created>
  <dcterms:modified xsi:type="dcterms:W3CDTF">2011-05-18T16:29:17Z</dcterms:modified>
</cp:coreProperties>
</file>