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6" r:id="rId2"/>
    <p:sldId id="277" r:id="rId3"/>
    <p:sldId id="27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D72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707"/>
  </p:normalViewPr>
  <p:slideViewPr>
    <p:cSldViewPr showGuides="1">
      <p:cViewPr varScale="1">
        <p:scale>
          <a:sx n="100" d="100"/>
          <a:sy n="100" d="100"/>
        </p:scale>
        <p:origin x="624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E.g. classification hierarchy in animal kingdom.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6788FD-083D-3B4A-BCEA-C6203DCA566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62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unberath@jhu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609600"/>
          </a:xfrm>
        </p:spPr>
        <p:txBody>
          <a:bodyPr/>
          <a:lstStyle/>
          <a:p>
            <a:r>
              <a:rPr lang="en-US" sz="18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Hierarchical Labeling of resting </a:t>
            </a:r>
            <a:r>
              <a:rPr lang="en-US" sz="18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state functional MRI brain networks</a:t>
            </a:r>
            <a:endParaRPr lang="en-US" sz="18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492223"/>
            <a:ext cx="8763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“Connectivity” of the brain can be measured using fMRI, and the time series clustered to generate maps of intrinsic brain networks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Depending on how the data is clustered, different network topologies can result. Knowledge about the </a:t>
            </a:r>
            <a:r>
              <a:rPr lang="en-US" sz="1800" i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hierarchy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of each part of the network can inform the </a:t>
            </a:r>
            <a:r>
              <a:rPr lang="en-US" sz="1800" i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actual label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of the network. E.g., in the above figure, knowing that the yellow ROI is part of the attention network as shown helps to distinguish it from a portion of the language network, which could be similar in appearance. </a:t>
            </a:r>
          </a:p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rgbClr val="042D72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DATA: </a:t>
            </a:r>
            <a:r>
              <a:rPr lang="en-US" sz="1800" b="1" dirty="0" smtClean="0">
                <a:solidFill>
                  <a:srgbClr val="042D72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public</a:t>
            </a:r>
            <a:r>
              <a:rPr lang="en-US" sz="1800" dirty="0" smtClean="0">
                <a:solidFill>
                  <a:srgbClr val="042D72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fMRI repositories (&gt;1000s of data); </a:t>
            </a:r>
            <a:r>
              <a:rPr lang="en-US" sz="1800" b="1" dirty="0" smtClean="0">
                <a:solidFill>
                  <a:srgbClr val="042D72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JHU</a:t>
            </a:r>
            <a:r>
              <a:rPr lang="en-US" sz="1800" dirty="0" smtClean="0">
                <a:solidFill>
                  <a:srgbClr val="042D72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 depending on source, minimum of about 100 patients with lesions. Also have several thousand fMRI on clinical patients with or without lesions</a:t>
            </a:r>
          </a:p>
          <a:p>
            <a:pPr>
              <a:lnSpc>
                <a:spcPct val="90000"/>
              </a:lnSpc>
            </a:pPr>
            <a:endParaRPr lang="en-US" sz="1800" dirty="0">
              <a:solidFill>
                <a:srgbClr val="042D72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859" y="765249"/>
            <a:ext cx="2669773" cy="2378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4018" y="682723"/>
            <a:ext cx="2654300" cy="2543125"/>
          </a:xfrm>
          <a:prstGeom prst="rect">
            <a:avLst/>
          </a:prstGeom>
        </p:spPr>
      </p:pic>
      <p:cxnSp>
        <p:nvCxnSpPr>
          <p:cNvPr id="8" name="Curved Connector 7"/>
          <p:cNvCxnSpPr/>
          <p:nvPr/>
        </p:nvCxnSpPr>
        <p:spPr bwMode="auto">
          <a:xfrm flipV="1">
            <a:off x="3797591" y="1814536"/>
            <a:ext cx="1025927" cy="609600"/>
          </a:xfrm>
          <a:prstGeom prst="curvedConnector3">
            <a:avLst>
              <a:gd name="adj1" fmla="val 53363"/>
            </a:avLst>
          </a:prstGeom>
          <a:solidFill>
            <a:schemeClr val="accent1"/>
          </a:solidFill>
          <a:ln w="603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67008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87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 &amp; Deliverables: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machine learning algorithms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for</a:t>
            </a:r>
          </a:p>
          <a:p>
            <a:pPr lvl="2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Incorporating hierarchical labeling for classification of resting state functional MRI networks</a:t>
            </a:r>
          </a:p>
          <a:p>
            <a:pPr lvl="2">
              <a:lnSpc>
                <a:spcPct val="90000"/>
              </a:lnSpc>
            </a:pPr>
            <a:r>
              <a:rPr lang="en-US" sz="14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Demonstrate accurate classification of network subcomponents first in healthy subjects, then in patients with brain lesions. </a:t>
            </a:r>
          </a:p>
          <a:p>
            <a:pPr lvl="2">
              <a:lnSpc>
                <a:spcPct val="90000"/>
              </a:lnSpc>
            </a:pPr>
            <a:endParaRPr lang="en-US" sz="14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Long-term 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prospect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 </a:t>
            </a:r>
            <a:b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800" dirty="0">
                <a:solidFill>
                  <a:srgbClr val="00B05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learning-based algorithms to </a:t>
            </a:r>
            <a:r>
              <a:rPr lang="en-US" sz="1800" dirty="0" smtClean="0">
                <a:solidFill>
                  <a:srgbClr val="00B05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automatically identify, and accurately classify, intrinsic brain networks using fMRI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solidFill>
                  <a:srgbClr val="00B05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Supplement current efforts in incorporating automated network labeling in real-time functional MRI of the brain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>
                <a:solidFill>
                  <a:srgbClr val="00B05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If successful, goal is to develop software that can be incorporated into scanner for widespread use of this technology in clinical care, currently limited by lack of expertise in knowledge of brain </a:t>
            </a:r>
            <a:r>
              <a:rPr lang="en-US" sz="1800" smtClean="0">
                <a:solidFill>
                  <a:srgbClr val="00B050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networks.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1-2, pref.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Experience in ML, DL, and </a:t>
            </a:r>
            <a:r>
              <a:rPr lang="en-US" sz="18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ConvNets</a:t>
            </a: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(Python, Pytorch)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Ideal: Experience dealing with medical and time series data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609600"/>
          </a:xfrm>
        </p:spPr>
        <p:txBody>
          <a:bodyPr/>
          <a:lstStyle/>
          <a:p>
            <a:r>
              <a:rPr lang="en-US" sz="18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Hierarchical Labeling of resting </a:t>
            </a:r>
            <a:r>
              <a:rPr lang="en-US" sz="18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state functional MRI brain networks</a:t>
            </a:r>
            <a:endParaRPr lang="en-US" sz="18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8093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b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Radiology Artificial Intelligence Lab (</a:t>
            </a:r>
            <a:r>
              <a:rPr lang="en-US" sz="1900" i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rail.jhu.edu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Technical side: </a:t>
            </a:r>
          </a:p>
          <a:p>
            <a:pPr lvl="1"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Mathias Unberath (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unberath@jhu.edu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)</a:t>
            </a: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Clinical collaborators: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Haris Sair (primary clinical mentor)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Ferdinand Hui,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Paul Yi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609600"/>
          </a:xfrm>
        </p:spPr>
        <p:txBody>
          <a:bodyPr/>
          <a:lstStyle/>
          <a:p>
            <a:r>
              <a:rPr lang="en-US" sz="18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Hierarchical Labeling of resting </a:t>
            </a:r>
            <a:r>
              <a:rPr lang="en-US" sz="18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state functional MRI brain networks</a:t>
            </a:r>
            <a:endParaRPr lang="en-US" sz="18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8369148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6082</TotalTime>
  <Words>214</Words>
  <Application>Microsoft Macintosh PowerPoint</Application>
  <PresentationFormat>On-screen Show (4:3)</PresentationFormat>
  <Paragraphs>38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Times New Roman</vt:lpstr>
      <vt:lpstr>Verdana</vt:lpstr>
      <vt:lpstr>Arial</vt:lpstr>
      <vt:lpstr>CIS-Lecture</vt:lpstr>
      <vt:lpstr>Hierarchical Labeling of resting state functional MRI brain networks</vt:lpstr>
      <vt:lpstr>Hierarchical Labeling of resting state functional MRI brain networks</vt:lpstr>
      <vt:lpstr>Hierarchical Labeling of resting state functional MRI brain networks</vt:lpstr>
    </vt:vector>
  </TitlesOfParts>
  <Company>Johns Hopkins University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Microsoft Office User</cp:lastModifiedBy>
  <cp:revision>83</cp:revision>
  <cp:lastPrinted>1998-01-12T19:42:20Z</cp:lastPrinted>
  <dcterms:created xsi:type="dcterms:W3CDTF">2014-01-14T11:21:36Z</dcterms:created>
  <dcterms:modified xsi:type="dcterms:W3CDTF">2019-01-23T23:13:42Z</dcterms:modified>
</cp:coreProperties>
</file>