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12192000"/>
  <p:notesSz cx="6858000" cy="9144000"/>
  <p:embeddedFontLst>
    <p:embeddedFont>
      <p:font typeface="Nunito"/>
      <p:regular r:id="rId26"/>
      <p:bold r:id="rId27"/>
      <p:italic r:id="rId28"/>
      <p:boldItalic r:id="rId29"/>
    </p:embeddedFont>
    <p:embeddedFont>
      <p:font typeface="Arial Narrow"/>
      <p:regular r:id="rId30"/>
      <p:bold r:id="rId31"/>
      <p:italic r:id="rId32"/>
      <p:boldItalic r:id="rId33"/>
    </p:embeddedFont>
    <p:embeddedFont>
      <p:font typeface="Arial Black"/>
      <p:regular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1050">
          <p15:clr>
            <a:srgbClr val="A4A3A4"/>
          </p15:clr>
        </p15:guide>
      </p15:sldGuideLst>
    </p:ext>
    <p:ext uri="http://customooxmlschemas.google.com/">
      <go:slidesCustomData xmlns:go="http://customooxmlschemas.google.com/" r:id="rId35" roundtripDataSignature="AMtx7mhLvq5jkfGpbK9EVfMVWmXKDBhG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1A63FA8-009F-40A2-B4CB-E462C30D9A32}">
  <a:tblStyle styleId="{61A63FA8-009F-40A2-B4CB-E462C30D9A32}"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FF30D240-DD67-48CD-9C0A-8A1A1D714012}"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105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Nunito-regular.fntdata"/><Relationship Id="rId25" Type="http://schemas.openxmlformats.org/officeDocument/2006/relationships/slide" Target="slides/slide19.xml"/><Relationship Id="rId28" Type="http://schemas.openxmlformats.org/officeDocument/2006/relationships/font" Target="fonts/Nunito-italic.fntdata"/><Relationship Id="rId27" Type="http://schemas.openxmlformats.org/officeDocument/2006/relationships/font" Target="fonts/Nuni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Nunito-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rialNarrow-bold.fntdata"/><Relationship Id="rId30" Type="http://schemas.openxmlformats.org/officeDocument/2006/relationships/font" Target="fonts/ArialNarrow-regular.fntdata"/><Relationship Id="rId11" Type="http://schemas.openxmlformats.org/officeDocument/2006/relationships/slide" Target="slides/slide5.xml"/><Relationship Id="rId33" Type="http://schemas.openxmlformats.org/officeDocument/2006/relationships/font" Target="fonts/ArialNarrow-boldItalic.fntdata"/><Relationship Id="rId10" Type="http://schemas.openxmlformats.org/officeDocument/2006/relationships/slide" Target="slides/slide4.xml"/><Relationship Id="rId32" Type="http://schemas.openxmlformats.org/officeDocument/2006/relationships/font" Target="fonts/ArialNarrow-italic.fntdata"/><Relationship Id="rId13" Type="http://schemas.openxmlformats.org/officeDocument/2006/relationships/slide" Target="slides/slide7.xml"/><Relationship Id="rId35" Type="http://customschemas.google.com/relationships/presentationmetadata" Target="metadata"/><Relationship Id="rId12" Type="http://schemas.openxmlformats.org/officeDocument/2006/relationships/slide" Target="slides/slide6.xml"/><Relationship Id="rId34" Type="http://schemas.openxmlformats.org/officeDocument/2006/relationships/font" Target="fonts/ArialBlack-regular.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 name="Google Shape;3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0"/>
              <a:buFont typeface="Calibri"/>
              <a:buNone/>
            </a:pPr>
            <a:r>
              <a:t/>
            </a:r>
            <a:endParaRPr sz="1500">
              <a:solidFill>
                <a:schemeClr val="dk1"/>
              </a:solidFill>
              <a:latin typeface="Calibri"/>
              <a:ea typeface="Calibri"/>
              <a:cs typeface="Calibri"/>
              <a:sym typeface="Calibri"/>
            </a:endParaRPr>
          </a:p>
        </p:txBody>
      </p:sp>
      <p:sp>
        <p:nvSpPr>
          <p:cNvPr id="39" name="Google Shape;3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283e076f63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50"/>
              <a:t>For the calculation,</a:t>
            </a:r>
            <a:endParaRPr sz="1150"/>
          </a:p>
          <a:p>
            <a:pPr indent="0" lvl="0" marL="0" rtl="0" algn="l">
              <a:lnSpc>
                <a:spcPct val="115000"/>
              </a:lnSpc>
              <a:spcBef>
                <a:spcPts val="1200"/>
              </a:spcBef>
              <a:spcAft>
                <a:spcPts val="0"/>
              </a:spcAft>
              <a:buClr>
                <a:schemeClr val="dk1"/>
              </a:buClr>
              <a:buSzPts val="1100"/>
              <a:buFont typeface="Arial"/>
              <a:buNone/>
            </a:pPr>
            <a:r>
              <a:rPr lang="en-US" sz="1150"/>
              <a:t>P_T and n_T are position and the orientation of the TRUS probe relative to TRUS frame, so the position is a zero-vector and the orientation points towards y-axis. P_A and n_A are position and the orientation of the abdominal probe relative to TRUS frame. We can obtain the distance from P_goal to TRUS probe by calculating t, as shown here.</a:t>
            </a:r>
            <a:endParaRPr sz="1150"/>
          </a:p>
          <a:p>
            <a:pPr indent="0" lvl="0" marL="0" rtl="0" algn="l">
              <a:lnSpc>
                <a:spcPct val="115000"/>
              </a:lnSpc>
              <a:spcBef>
                <a:spcPts val="1200"/>
              </a:spcBef>
              <a:spcAft>
                <a:spcPts val="0"/>
              </a:spcAft>
              <a:buClr>
                <a:schemeClr val="dk1"/>
              </a:buClr>
              <a:buSzPts val="1100"/>
              <a:buFont typeface="Arial"/>
              <a:buNone/>
            </a:pPr>
            <a:r>
              <a:rPr lang="en-US" sz="1150"/>
              <a:t>And due to P_goal is always a point along the y direction relative to TRUS probe, we can obtain the representation of P_goal under TRUS frame. Finally, we transfer P_goal to the base frame by multiplying X_trus.</a:t>
            </a:r>
            <a:endParaRPr sz="1150"/>
          </a:p>
          <a:p>
            <a:pPr indent="0" lvl="0" marL="0" rtl="0" algn="l">
              <a:lnSpc>
                <a:spcPct val="115000"/>
              </a:lnSpc>
              <a:spcBef>
                <a:spcPts val="1200"/>
              </a:spcBef>
              <a:spcAft>
                <a:spcPts val="0"/>
              </a:spcAft>
              <a:buClr>
                <a:schemeClr val="dk1"/>
              </a:buClr>
              <a:buSzPts val="1100"/>
              <a:buFont typeface="Arial"/>
              <a:buNone/>
            </a:pPr>
            <a:r>
              <a:rPr lang="en-US" sz="1150"/>
              <a:t>After the abdominal probe reaches to P_goal, all transformation will be recalculated to update P_goal.</a:t>
            </a:r>
            <a:endParaRPr sz="1150"/>
          </a:p>
          <a:p>
            <a:pPr indent="0" lvl="0" marL="0" rtl="0" algn="l">
              <a:lnSpc>
                <a:spcPct val="100000"/>
              </a:lnSpc>
              <a:spcBef>
                <a:spcPts val="1200"/>
              </a:spcBef>
              <a:spcAft>
                <a:spcPts val="0"/>
              </a:spcAft>
              <a:buSzPts val="1400"/>
              <a:buNone/>
            </a:pPr>
            <a:r>
              <a:t/>
            </a:r>
            <a:endParaRPr/>
          </a:p>
        </p:txBody>
      </p:sp>
      <p:sp>
        <p:nvSpPr>
          <p:cNvPr id="129" name="Google Shape;129;g2283e076f63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283e076f63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SzPts val="1100"/>
              <a:buNone/>
            </a:pPr>
            <a:r>
              <a:rPr lang="en-US" sz="1450"/>
              <a:t>After that, we simulate the update on P_goal (P_I) in Matlab to test our function. We assume the phantom is a semi-circle. And for convenience, we coincide the position of the TRUS probe with the base frame. As shown in the video, P_goal updates as the rotation of TRUS probe, the green short line is the z-axis of the TRUS probe frame. This proves the feasibility of the P_goal calculation.</a:t>
            </a:r>
            <a:endParaRPr sz="1600"/>
          </a:p>
        </p:txBody>
      </p:sp>
      <p:sp>
        <p:nvSpPr>
          <p:cNvPr id="140" name="Google Shape;140;g2283e076f63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283e076f63_0_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283e076f63_0_10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For our expected deliverables, as the lack of the force sensor</a:t>
            </a:r>
            <a:r>
              <a:rPr lang="en-US"/>
              <a:t>, </a:t>
            </a:r>
            <a:r>
              <a:rPr lang="en-US"/>
              <a:t>with the approval of our mentor, we would not do the hand-guide robot-arm control. Other than that, for  the integration of virtual fixture to limit workspace and ensure safety, as well as enhanced path planning to achieve smoother and steadier motion, we had the code in hand. The code works nicely with man-made test cases, but as mentioned by my teammates, without the second robot arm and all the necessary transformations, we could not test it on a real system.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Let’s discuss a </a:t>
            </a:r>
            <a:r>
              <a:rPr lang="en-US"/>
              <a:t>little</a:t>
            </a:r>
            <a:r>
              <a:rPr lang="en-US"/>
              <a:t> bit further about how the code was written. </a:t>
            </a:r>
            <a:endParaRPr/>
          </a:p>
        </p:txBody>
      </p:sp>
      <p:sp>
        <p:nvSpPr>
          <p:cNvPr id="149" name="Google Shape;149;g2283e076f63_0_10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283e076f63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From our minimum deliverables, we have a goal position and a goal orientation, which ends up to a 6 by 1 vector. We want the abdominal probe to move to the goal point while maintaining the orientation.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previous student for this project converted the desired position and orientation into velocity and feeded that to the robot arm. He also added a number of safety checks to abort the process for things like large magnitude of the force. The </a:t>
            </a:r>
            <a:r>
              <a:rPr lang="en-US"/>
              <a:t>problem with this method would be, if a large force is detected, instead of aborting the process, we could simply lift the probe a little bit upper to reduce the reaction force and continue the process. This would be done via virtual fixture. </a:t>
            </a:r>
            <a:endParaRPr/>
          </a:p>
        </p:txBody>
      </p:sp>
      <p:sp>
        <p:nvSpPr>
          <p:cNvPr id="156" name="Google Shape;156;g2283e076f63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283e076f63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latin typeface="Arial"/>
                <a:ea typeface="Arial"/>
                <a:cs typeface="Arial"/>
                <a:sym typeface="Arial"/>
              </a:rPr>
              <a:t>As discussed by Dr. Taylor in CIS I, virtual fixture is basically an optimization problem, we want to find the delta ‘q’ to minimize the difference between the </a:t>
            </a:r>
            <a:r>
              <a:rPr lang="en-US" sz="1100">
                <a:latin typeface="Arial"/>
                <a:ea typeface="Arial"/>
                <a:cs typeface="Arial"/>
                <a:sym typeface="Arial"/>
              </a:rPr>
              <a:t>actual</a:t>
            </a:r>
            <a:r>
              <a:rPr lang="en-US" sz="1100">
                <a:latin typeface="Arial"/>
                <a:ea typeface="Arial"/>
                <a:cs typeface="Arial"/>
                <a:sym typeface="Arial"/>
              </a:rPr>
              <a:t> movement delta ‘x’ and the desired movement delta ‘xd’ with some weights. Subject to the </a:t>
            </a:r>
            <a:r>
              <a:rPr lang="en-US" sz="1100">
                <a:latin typeface="Arial"/>
                <a:ea typeface="Arial"/>
                <a:cs typeface="Arial"/>
                <a:sym typeface="Arial"/>
              </a:rPr>
              <a:t>constraints</a:t>
            </a:r>
            <a:r>
              <a:rPr lang="en-US" sz="1100">
                <a:latin typeface="Arial"/>
                <a:ea typeface="Arial"/>
                <a:cs typeface="Arial"/>
                <a:sym typeface="Arial"/>
              </a:rPr>
              <a:t> conditions, big H and little h, as well as the catasian movement should be equal to the manipulator jacobian times the joint angles. </a:t>
            </a:r>
            <a:endParaRPr/>
          </a:p>
        </p:txBody>
      </p:sp>
      <p:sp>
        <p:nvSpPr>
          <p:cNvPr id="165" name="Google Shape;165;g2283e076f63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283e076f63_0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There are five basic components for virtual fixture, as discussed by the paper here. To achieve our goal, we would implement both ‘Stay at a Point’ and ‘Maintain a Direction’. The big H and little h are setted as shown here. </a:t>
            </a:r>
            <a:r>
              <a:rPr lang="en-US" sz="1100">
                <a:latin typeface="Arial"/>
                <a:ea typeface="Arial"/>
                <a:cs typeface="Arial"/>
                <a:sym typeface="Arial"/>
              </a:rPr>
              <a:t>Consider the limit time, we would not cover how the constraints matrixes were derived. We could then put the two constraints together to solve the optimization problem.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We discussed virtual fixture could count the impact of force, that term for that is the big F here in the objective equation.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We performed a number of tests for the code, and we have a simulation.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75" name="Google Shape;175;g2283e076f63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283e076f63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283e076f63_0_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Simulation</a:t>
            </a:r>
            <a:endParaRPr/>
          </a:p>
        </p:txBody>
      </p:sp>
      <p:sp>
        <p:nvSpPr>
          <p:cNvPr id="195" name="Google Shape;195;g2283e076f63_0_7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283e076f63_0_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283e076f63_0_1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For our maximum deliverables, the first two are to have real-time demo with our work. The ultrasound tomography reconstruction methods would be coming from our mentor Yixuan. Although there are still a lot of minor stuff to deal with to make a real time demo, at least for present, we are still optimistic to achieve them. For the integration of virtual fixture for the TRUS probe, one of our mentors, Dr. Emad Boctor considered this was a nice thing to deal with. However, after discussion with our mentor Yixuan and Mohammad, we considered maybe we did not correctly understand the idea Dr. Boctor mentioned, so we want to double check with him for clarification. We tried to reach Dr. Boctor a few times in the past several weeks, but Dr. Emad is very busy. We will keep reaching to Dr. Boctor about it. </a:t>
            </a:r>
            <a:endParaRPr/>
          </a:p>
        </p:txBody>
      </p:sp>
      <p:sp>
        <p:nvSpPr>
          <p:cNvPr id="203" name="Google Shape;203;g2283e076f63_0_1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0fcbeb3d07_0_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g20fcbeb3d07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20fcbeb3d07_1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 name="Google Shape;54;g20fcbeb3d07_1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500"/>
              <a:t>It is a dual robotic system with aligned abdominal and TRUS probes for prostate cancer detection. What we need to do is to achieve perfect alignment of the dual-robotic arms to ensure the needs of ultrasound tomography. Moreover, we will make the dual robotic arm safer when moving. </a:t>
            </a:r>
            <a:endParaRPr sz="1500"/>
          </a:p>
          <a:p>
            <a:pPr indent="0" lvl="0" marL="0" rtl="0" algn="l">
              <a:lnSpc>
                <a:spcPct val="100000"/>
              </a:lnSpc>
              <a:spcBef>
                <a:spcPts val="0"/>
              </a:spcBef>
              <a:spcAft>
                <a:spcPts val="0"/>
              </a:spcAft>
              <a:buSzPts val="1400"/>
              <a:buNone/>
            </a:pPr>
            <a:r>
              <a:t/>
            </a:r>
            <a:endParaRPr sz="1500"/>
          </a:p>
          <a:p>
            <a:pPr indent="0" lvl="0" marL="0" rtl="0" algn="l">
              <a:lnSpc>
                <a:spcPct val="100000"/>
              </a:lnSpc>
              <a:spcBef>
                <a:spcPts val="0"/>
              </a:spcBef>
              <a:spcAft>
                <a:spcPts val="0"/>
              </a:spcAft>
              <a:buSzPts val="1400"/>
              <a:buNone/>
            </a:pPr>
            <a:r>
              <a:rPr lang="en-US" sz="1500"/>
              <a:t>In detail, We will determine each transformation of the dual robotic arm system through BXP calibration and point-cloud registration, and then do a motion planning for the robotic arm. After that, we will constrain the force, velocity and acceleration for the robots, as well as a virtual fixture to limit the workspace of it. Finally, we will implement a real-time demo to show the automaticity and safety of the framework.</a:t>
            </a:r>
            <a:endParaRPr sz="1500"/>
          </a:p>
        </p:txBody>
      </p:sp>
      <p:sp>
        <p:nvSpPr>
          <p:cNvPr id="55" name="Google Shape;55;g20fcbeb3d07_1_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0fcbeb3d07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400"/>
              <a:buNone/>
            </a:pPr>
            <a:r>
              <a:rPr lang="en-US" sz="1600">
                <a:latin typeface="Nunito"/>
                <a:ea typeface="Nunito"/>
                <a:cs typeface="Nunito"/>
                <a:sym typeface="Nunito"/>
              </a:rPr>
              <a:t>We solved many of our dependencies, considering the 2nd UR5 may not arrive in time, we are now trying to design a new method to calibrate the Trus probe. and the force sensor is not actually our dependencies anymore. Karl will address that later.We would still get a quote and purchase the force sensor for future use, but not for this cis2 project. </a:t>
            </a:r>
            <a:endParaRPr/>
          </a:p>
        </p:txBody>
      </p:sp>
      <p:sp>
        <p:nvSpPr>
          <p:cNvPr id="65" name="Google Shape;65;g20fcbeb3d07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283e076f63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2" name="Google Shape;72;g2283e076f63_0_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500"/>
              <a:t>here is our minimum </a:t>
            </a:r>
            <a:r>
              <a:rPr lang="en-US" sz="1500"/>
              <a:t>deliverables, we mounted the robot and documented the parameters, which is probably more difficult than it looks like. We finished the </a:t>
            </a:r>
            <a:r>
              <a:rPr lang="en-US" sz="1700">
                <a:latin typeface="Arial"/>
                <a:ea typeface="Arial"/>
                <a:cs typeface="Arial"/>
                <a:sym typeface="Arial"/>
              </a:rPr>
              <a:t>Abdominal </a:t>
            </a:r>
            <a:r>
              <a:rPr lang="en-US" sz="1500"/>
              <a:t>ultrasound probe calibration using a new method, and we wrote the function for the motion planning algorithm based on kevin’s paper. </a:t>
            </a:r>
            <a:endParaRPr sz="1500"/>
          </a:p>
        </p:txBody>
      </p:sp>
      <p:sp>
        <p:nvSpPr>
          <p:cNvPr id="73" name="Google Shape;73;g2283e076f63_0_9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283e076f63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t>as you can see in the picture, the UR5 robot is upside down. And this is a really heavy </a:t>
            </a:r>
            <a:r>
              <a:rPr lang="en-US" sz="1400"/>
              <a:t>machine, very hard to fix it on the cart. after this, we have to test all the possible orientation angles and different payload because since the robot is </a:t>
            </a:r>
            <a:r>
              <a:rPr lang="en-US" sz="1250">
                <a:solidFill>
                  <a:srgbClr val="666666"/>
                </a:solidFill>
                <a:highlight>
                  <a:srgbClr val="FFFFFF"/>
                </a:highlight>
                <a:latin typeface="Arial"/>
                <a:ea typeface="Arial"/>
                <a:cs typeface="Arial"/>
                <a:sym typeface="Arial"/>
              </a:rPr>
              <a:t>suspended, gravity will affect the force balance of the robot. If we don’t get these parameters right, then we won’t be able to hand control this robot arm for calibration and it can be very dangerous. </a:t>
            </a:r>
            <a:endParaRPr sz="1400"/>
          </a:p>
        </p:txBody>
      </p:sp>
      <p:sp>
        <p:nvSpPr>
          <p:cNvPr id="80" name="Google Shape;80;g2283e076f63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283e076f6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500"/>
              <a:t>Here we used the BXp algorithm to calibrate the Ultrasound probe to end-effctor, our </a:t>
            </a:r>
            <a:r>
              <a:rPr lang="en-US" sz="1500"/>
              <a:t>phantom</a:t>
            </a:r>
            <a:r>
              <a:rPr lang="en-US" sz="1500"/>
              <a:t> is two crossing </a:t>
            </a:r>
            <a:r>
              <a:rPr lang="en-US" sz="1500"/>
              <a:t>finishing</a:t>
            </a:r>
            <a:r>
              <a:rPr lang="en-US" sz="1500"/>
              <a:t> wires glued inside of a water tank so that we can </a:t>
            </a:r>
            <a:r>
              <a:rPr lang="en-US" sz="1500"/>
              <a:t>accurately</a:t>
            </a:r>
            <a:r>
              <a:rPr lang="en-US" sz="1500"/>
              <a:t> locate the point that we want to detect. And we change different poses to collect data, the data collection is </a:t>
            </a:r>
            <a:r>
              <a:rPr lang="en-US" sz="1500"/>
              <a:t>similar</a:t>
            </a:r>
            <a:r>
              <a:rPr lang="en-US" sz="1500"/>
              <a:t> with AX equals XB. </a:t>
            </a:r>
            <a:endParaRPr sz="1500"/>
          </a:p>
        </p:txBody>
      </p:sp>
      <p:sp>
        <p:nvSpPr>
          <p:cNvPr id="89" name="Google Shape;89;g2283e076f6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284fb94f2d_5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t>this is a picture of the detected crossing point and our </a:t>
            </a:r>
            <a:r>
              <a:rPr lang="en-US" sz="1400"/>
              <a:t>calculated</a:t>
            </a:r>
            <a:r>
              <a:rPr lang="en-US" sz="1400"/>
              <a:t> X. the previous method is to segmented this picture into pixels and read </a:t>
            </a:r>
            <a:r>
              <a:rPr lang="en-US" sz="1400"/>
              <a:t>the brightest point’s location. but the number of the picture’s pixels are not as many as the output RF data directly from the ultrasound machine,RF is more like a kind of raw data, so theoretically it is more accurate.And based on the previous algorithm, we developed a new one to collecte p using RF data.Here is a plot of the probe frame, however, there are some outliers in our data, i’ve removed some of them, but the variances is still not acceptable, i’m still working on it, should be done by this week. </a:t>
            </a:r>
            <a:endParaRPr sz="1400"/>
          </a:p>
        </p:txBody>
      </p:sp>
      <p:sp>
        <p:nvSpPr>
          <p:cNvPr id="100" name="Google Shape;100;g2284fb94f2d_5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283e076f63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next, since we probably won’t </a:t>
            </a:r>
            <a:r>
              <a:rPr lang="en-US"/>
              <a:t>receive</a:t>
            </a:r>
            <a:r>
              <a:rPr lang="en-US"/>
              <a:t> the other robot, we are developing a new method based on the point cloud registration </a:t>
            </a:r>
            <a:r>
              <a:rPr lang="en-US"/>
              <a:t>because once the trus probe is fixed on the metal plate, we cannot move it to different poses to calibrate it, and the transformation loop will be different from the current one. </a:t>
            </a:r>
            <a:r>
              <a:rPr lang="en-US"/>
              <a:t>We have collected a set of devices so that we can fix the probe on the plate and control it using step motor. </a:t>
            </a:r>
            <a:endParaRPr/>
          </a:p>
          <a:p>
            <a:pPr indent="0" lvl="0" marL="0" rtl="0" algn="l">
              <a:spcBef>
                <a:spcPts val="0"/>
              </a:spcBef>
              <a:spcAft>
                <a:spcPts val="0"/>
              </a:spcAft>
              <a:buClr>
                <a:schemeClr val="dk1"/>
              </a:buClr>
              <a:buSzPts val="1400"/>
              <a:buFont typeface="Arial"/>
              <a:buNone/>
            </a:pPr>
            <a:r>
              <a:rPr lang="en-US"/>
              <a:t>and we probably need to design a new phantom if the current one is not clear enough.  E*[Rz(theta)*Ry(45) zeros(3,1); zeros(1,3), 0]</a:t>
            </a:r>
            <a:endParaRPr/>
          </a:p>
        </p:txBody>
      </p:sp>
      <p:sp>
        <p:nvSpPr>
          <p:cNvPr id="110" name="Google Shape;110;g2283e076f63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283e076f63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450"/>
              <a:t>As shown in the figure. P_I is the position where the abdominal probe should move after each step of the TRUS probe rotation.</a:t>
            </a:r>
            <a:endParaRPr sz="1450"/>
          </a:p>
          <a:p>
            <a:pPr indent="0" lvl="0" marL="0" rtl="0" algn="l">
              <a:lnSpc>
                <a:spcPct val="115000"/>
              </a:lnSpc>
              <a:spcBef>
                <a:spcPts val="1200"/>
              </a:spcBef>
              <a:spcAft>
                <a:spcPts val="1200"/>
              </a:spcAft>
              <a:buSzPts val="1100"/>
              <a:buNone/>
            </a:pPr>
            <a:r>
              <a:rPr lang="en-US" sz="1450"/>
              <a:t>After calibration, we can obtain all robot rigid transformation. But since we currently lack a robotic arm, so we assume the TRUS probe is fixed on a rotation stage and simplify the transformation from the TRUS to end-effector (X_T) , end-effector to base (B_T) and base to base (X_TA) to the transformation from the TRUS to the base of robot arm with abdominal probe (X_trus).</a:t>
            </a:r>
            <a:endParaRPr sz="1600"/>
          </a:p>
        </p:txBody>
      </p:sp>
      <p:sp>
        <p:nvSpPr>
          <p:cNvPr id="120" name="Google Shape;120;g2283e076f63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9" name="Shape 19"/>
        <p:cNvGrpSpPr/>
        <p:nvPr/>
      </p:nvGrpSpPr>
      <p:grpSpPr>
        <a:xfrm>
          <a:off x="0" y="0"/>
          <a:ext cx="0" cy="0"/>
          <a:chOff x="0" y="0"/>
          <a:chExt cx="0" cy="0"/>
        </a:xfrm>
      </p:grpSpPr>
      <p:sp>
        <p:nvSpPr>
          <p:cNvPr id="20" name="Google Shape;20;p5"/>
          <p:cNvSpPr/>
          <p:nvPr/>
        </p:nvSpPr>
        <p:spPr>
          <a:xfrm>
            <a:off x="0" y="0"/>
            <a:ext cx="12192000" cy="6858000"/>
          </a:xfrm>
          <a:prstGeom prst="rect">
            <a:avLst/>
          </a:prstGeom>
          <a:solidFill>
            <a:srgbClr val="1E3E4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21" name="Google Shape;21;p5"/>
          <p:cNvSpPr txBox="1"/>
          <p:nvPr>
            <p:ph idx="1" type="subTitle"/>
          </p:nvPr>
        </p:nvSpPr>
        <p:spPr>
          <a:xfrm>
            <a:off x="1522323" y="3299026"/>
            <a:ext cx="9144000" cy="47186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1350"/>
              <a:buNone/>
              <a:defRPr sz="1350" u="sng">
                <a:solidFill>
                  <a:schemeClr val="lt1"/>
                </a:solidFill>
                <a:latin typeface="Arial Narrow"/>
                <a:ea typeface="Arial Narrow"/>
                <a:cs typeface="Arial Narrow"/>
                <a:sym typeface="Arial Narrow"/>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5"/>
          <p:cNvSpPr txBox="1"/>
          <p:nvPr>
            <p:ph idx="10" type="dt"/>
          </p:nvPr>
        </p:nvSpPr>
        <p:spPr>
          <a:xfrm>
            <a:off x="370368" y="6356350"/>
            <a:ext cx="27432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5"/>
          <p:cNvSpPr txBox="1"/>
          <p:nvPr>
            <p:ph idx="12" type="sldNum"/>
          </p:nvPr>
        </p:nvSpPr>
        <p:spPr>
          <a:xfrm>
            <a:off x="9078432" y="6356350"/>
            <a:ext cx="2743200"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25" name="Google Shape;25;p5"/>
          <p:cNvCxnSpPr/>
          <p:nvPr/>
        </p:nvCxnSpPr>
        <p:spPr>
          <a:xfrm>
            <a:off x="2391558" y="3029369"/>
            <a:ext cx="7405535" cy="0"/>
          </a:xfrm>
          <a:prstGeom prst="straightConnector1">
            <a:avLst/>
          </a:prstGeom>
          <a:noFill/>
          <a:ln cap="flat" cmpd="sng" w="9525">
            <a:solidFill>
              <a:schemeClr val="lt1"/>
            </a:solidFill>
            <a:prstDash val="solid"/>
            <a:miter lim="800000"/>
            <a:headEnd len="sm" w="sm" type="none"/>
            <a:tailEnd len="sm" w="sm" type="none"/>
          </a:ln>
        </p:spPr>
      </p:cxnSp>
      <p:sp>
        <p:nvSpPr>
          <p:cNvPr id="26" name="Google Shape;26;p5"/>
          <p:cNvSpPr txBox="1"/>
          <p:nvPr>
            <p:ph type="title"/>
          </p:nvPr>
        </p:nvSpPr>
        <p:spPr>
          <a:xfrm>
            <a:off x="329515" y="1743825"/>
            <a:ext cx="11532972" cy="103231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C58F2F"/>
              </a:buClr>
              <a:buSzPts val="2800"/>
              <a:buFont typeface="Arial Black"/>
              <a:buNone/>
              <a:defRPr b="1" i="0" sz="2800">
                <a:solidFill>
                  <a:srgbClr val="C58F2F"/>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7" name="Shape 27"/>
        <p:cNvGrpSpPr/>
        <p:nvPr/>
      </p:nvGrpSpPr>
      <p:grpSpPr>
        <a:xfrm>
          <a:off x="0" y="0"/>
          <a:ext cx="0" cy="0"/>
          <a:chOff x="0" y="0"/>
          <a:chExt cx="0" cy="0"/>
        </a:xfrm>
      </p:grpSpPr>
      <p:sp>
        <p:nvSpPr>
          <p:cNvPr id="28" name="Google Shape;28;p6"/>
          <p:cNvSpPr txBox="1"/>
          <p:nvPr>
            <p:ph idx="10" type="dt"/>
          </p:nvPr>
        </p:nvSpPr>
        <p:spPr>
          <a:xfrm>
            <a:off x="370368" y="6356350"/>
            <a:ext cx="27432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6"/>
          <p:cNvSpPr txBox="1"/>
          <p:nvPr>
            <p:ph idx="12" type="sldNum"/>
          </p:nvPr>
        </p:nvSpPr>
        <p:spPr>
          <a:xfrm>
            <a:off x="9078432" y="6356350"/>
            <a:ext cx="2743200"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1" name="Google Shape;31;p6"/>
          <p:cNvSpPr txBox="1"/>
          <p:nvPr>
            <p:ph type="title"/>
          </p:nvPr>
        </p:nvSpPr>
        <p:spPr>
          <a:xfrm>
            <a:off x="370368" y="0"/>
            <a:ext cx="9337158" cy="9117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
          <p:cNvSpPr txBox="1"/>
          <p:nvPr>
            <p:ph idx="1" type="body"/>
          </p:nvPr>
        </p:nvSpPr>
        <p:spPr>
          <a:xfrm>
            <a:off x="370368" y="1084730"/>
            <a:ext cx="11451263" cy="509223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33" name="Shape 33"/>
        <p:cNvGrpSpPr/>
        <p:nvPr/>
      </p:nvGrpSpPr>
      <p:grpSpPr>
        <a:xfrm>
          <a:off x="0" y="0"/>
          <a:ext cx="0" cy="0"/>
          <a:chOff x="0" y="0"/>
          <a:chExt cx="0" cy="0"/>
        </a:xfrm>
      </p:grpSpPr>
      <p:sp>
        <p:nvSpPr>
          <p:cNvPr id="34" name="Google Shape;34;p7"/>
          <p:cNvSpPr/>
          <p:nvPr/>
        </p:nvSpPr>
        <p:spPr>
          <a:xfrm>
            <a:off x="0" y="0"/>
            <a:ext cx="12192000" cy="6858000"/>
          </a:xfrm>
          <a:prstGeom prst="rect">
            <a:avLst/>
          </a:prstGeom>
          <a:solidFill>
            <a:srgbClr val="1E3E4A"/>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5" name="Google Shape;35;p7"/>
          <p:cNvSpPr txBox="1"/>
          <p:nvPr>
            <p:ph type="title"/>
          </p:nvPr>
        </p:nvSpPr>
        <p:spPr>
          <a:xfrm>
            <a:off x="329515" y="2710086"/>
            <a:ext cx="11532972" cy="103231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C58F2F"/>
              </a:buClr>
              <a:buSzPts val="3200"/>
              <a:buFont typeface="Arial Black"/>
              <a:buNone/>
              <a:defRPr b="1" i="0" sz="3200">
                <a:solidFill>
                  <a:srgbClr val="C58F2F"/>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
          <p:cNvSpPr/>
          <p:nvPr/>
        </p:nvSpPr>
        <p:spPr>
          <a:xfrm>
            <a:off x="10072430" y="4"/>
            <a:ext cx="2119571" cy="911723"/>
          </a:xfrm>
          <a:prstGeom prst="rect">
            <a:avLst/>
          </a:prstGeom>
          <a:solidFill>
            <a:srgbClr val="1E3E4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11" name="Google Shape;11;p4"/>
          <p:cNvSpPr/>
          <p:nvPr/>
        </p:nvSpPr>
        <p:spPr>
          <a:xfrm>
            <a:off x="-1" y="4"/>
            <a:ext cx="10072430" cy="911723"/>
          </a:xfrm>
          <a:prstGeom prst="rect">
            <a:avLst/>
          </a:prstGeom>
          <a:solidFill>
            <a:srgbClr val="8979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Arial Black"/>
              <a:ea typeface="Arial Black"/>
              <a:cs typeface="Arial Black"/>
              <a:sym typeface="Arial Black"/>
            </a:endParaRPr>
          </a:p>
        </p:txBody>
      </p:sp>
      <p:pic>
        <p:nvPicPr>
          <p:cNvPr id="12" name="Google Shape;12;p4"/>
          <p:cNvPicPr preferRelativeResize="0"/>
          <p:nvPr/>
        </p:nvPicPr>
        <p:blipFill rotWithShape="1">
          <a:blip r:embed="rId1">
            <a:alphaModFix/>
          </a:blip>
          <a:srcRect b="0" l="0" r="0" t="0"/>
          <a:stretch/>
        </p:blipFill>
        <p:spPr>
          <a:xfrm>
            <a:off x="10072431" y="63050"/>
            <a:ext cx="1448327" cy="734410"/>
          </a:xfrm>
          <a:prstGeom prst="rect">
            <a:avLst/>
          </a:prstGeom>
          <a:noFill/>
          <a:ln>
            <a:noFill/>
          </a:ln>
        </p:spPr>
      </p:pic>
      <p:pic>
        <p:nvPicPr>
          <p:cNvPr descr="Image result for jhmi symbol" id="13" name="Google Shape;13;p4"/>
          <p:cNvPicPr preferRelativeResize="0"/>
          <p:nvPr/>
        </p:nvPicPr>
        <p:blipFill rotWithShape="1">
          <a:blip r:embed="rId2">
            <a:alphaModFix/>
          </a:blip>
          <a:srcRect b="48225" l="39907" r="39823" t="21270"/>
          <a:stretch/>
        </p:blipFill>
        <p:spPr>
          <a:xfrm>
            <a:off x="11459638" y="127556"/>
            <a:ext cx="626525" cy="605398"/>
          </a:xfrm>
          <a:prstGeom prst="rect">
            <a:avLst/>
          </a:prstGeom>
          <a:noFill/>
          <a:ln>
            <a:noFill/>
          </a:ln>
        </p:spPr>
      </p:pic>
      <p:sp>
        <p:nvSpPr>
          <p:cNvPr id="14" name="Google Shape;14;p4"/>
          <p:cNvSpPr txBox="1"/>
          <p:nvPr>
            <p:ph idx="10" type="dt"/>
          </p:nvPr>
        </p:nvSpPr>
        <p:spPr>
          <a:xfrm>
            <a:off x="370368"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 name="Google Shape;16;p4"/>
          <p:cNvSpPr txBox="1"/>
          <p:nvPr>
            <p:ph idx="12" type="sldNum"/>
          </p:nvPr>
        </p:nvSpPr>
        <p:spPr>
          <a:xfrm>
            <a:off x="9078432"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7" name="Google Shape;17;p4"/>
          <p:cNvSpPr txBox="1"/>
          <p:nvPr>
            <p:ph type="title"/>
          </p:nvPr>
        </p:nvSpPr>
        <p:spPr>
          <a:xfrm>
            <a:off x="370368" y="1"/>
            <a:ext cx="9337158" cy="911724"/>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2800"/>
              <a:buFont typeface="Arial Black"/>
              <a:buNone/>
              <a:defRPr b="1" i="0" sz="2800" u="none" cap="none" strike="noStrike">
                <a:solidFill>
                  <a:schemeClr val="dk1"/>
                </a:solidFill>
                <a:latin typeface="Arial Black"/>
                <a:ea typeface="Arial Black"/>
                <a:cs typeface="Arial Black"/>
                <a:sym typeface="Arial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 name="Google Shape;18;p4"/>
          <p:cNvSpPr txBox="1"/>
          <p:nvPr>
            <p:ph idx="1" type="body"/>
          </p:nvPr>
        </p:nvSpPr>
        <p:spPr>
          <a:xfrm>
            <a:off x="370368" y="1084729"/>
            <a:ext cx="11451264" cy="5092234"/>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8.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17.jpg"/><Relationship Id="rId5"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drive.google.com/file/d/1garlOHuMxILRGNVXXLnjCKrx-gBVJ6NJ/view" TargetMode="Externa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0.png"/><Relationship Id="rId10" Type="http://schemas.openxmlformats.org/officeDocument/2006/relationships/image" Target="../media/image22.png"/><Relationship Id="rId9" Type="http://schemas.openxmlformats.org/officeDocument/2006/relationships/image" Target="../media/image18.png"/><Relationship Id="rId5" Type="http://schemas.openxmlformats.org/officeDocument/2006/relationships/image" Target="../media/image24.png"/><Relationship Id="rId6" Type="http://schemas.openxmlformats.org/officeDocument/2006/relationships/image" Target="../media/image26.png"/><Relationship Id="rId7" Type="http://schemas.openxmlformats.org/officeDocument/2006/relationships/image" Target="../media/image20.png"/><Relationship Id="rId8"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8.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2.jpg"/><Relationship Id="rId4" Type="http://schemas.openxmlformats.org/officeDocument/2006/relationships/image" Target="../media/image3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3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3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p1"/>
          <p:cNvSpPr txBox="1"/>
          <p:nvPr>
            <p:ph idx="1" type="subTitle"/>
          </p:nvPr>
        </p:nvSpPr>
        <p:spPr>
          <a:xfrm>
            <a:off x="993949" y="3235228"/>
            <a:ext cx="10201591" cy="47186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b="1" lang="en-US" sz="1400" u="none"/>
              <a:t>Students:</a:t>
            </a:r>
            <a:endParaRPr b="1" sz="1400" u="none"/>
          </a:p>
          <a:p>
            <a:pPr indent="0" lvl="0" marL="0" rtl="0" algn="ctr">
              <a:lnSpc>
                <a:spcPct val="100000"/>
              </a:lnSpc>
              <a:spcBef>
                <a:spcPts val="0"/>
              </a:spcBef>
              <a:spcAft>
                <a:spcPts val="0"/>
              </a:spcAft>
              <a:buClr>
                <a:schemeClr val="dk1"/>
              </a:buClr>
              <a:buSzPts val="1100"/>
              <a:buFont typeface="Arial"/>
              <a:buNone/>
            </a:pPr>
            <a:r>
              <a:rPr b="1" lang="en-US" sz="1400" u="none"/>
              <a:t>Yunpu Zhang, Zhenghao Li, Ziyi Wang</a:t>
            </a:r>
            <a:endParaRPr b="1" sz="1400" u="none"/>
          </a:p>
          <a:p>
            <a:pPr indent="0" lvl="0" marL="0" rtl="0" algn="ctr">
              <a:lnSpc>
                <a:spcPct val="100000"/>
              </a:lnSpc>
              <a:spcBef>
                <a:spcPts val="0"/>
              </a:spcBef>
              <a:spcAft>
                <a:spcPts val="0"/>
              </a:spcAft>
              <a:buClr>
                <a:schemeClr val="dk1"/>
              </a:buClr>
              <a:buSzPts val="1100"/>
              <a:buFont typeface="Arial"/>
              <a:buNone/>
            </a:pPr>
            <a:r>
              <a:t/>
            </a:r>
            <a:endParaRPr b="1" sz="1400" u="none"/>
          </a:p>
          <a:p>
            <a:pPr indent="0" lvl="0" marL="0" rtl="0" algn="ctr">
              <a:lnSpc>
                <a:spcPct val="100000"/>
              </a:lnSpc>
              <a:spcBef>
                <a:spcPts val="0"/>
              </a:spcBef>
              <a:spcAft>
                <a:spcPts val="0"/>
              </a:spcAft>
              <a:buClr>
                <a:schemeClr val="lt1"/>
              </a:buClr>
              <a:buSzPts val="1400"/>
              <a:buFont typeface="Arial"/>
              <a:buNone/>
            </a:pPr>
            <a:r>
              <a:t/>
            </a:r>
            <a:endParaRPr b="1" sz="1400"/>
          </a:p>
          <a:p>
            <a:pPr indent="0" lvl="0" marL="0" rtl="0" algn="ctr">
              <a:lnSpc>
                <a:spcPct val="90000"/>
              </a:lnSpc>
              <a:spcBef>
                <a:spcPts val="0"/>
              </a:spcBef>
              <a:spcAft>
                <a:spcPts val="0"/>
              </a:spcAft>
              <a:buClr>
                <a:schemeClr val="lt1"/>
              </a:buClr>
              <a:buSzPts val="1500"/>
              <a:buNone/>
            </a:pPr>
            <a:r>
              <a:t/>
            </a:r>
            <a:endParaRPr sz="1500"/>
          </a:p>
        </p:txBody>
      </p:sp>
      <p:sp>
        <p:nvSpPr>
          <p:cNvPr id="42" name="Google Shape;42;p1"/>
          <p:cNvSpPr txBox="1"/>
          <p:nvPr>
            <p:ph type="title"/>
          </p:nvPr>
        </p:nvSpPr>
        <p:spPr>
          <a:xfrm>
            <a:off x="163501" y="1893953"/>
            <a:ext cx="11862485" cy="103231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58F2F"/>
              </a:buClr>
              <a:buSzPts val="2400"/>
              <a:buFont typeface="Arial Black"/>
              <a:buNone/>
            </a:pPr>
            <a:r>
              <a:rPr lang="en-US" sz="2400"/>
              <a:t>Dual-robotic Arm Prostate Ultrasound Tomography</a:t>
            </a:r>
            <a:endParaRPr i="1" sz="2400">
              <a:solidFill>
                <a:srgbClr val="C99231"/>
              </a:solidFill>
            </a:endParaRPr>
          </a:p>
        </p:txBody>
      </p:sp>
      <p:cxnSp>
        <p:nvCxnSpPr>
          <p:cNvPr id="43" name="Google Shape;43;p1"/>
          <p:cNvCxnSpPr/>
          <p:nvPr/>
        </p:nvCxnSpPr>
        <p:spPr>
          <a:xfrm>
            <a:off x="3317670" y="3029369"/>
            <a:ext cx="5554151" cy="0"/>
          </a:xfrm>
          <a:prstGeom prst="straightConnector1">
            <a:avLst/>
          </a:prstGeom>
          <a:noFill/>
          <a:ln cap="flat" cmpd="sng" w="9525">
            <a:solidFill>
              <a:schemeClr val="lt1"/>
            </a:solidFill>
            <a:prstDash val="solid"/>
            <a:miter lim="800000"/>
            <a:headEnd len="sm" w="sm" type="none"/>
            <a:tailEnd len="sm" w="sm" type="none"/>
          </a:ln>
        </p:spPr>
      </p:cxnSp>
      <p:sp>
        <p:nvSpPr>
          <p:cNvPr id="44" name="Google Shape;44;p1"/>
          <p:cNvSpPr/>
          <p:nvPr/>
        </p:nvSpPr>
        <p:spPr>
          <a:xfrm>
            <a:off x="3566635" y="4016048"/>
            <a:ext cx="5056200" cy="173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450"/>
              </a:spcBef>
              <a:spcAft>
                <a:spcPts val="0"/>
              </a:spcAft>
              <a:buClr>
                <a:schemeClr val="dk1"/>
              </a:buClr>
              <a:buSzPts val="1100"/>
              <a:buFont typeface="Arial"/>
              <a:buNone/>
            </a:pPr>
            <a:r>
              <a:rPr b="0" i="0" lang="en-US" sz="1450" u="none" cap="none" strike="noStrike">
                <a:solidFill>
                  <a:schemeClr val="lt1"/>
                </a:solidFill>
                <a:latin typeface="Arial Narrow"/>
                <a:ea typeface="Arial Narrow"/>
                <a:cs typeface="Arial Narrow"/>
                <a:sym typeface="Arial Narrow"/>
              </a:rPr>
              <a:t>Mentors:</a:t>
            </a:r>
            <a:endParaRPr b="0" i="0" sz="1450" u="none" cap="none" strike="noStrike">
              <a:solidFill>
                <a:schemeClr val="lt1"/>
              </a:solidFill>
              <a:latin typeface="Arial Narrow"/>
              <a:ea typeface="Arial Narrow"/>
              <a:cs typeface="Arial Narrow"/>
              <a:sym typeface="Arial Narrow"/>
            </a:endParaRPr>
          </a:p>
          <a:p>
            <a:pPr indent="0" lvl="0" marL="0" marR="0" rtl="0" algn="ctr">
              <a:lnSpc>
                <a:spcPct val="100000"/>
              </a:lnSpc>
              <a:spcBef>
                <a:spcPts val="450"/>
              </a:spcBef>
              <a:spcAft>
                <a:spcPts val="0"/>
              </a:spcAft>
              <a:buClr>
                <a:schemeClr val="dk1"/>
              </a:buClr>
              <a:buSzPts val="1100"/>
              <a:buFont typeface="Arial"/>
              <a:buNone/>
            </a:pPr>
            <a:r>
              <a:rPr b="0" i="0" lang="en-US" sz="1450" u="none" cap="none" strike="noStrike">
                <a:solidFill>
                  <a:schemeClr val="lt1"/>
                </a:solidFill>
                <a:latin typeface="Arial Narrow"/>
                <a:ea typeface="Arial Narrow"/>
                <a:cs typeface="Arial Narrow"/>
                <a:sym typeface="Arial Narrow"/>
              </a:rPr>
              <a:t>Yixuan Wu, Mohammad Salehizadeh, </a:t>
            </a:r>
            <a:endParaRPr b="0" i="0" sz="1450" u="none" cap="none" strike="noStrike">
              <a:solidFill>
                <a:schemeClr val="lt1"/>
              </a:solidFill>
              <a:latin typeface="Arial Narrow"/>
              <a:ea typeface="Arial Narrow"/>
              <a:cs typeface="Arial Narrow"/>
              <a:sym typeface="Arial Narrow"/>
            </a:endParaRPr>
          </a:p>
          <a:p>
            <a:pPr indent="0" lvl="0" marL="0" marR="0" rtl="0" algn="ctr">
              <a:lnSpc>
                <a:spcPct val="100000"/>
              </a:lnSpc>
              <a:spcBef>
                <a:spcPts val="450"/>
              </a:spcBef>
              <a:spcAft>
                <a:spcPts val="0"/>
              </a:spcAft>
              <a:buClr>
                <a:schemeClr val="dk1"/>
              </a:buClr>
              <a:buSzPts val="1100"/>
              <a:buFont typeface="Arial"/>
              <a:buNone/>
            </a:pPr>
            <a:r>
              <a:rPr b="0" i="0" lang="en-US" sz="1450" u="none" cap="none" strike="noStrike">
                <a:solidFill>
                  <a:schemeClr val="lt1"/>
                </a:solidFill>
                <a:latin typeface="Arial Narrow"/>
                <a:ea typeface="Arial Narrow"/>
                <a:cs typeface="Arial Narrow"/>
                <a:sym typeface="Arial Narrow"/>
              </a:rPr>
              <a:t>Dr. Russ Taylor,  Dr. Emad Boctor</a:t>
            </a:r>
            <a:endParaRPr b="0" i="0" sz="1450" u="none" cap="none" strike="noStrike">
              <a:solidFill>
                <a:schemeClr val="lt1"/>
              </a:solidFill>
              <a:latin typeface="Arial Narrow"/>
              <a:ea typeface="Arial Narrow"/>
              <a:cs typeface="Arial Narrow"/>
              <a:sym typeface="Arial Narrow"/>
            </a:endParaRPr>
          </a:p>
          <a:p>
            <a:pPr indent="0" lvl="0" marL="0" marR="0" rtl="0" algn="l">
              <a:lnSpc>
                <a:spcPct val="100000"/>
              </a:lnSpc>
              <a:spcBef>
                <a:spcPts val="450"/>
              </a:spcBef>
              <a:spcAft>
                <a:spcPts val="0"/>
              </a:spcAft>
              <a:buClr>
                <a:schemeClr val="dk1"/>
              </a:buClr>
              <a:buSzPts val="1100"/>
              <a:buFont typeface="Arial"/>
              <a:buNone/>
            </a:pPr>
            <a:r>
              <a:t/>
            </a:r>
            <a:endParaRPr b="0" i="0" sz="1050" u="none" cap="none" strike="noStrike">
              <a:solidFill>
                <a:schemeClr val="lt1"/>
              </a:solidFill>
              <a:latin typeface="Arial Narrow"/>
              <a:ea typeface="Arial Narrow"/>
              <a:cs typeface="Arial Narrow"/>
              <a:sym typeface="Arial Narrow"/>
            </a:endParaRPr>
          </a:p>
        </p:txBody>
      </p:sp>
      <p:grpSp>
        <p:nvGrpSpPr>
          <p:cNvPr id="45" name="Google Shape;45;p1"/>
          <p:cNvGrpSpPr/>
          <p:nvPr/>
        </p:nvGrpSpPr>
        <p:grpSpPr>
          <a:xfrm>
            <a:off x="5610089" y="5823445"/>
            <a:ext cx="6443285" cy="605398"/>
            <a:chOff x="939233" y="5529095"/>
            <a:chExt cx="6443285" cy="605398"/>
          </a:xfrm>
        </p:grpSpPr>
        <p:grpSp>
          <p:nvGrpSpPr>
            <p:cNvPr id="46" name="Google Shape;46;p1"/>
            <p:cNvGrpSpPr/>
            <p:nvPr/>
          </p:nvGrpSpPr>
          <p:grpSpPr>
            <a:xfrm>
              <a:off x="4121481" y="5529096"/>
              <a:ext cx="3261037" cy="605397"/>
              <a:chOff x="4121481" y="5529096"/>
              <a:chExt cx="3261037" cy="605397"/>
            </a:xfrm>
          </p:grpSpPr>
          <p:pic>
            <p:nvPicPr>
              <p:cNvPr descr="Image result for jhmi symbol" id="47" name="Google Shape;47;p1"/>
              <p:cNvPicPr preferRelativeResize="0"/>
              <p:nvPr/>
            </p:nvPicPr>
            <p:blipFill rotWithShape="1">
              <a:blip r:embed="rId3">
                <a:alphaModFix/>
              </a:blip>
              <a:srcRect b="22503" l="0" r="0" t="51742"/>
              <a:stretch/>
            </p:blipFill>
            <p:spPr>
              <a:xfrm>
                <a:off x="4291190" y="5571462"/>
                <a:ext cx="3091328" cy="520664"/>
              </a:xfrm>
              <a:prstGeom prst="rect">
                <a:avLst/>
              </a:prstGeom>
              <a:noFill/>
              <a:ln>
                <a:noFill/>
              </a:ln>
            </p:spPr>
          </p:pic>
          <p:pic>
            <p:nvPicPr>
              <p:cNvPr descr="Image result for jhmi symbol" id="48" name="Google Shape;48;p1"/>
              <p:cNvPicPr preferRelativeResize="0"/>
              <p:nvPr/>
            </p:nvPicPr>
            <p:blipFill rotWithShape="1">
              <a:blip r:embed="rId4">
                <a:alphaModFix/>
              </a:blip>
              <a:srcRect b="48258" l="39907" r="39823" t="21796"/>
              <a:stretch/>
            </p:blipFill>
            <p:spPr>
              <a:xfrm>
                <a:off x="4121481" y="5529096"/>
                <a:ext cx="626525" cy="605397"/>
              </a:xfrm>
              <a:prstGeom prst="rect">
                <a:avLst/>
              </a:prstGeom>
              <a:noFill/>
              <a:ln>
                <a:noFill/>
              </a:ln>
            </p:spPr>
          </p:pic>
        </p:grpSp>
        <p:grpSp>
          <p:nvGrpSpPr>
            <p:cNvPr id="49" name="Google Shape;49;p1"/>
            <p:cNvGrpSpPr/>
            <p:nvPr/>
          </p:nvGrpSpPr>
          <p:grpSpPr>
            <a:xfrm>
              <a:off x="939233" y="5529095"/>
              <a:ext cx="3261036" cy="605398"/>
              <a:chOff x="939233" y="5529095"/>
              <a:chExt cx="3261036" cy="605398"/>
            </a:xfrm>
          </p:grpSpPr>
          <p:pic>
            <p:nvPicPr>
              <p:cNvPr descr="Image result for jhmi symbol" id="50" name="Google Shape;50;p1"/>
              <p:cNvPicPr preferRelativeResize="0"/>
              <p:nvPr/>
            </p:nvPicPr>
            <p:blipFill rotWithShape="1">
              <a:blip r:embed="rId5">
                <a:alphaModFix/>
              </a:blip>
              <a:srcRect b="21990" l="0" r="0" t="51774"/>
              <a:stretch/>
            </p:blipFill>
            <p:spPr>
              <a:xfrm>
                <a:off x="1108940" y="5582443"/>
                <a:ext cx="3091329" cy="520664"/>
              </a:xfrm>
              <a:prstGeom prst="rect">
                <a:avLst/>
              </a:prstGeom>
              <a:noFill/>
              <a:ln>
                <a:noFill/>
              </a:ln>
            </p:spPr>
          </p:pic>
          <p:pic>
            <p:nvPicPr>
              <p:cNvPr descr="Image result for jhmi symbol" id="51" name="Google Shape;51;p1"/>
              <p:cNvPicPr preferRelativeResize="0"/>
              <p:nvPr/>
            </p:nvPicPr>
            <p:blipFill rotWithShape="1">
              <a:blip r:embed="rId6">
                <a:alphaModFix/>
              </a:blip>
              <a:srcRect b="48223" l="39907" r="39823" t="21270"/>
              <a:stretch/>
            </p:blipFill>
            <p:spPr>
              <a:xfrm>
                <a:off x="939233" y="5529095"/>
                <a:ext cx="626525" cy="605398"/>
              </a:xfrm>
              <a:prstGeom prst="rect">
                <a:avLst/>
              </a:prstGeom>
              <a:noFill/>
              <a:ln>
                <a:noFill/>
              </a:ln>
            </p:spPr>
          </p:pic>
        </p:gr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2283e076f63_0_25"/>
          <p:cNvSpPr txBox="1"/>
          <p:nvPr>
            <p:ph idx="12" type="sldNum"/>
          </p:nvPr>
        </p:nvSpPr>
        <p:spPr>
          <a:xfrm>
            <a:off x="9078432" y="6356350"/>
            <a:ext cx="2743200" cy="3651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132" name="Google Shape;132;g2283e076f63_0_25"/>
          <p:cNvSpPr txBox="1"/>
          <p:nvPr>
            <p:ph type="title"/>
          </p:nvPr>
        </p:nvSpPr>
        <p:spPr>
          <a:xfrm>
            <a:off x="370368" y="0"/>
            <a:ext cx="9337200" cy="911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Black"/>
              <a:buNone/>
            </a:pPr>
            <a:r>
              <a:rPr lang="en-US"/>
              <a:t>MOTION PLANNING</a:t>
            </a:r>
            <a:endParaRPr/>
          </a:p>
        </p:txBody>
      </p:sp>
      <p:sp>
        <p:nvSpPr>
          <p:cNvPr id="133" name="Google Shape;133;g2283e076f63_0_25"/>
          <p:cNvSpPr txBox="1"/>
          <p:nvPr>
            <p:ph idx="1" type="body"/>
          </p:nvPr>
        </p:nvSpPr>
        <p:spPr>
          <a:xfrm>
            <a:off x="638963" y="1238900"/>
            <a:ext cx="3715500" cy="3651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1000"/>
              </a:spcBef>
              <a:spcAft>
                <a:spcPts val="0"/>
              </a:spcAft>
              <a:buNone/>
            </a:pPr>
            <a:r>
              <a:rPr lang="en-US" sz="2500"/>
              <a:t>Calculation Approach:</a:t>
            </a:r>
            <a:endParaRPr sz="2500"/>
          </a:p>
        </p:txBody>
      </p:sp>
      <p:pic>
        <p:nvPicPr>
          <p:cNvPr id="134" name="Google Shape;134;g2283e076f63_0_25"/>
          <p:cNvPicPr preferRelativeResize="0"/>
          <p:nvPr/>
        </p:nvPicPr>
        <p:blipFill>
          <a:blip r:embed="rId3">
            <a:alphaModFix/>
          </a:blip>
          <a:stretch>
            <a:fillRect/>
          </a:stretch>
        </p:blipFill>
        <p:spPr>
          <a:xfrm>
            <a:off x="1375450" y="4480700"/>
            <a:ext cx="3580075" cy="1665350"/>
          </a:xfrm>
          <a:prstGeom prst="rect">
            <a:avLst/>
          </a:prstGeom>
          <a:noFill/>
          <a:ln>
            <a:noFill/>
          </a:ln>
        </p:spPr>
      </p:pic>
      <p:pic>
        <p:nvPicPr>
          <p:cNvPr id="135" name="Google Shape;135;g2283e076f63_0_25"/>
          <p:cNvPicPr preferRelativeResize="0"/>
          <p:nvPr/>
        </p:nvPicPr>
        <p:blipFill>
          <a:blip r:embed="rId4">
            <a:alphaModFix/>
          </a:blip>
          <a:stretch>
            <a:fillRect/>
          </a:stretch>
        </p:blipFill>
        <p:spPr>
          <a:xfrm>
            <a:off x="6010125" y="1395213"/>
            <a:ext cx="5652901" cy="4477624"/>
          </a:xfrm>
          <a:prstGeom prst="rect">
            <a:avLst/>
          </a:prstGeom>
          <a:noFill/>
          <a:ln>
            <a:noFill/>
          </a:ln>
        </p:spPr>
      </p:pic>
      <p:pic>
        <p:nvPicPr>
          <p:cNvPr id="136" name="Google Shape;136;g2283e076f63_0_25"/>
          <p:cNvPicPr preferRelativeResize="0"/>
          <p:nvPr/>
        </p:nvPicPr>
        <p:blipFill>
          <a:blip r:embed="rId5">
            <a:alphaModFix/>
          </a:blip>
          <a:stretch>
            <a:fillRect/>
          </a:stretch>
        </p:blipFill>
        <p:spPr>
          <a:xfrm>
            <a:off x="973750" y="1769975"/>
            <a:ext cx="4609325" cy="2710725"/>
          </a:xfrm>
          <a:prstGeom prst="rect">
            <a:avLst/>
          </a:prstGeom>
          <a:noFill/>
          <a:ln>
            <a:noFill/>
          </a:ln>
        </p:spPr>
      </p:pic>
      <p:sp>
        <p:nvSpPr>
          <p:cNvPr id="137" name="Google Shape;137;g2283e076f63_0_25"/>
          <p:cNvSpPr txBox="1"/>
          <p:nvPr/>
        </p:nvSpPr>
        <p:spPr>
          <a:xfrm>
            <a:off x="5187125" y="5961700"/>
            <a:ext cx="7098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chemeClr val="dk1"/>
                </a:solidFill>
              </a:rPr>
              <a:t>Gilboy, Kevin Michael. ROBOTIC ULTRASOUND TOMOGRAPHY AND COLLABORATIVE CONTROL. 2020, https://drive.google.com/file/d/19cGn_ZnCLbUESI9dta3l0s91Qdg-DwQl/view?usp=sharing.</a:t>
            </a:r>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283e076f63_0_31"/>
          <p:cNvSpPr txBox="1"/>
          <p:nvPr>
            <p:ph idx="12" type="sldNum"/>
          </p:nvPr>
        </p:nvSpPr>
        <p:spPr>
          <a:xfrm>
            <a:off x="9078432" y="6356350"/>
            <a:ext cx="2743200" cy="3651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143" name="Google Shape;143;g2283e076f63_0_31"/>
          <p:cNvSpPr txBox="1"/>
          <p:nvPr>
            <p:ph type="title"/>
          </p:nvPr>
        </p:nvSpPr>
        <p:spPr>
          <a:xfrm>
            <a:off x="370368" y="0"/>
            <a:ext cx="9337200" cy="911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Black"/>
              <a:buNone/>
            </a:pPr>
            <a:r>
              <a:rPr lang="en-US"/>
              <a:t>MOTION PLANNING</a:t>
            </a:r>
            <a:endParaRPr/>
          </a:p>
        </p:txBody>
      </p:sp>
      <p:sp>
        <p:nvSpPr>
          <p:cNvPr id="144" name="Google Shape;144;g2283e076f63_0_31"/>
          <p:cNvSpPr txBox="1"/>
          <p:nvPr>
            <p:ph idx="1" type="body"/>
          </p:nvPr>
        </p:nvSpPr>
        <p:spPr>
          <a:xfrm>
            <a:off x="677250" y="1271525"/>
            <a:ext cx="2954700" cy="481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None/>
            </a:pPr>
            <a:r>
              <a:rPr lang="en-US" sz="2500"/>
              <a:t>M</a:t>
            </a:r>
            <a:r>
              <a:rPr lang="en-US" sz="2500"/>
              <a:t>atlab Simulation</a:t>
            </a:r>
            <a:endParaRPr sz="2600"/>
          </a:p>
        </p:txBody>
      </p:sp>
      <p:pic>
        <p:nvPicPr>
          <p:cNvPr id="145" name="Google Shape;145;g2283e076f63_0_31" title="PI_video.mp4">
            <a:hlinkClick r:id="rId3"/>
          </p:cNvPr>
          <p:cNvPicPr preferRelativeResize="0"/>
          <p:nvPr/>
        </p:nvPicPr>
        <p:blipFill>
          <a:blip r:embed="rId4">
            <a:alphaModFix/>
          </a:blip>
          <a:stretch>
            <a:fillRect/>
          </a:stretch>
        </p:blipFill>
        <p:spPr>
          <a:xfrm>
            <a:off x="1566700" y="1753325"/>
            <a:ext cx="8560037" cy="47998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2283e076f63_0_104"/>
          <p:cNvSpPr txBox="1"/>
          <p:nvPr>
            <p:ph idx="12" type="sldNum"/>
          </p:nvPr>
        </p:nvSpPr>
        <p:spPr>
          <a:xfrm>
            <a:off x="9078432" y="6356350"/>
            <a:ext cx="27432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52" name="Google Shape;152;g2283e076f63_0_104"/>
          <p:cNvSpPr txBox="1"/>
          <p:nvPr>
            <p:ph type="title"/>
          </p:nvPr>
        </p:nvSpPr>
        <p:spPr>
          <a:xfrm>
            <a:off x="370368" y="0"/>
            <a:ext cx="9337200" cy="911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EXPECTED</a:t>
            </a:r>
            <a:endParaRPr/>
          </a:p>
        </p:txBody>
      </p:sp>
      <p:graphicFrame>
        <p:nvGraphicFramePr>
          <p:cNvPr id="153" name="Google Shape;153;g2283e076f63_0_104"/>
          <p:cNvGraphicFramePr/>
          <p:nvPr/>
        </p:nvGraphicFramePr>
        <p:xfrm>
          <a:off x="952500" y="1398000"/>
          <a:ext cx="3000000" cy="3000000"/>
        </p:xfrm>
        <a:graphic>
          <a:graphicData uri="http://schemas.openxmlformats.org/drawingml/2006/table">
            <a:tbl>
              <a:tblPr>
                <a:noFill/>
                <a:tableStyleId>{FF30D240-DD67-48CD-9C0A-8A1A1D714012}</a:tableStyleId>
              </a:tblPr>
              <a:tblGrid>
                <a:gridCol w="4369775"/>
                <a:gridCol w="3393825"/>
                <a:gridCol w="2523400"/>
              </a:tblGrid>
              <a:tr h="1016075">
                <a:tc>
                  <a:txBody>
                    <a:bodyPr/>
                    <a:lstStyle/>
                    <a:p>
                      <a:pPr indent="0" lvl="0" marL="0" rtl="0" algn="ctr">
                        <a:spcBef>
                          <a:spcPts val="0"/>
                        </a:spcBef>
                        <a:spcAft>
                          <a:spcPts val="0"/>
                        </a:spcAft>
                        <a:buNone/>
                      </a:pPr>
                      <a:r>
                        <a:rPr lang="en-US" sz="2000"/>
                        <a:t>Activity</a:t>
                      </a:r>
                      <a:endParaRPr sz="2000"/>
                    </a:p>
                  </a:txBody>
                  <a:tcPr marT="91425" marB="91425" marR="91425" marL="91425"/>
                </a:tc>
                <a:tc>
                  <a:txBody>
                    <a:bodyPr/>
                    <a:lstStyle/>
                    <a:p>
                      <a:pPr indent="0" lvl="0" marL="0" rtl="0" algn="ctr">
                        <a:spcBef>
                          <a:spcPts val="0"/>
                        </a:spcBef>
                        <a:spcAft>
                          <a:spcPts val="0"/>
                        </a:spcAft>
                        <a:buNone/>
                      </a:pPr>
                      <a:r>
                        <a:rPr lang="en-US" sz="2000"/>
                        <a:t>Current </a:t>
                      </a:r>
                      <a:r>
                        <a:rPr lang="en-US" sz="2000"/>
                        <a:t>Result</a:t>
                      </a:r>
                      <a:endParaRPr sz="2000"/>
                    </a:p>
                  </a:txBody>
                  <a:tcPr marT="91425" marB="91425" marR="91425" marL="91425"/>
                </a:tc>
                <a:tc>
                  <a:txBody>
                    <a:bodyPr/>
                    <a:lstStyle/>
                    <a:p>
                      <a:pPr indent="0" lvl="0" marL="0" rtl="0" algn="ctr">
                        <a:spcBef>
                          <a:spcPts val="0"/>
                        </a:spcBef>
                        <a:spcAft>
                          <a:spcPts val="0"/>
                        </a:spcAft>
                        <a:buNone/>
                      </a:pPr>
                      <a:r>
                        <a:rPr lang="en-US" sz="2000"/>
                        <a:t>Status</a:t>
                      </a:r>
                      <a:endParaRPr sz="2000"/>
                    </a:p>
                  </a:txBody>
                  <a:tcPr marT="91425" marB="91425" marR="91425" marL="91425"/>
                </a:tc>
              </a:tr>
              <a:tr h="1016075">
                <a:tc>
                  <a:txBody>
                    <a:bodyPr/>
                    <a:lstStyle/>
                    <a:p>
                      <a:pPr indent="0" lvl="0" marL="0" rtl="0" algn="l">
                        <a:lnSpc>
                          <a:spcPct val="130000"/>
                        </a:lnSpc>
                        <a:spcBef>
                          <a:spcPts val="0"/>
                        </a:spcBef>
                        <a:spcAft>
                          <a:spcPts val="0"/>
                        </a:spcAft>
                        <a:buNone/>
                      </a:pPr>
                      <a:r>
                        <a:rPr lang="en-US" sz="1600">
                          <a:solidFill>
                            <a:schemeClr val="dk1"/>
                          </a:solidFill>
                          <a:latin typeface="Nunito"/>
                          <a:ea typeface="Nunito"/>
                          <a:cs typeface="Nunito"/>
                          <a:sym typeface="Nunito"/>
                        </a:rPr>
                        <a:t>Hand Guide the robot arm to steer the abdominal probe to the correct initial position</a:t>
                      </a:r>
                      <a:endParaRPr/>
                    </a:p>
                  </a:txBody>
                  <a:tcPr marT="91425" marB="91425" marR="91425" marL="91425"/>
                </a:tc>
                <a:tc>
                  <a:txBody>
                    <a:bodyPr/>
                    <a:lstStyle/>
                    <a:p>
                      <a:pPr indent="0" lvl="0" marL="0" rtl="0" algn="ctr">
                        <a:spcBef>
                          <a:spcPts val="0"/>
                        </a:spcBef>
                        <a:spcAft>
                          <a:spcPts val="0"/>
                        </a:spcAft>
                        <a:buNone/>
                      </a:pPr>
                      <a:r>
                        <a:rPr lang="en-US"/>
                        <a:t>Due to the lack of the force sensor, with the approval of mentor, this one was </a:t>
                      </a:r>
                      <a:r>
                        <a:rPr lang="en-US"/>
                        <a:t>temporarily</a:t>
                      </a:r>
                      <a:r>
                        <a:rPr lang="en-US"/>
                        <a:t> dropped</a:t>
                      </a:r>
                      <a:endParaRPr/>
                    </a:p>
                  </a:txBody>
                  <a:tcPr marT="91425" marB="91425" marR="91425" marL="91425"/>
                </a:tc>
                <a:tc>
                  <a:txBody>
                    <a:bodyPr/>
                    <a:lstStyle/>
                    <a:p>
                      <a:pPr indent="0" lvl="0" marL="0" rtl="0" algn="ctr">
                        <a:spcBef>
                          <a:spcPts val="0"/>
                        </a:spcBef>
                        <a:spcAft>
                          <a:spcPts val="0"/>
                        </a:spcAft>
                        <a:buNone/>
                      </a:pPr>
                      <a:r>
                        <a:rPr lang="en-US"/>
                        <a:t>Removed</a:t>
                      </a:r>
                      <a:endParaRPr/>
                    </a:p>
                  </a:txBody>
                  <a:tcPr marT="91425" marB="91425" marR="91425" marL="91425"/>
                </a:tc>
              </a:tr>
              <a:tr h="1016075">
                <a:tc>
                  <a:txBody>
                    <a:bodyPr/>
                    <a:lstStyle/>
                    <a:p>
                      <a:pPr indent="0" lvl="0" marL="0" rtl="0" algn="l">
                        <a:lnSpc>
                          <a:spcPct val="130000"/>
                        </a:lnSpc>
                        <a:spcBef>
                          <a:spcPts val="0"/>
                        </a:spcBef>
                        <a:spcAft>
                          <a:spcPts val="0"/>
                        </a:spcAft>
                        <a:buNone/>
                      </a:pPr>
                      <a:r>
                        <a:rPr lang="en-US" sz="1600">
                          <a:solidFill>
                            <a:schemeClr val="dk1"/>
                          </a:solidFill>
                          <a:latin typeface="Nunito"/>
                          <a:ea typeface="Nunito"/>
                          <a:cs typeface="Nunito"/>
                          <a:sym typeface="Nunito"/>
                        </a:rPr>
                        <a:t>Integration of virtual fixture to limit robot arms’ workspace to ensure the safety for in vivo imaging (for Abdominal probe)</a:t>
                      </a:r>
                      <a:endParaRPr sz="1600">
                        <a:solidFill>
                          <a:schemeClr val="dk1"/>
                        </a:solidFill>
                        <a:latin typeface="Nunito"/>
                        <a:ea typeface="Nunito"/>
                        <a:cs typeface="Nunito"/>
                        <a:sym typeface="Nunito"/>
                      </a:endParaRPr>
                    </a:p>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US"/>
                        <a:t>Code works in Man-made Test Cases</a:t>
                      </a:r>
                      <a:endParaRPr/>
                    </a:p>
                  </a:txBody>
                  <a:tcPr marT="91425" marB="91425" marR="91425" marL="91425"/>
                </a:tc>
                <a:tc>
                  <a:txBody>
                    <a:bodyPr/>
                    <a:lstStyle/>
                    <a:p>
                      <a:pPr indent="0" lvl="0" marL="0" rtl="0" algn="ctr">
                        <a:spcBef>
                          <a:spcPts val="0"/>
                        </a:spcBef>
                        <a:spcAft>
                          <a:spcPts val="0"/>
                        </a:spcAft>
                        <a:buNone/>
                      </a:pPr>
                      <a:r>
                        <a:rPr lang="en-US"/>
                        <a:t>To Be Tested on a Real System</a:t>
                      </a:r>
                      <a:endParaRPr/>
                    </a:p>
                  </a:txBody>
                  <a:tcPr marT="91425" marB="91425" marR="91425" marL="91425"/>
                </a:tc>
              </a:tr>
              <a:tr h="1016075">
                <a:tc>
                  <a:txBody>
                    <a:bodyPr/>
                    <a:lstStyle/>
                    <a:p>
                      <a:pPr indent="0" lvl="0" marL="0" rtl="0" algn="l">
                        <a:lnSpc>
                          <a:spcPct val="130000"/>
                        </a:lnSpc>
                        <a:spcBef>
                          <a:spcPts val="0"/>
                        </a:spcBef>
                        <a:spcAft>
                          <a:spcPts val="0"/>
                        </a:spcAft>
                        <a:buNone/>
                      </a:pPr>
                      <a:r>
                        <a:rPr lang="en-US" sz="1600">
                          <a:solidFill>
                            <a:schemeClr val="dk1"/>
                          </a:solidFill>
                          <a:latin typeface="Nunito"/>
                          <a:ea typeface="Nunito"/>
                          <a:cs typeface="Nunito"/>
                          <a:sym typeface="Nunito"/>
                        </a:rPr>
                        <a:t>Enhanced path planning to achieve smoother and steadier motion.</a:t>
                      </a:r>
                      <a:endParaRPr sz="1600">
                        <a:solidFill>
                          <a:schemeClr val="dk1"/>
                        </a:solidFill>
                        <a:latin typeface="Nunito"/>
                        <a:ea typeface="Nunito"/>
                        <a:cs typeface="Nunito"/>
                        <a:sym typeface="Nunito"/>
                      </a:endParaRPr>
                    </a:p>
                    <a:p>
                      <a:pPr indent="0" lvl="0" marL="0" rtl="0" algn="l">
                        <a:lnSpc>
                          <a:spcPct val="130000"/>
                        </a:lnSpc>
                        <a:spcBef>
                          <a:spcPts val="0"/>
                        </a:spcBef>
                        <a:spcAft>
                          <a:spcPts val="0"/>
                        </a:spcAft>
                        <a:buNone/>
                      </a:pPr>
                      <a:r>
                        <a:t/>
                      </a:r>
                      <a:endParaRPr sz="1600">
                        <a:solidFill>
                          <a:schemeClr val="dk1"/>
                        </a:solidFill>
                        <a:latin typeface="Nunito"/>
                        <a:ea typeface="Nunito"/>
                        <a:cs typeface="Nunito"/>
                        <a:sym typeface="Nunito"/>
                      </a:endParaRPr>
                    </a:p>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US">
                          <a:solidFill>
                            <a:schemeClr val="dk1"/>
                          </a:solidFill>
                        </a:rPr>
                        <a:t>Code works in Man-made Test Cases</a:t>
                      </a:r>
                      <a:endParaRPr/>
                    </a:p>
                  </a:txBody>
                  <a:tcPr marT="91425" marB="91425" marR="91425" marL="91425"/>
                </a:tc>
                <a:tc>
                  <a:txBody>
                    <a:bodyPr/>
                    <a:lstStyle/>
                    <a:p>
                      <a:pPr indent="0" lvl="0" marL="0" rtl="0" algn="ctr">
                        <a:spcBef>
                          <a:spcPts val="0"/>
                        </a:spcBef>
                        <a:spcAft>
                          <a:spcPts val="0"/>
                        </a:spcAft>
                        <a:buNone/>
                      </a:pPr>
                      <a:r>
                        <a:rPr lang="en-US"/>
                        <a:t>To Be Tested on a Real System</a:t>
                      </a:r>
                      <a:endParaRPr/>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283e076f63_0_37"/>
          <p:cNvSpPr txBox="1"/>
          <p:nvPr>
            <p:ph idx="12" type="sldNum"/>
          </p:nvPr>
        </p:nvSpPr>
        <p:spPr>
          <a:xfrm>
            <a:off x="9078432" y="6356350"/>
            <a:ext cx="2743200" cy="3651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159" name="Google Shape;159;g2283e076f63_0_37"/>
          <p:cNvSpPr txBox="1"/>
          <p:nvPr>
            <p:ph type="title"/>
          </p:nvPr>
        </p:nvSpPr>
        <p:spPr>
          <a:xfrm>
            <a:off x="370368" y="0"/>
            <a:ext cx="9337200" cy="911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Black"/>
              <a:buNone/>
            </a:pPr>
            <a:r>
              <a:rPr lang="en-US"/>
              <a:t>VIRTUAL FIXTURE</a:t>
            </a:r>
            <a:endParaRPr/>
          </a:p>
        </p:txBody>
      </p:sp>
      <p:sp>
        <p:nvSpPr>
          <p:cNvPr id="160" name="Google Shape;160;g2283e076f63_0_37"/>
          <p:cNvSpPr txBox="1"/>
          <p:nvPr>
            <p:ph idx="1" type="body"/>
          </p:nvPr>
        </p:nvSpPr>
        <p:spPr>
          <a:xfrm>
            <a:off x="370368" y="1084730"/>
            <a:ext cx="11451300" cy="50922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1800"/>
              <a:buChar char="•"/>
            </a:pPr>
            <a:r>
              <a:rPr lang="en-US"/>
              <a:t>Given Goal Point and Orientation</a:t>
            </a:r>
            <a:endParaRPr/>
          </a:p>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t/>
            </a:r>
            <a:endParaRPr/>
          </a:p>
          <a:p>
            <a:pPr indent="-342900" lvl="0" marL="457200" rtl="0" algn="l">
              <a:lnSpc>
                <a:spcPct val="90000"/>
              </a:lnSpc>
              <a:spcBef>
                <a:spcPts val="1000"/>
              </a:spcBef>
              <a:spcAft>
                <a:spcPts val="0"/>
              </a:spcAft>
              <a:buSzPts val="1800"/>
              <a:buChar char="•"/>
            </a:pPr>
            <a:r>
              <a:rPr lang="en-US"/>
              <a:t>Move to Goal Point while Maintaining the Orientation</a:t>
            </a:r>
            <a:endParaRPr/>
          </a:p>
          <a:p>
            <a:pPr indent="0" lvl="0" marL="0" rtl="0" algn="l">
              <a:lnSpc>
                <a:spcPct val="90000"/>
              </a:lnSpc>
              <a:spcBef>
                <a:spcPts val="1000"/>
              </a:spcBef>
              <a:spcAft>
                <a:spcPts val="0"/>
              </a:spcAft>
              <a:buNone/>
            </a:pPr>
            <a:r>
              <a:t/>
            </a:r>
            <a:endParaRPr/>
          </a:p>
        </p:txBody>
      </p:sp>
      <p:pic>
        <p:nvPicPr>
          <p:cNvPr id="161" name="Google Shape;161;g2283e076f63_0_37"/>
          <p:cNvPicPr preferRelativeResize="0"/>
          <p:nvPr/>
        </p:nvPicPr>
        <p:blipFill rotWithShape="1">
          <a:blip r:embed="rId3">
            <a:alphaModFix/>
          </a:blip>
          <a:srcRect b="0" l="0" r="0" t="0"/>
          <a:stretch/>
        </p:blipFill>
        <p:spPr>
          <a:xfrm>
            <a:off x="6146974" y="1399226"/>
            <a:ext cx="5597874" cy="1353499"/>
          </a:xfrm>
          <a:prstGeom prst="rect">
            <a:avLst/>
          </a:prstGeom>
          <a:noFill/>
          <a:ln>
            <a:noFill/>
          </a:ln>
        </p:spPr>
      </p:pic>
      <p:sp>
        <p:nvSpPr>
          <p:cNvPr id="162" name="Google Shape;162;g2283e076f63_0_37"/>
          <p:cNvSpPr txBox="1"/>
          <p:nvPr/>
        </p:nvSpPr>
        <p:spPr>
          <a:xfrm>
            <a:off x="710700" y="5723800"/>
            <a:ext cx="107706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000">
                <a:solidFill>
                  <a:schemeClr val="dk1"/>
                </a:solidFill>
                <a:highlight>
                  <a:srgbClr val="FFFFFF"/>
                </a:highlight>
              </a:rPr>
              <a:t>Kevin M. Gilboy, Yixuan Wu, Bradford J. Wood, Emad M. Boctor, and Russell H. Taylor. Dual-Robotic Ultrasound System for In Vivo Prostate Tomography. The Johns Hopkins University, 3400</a:t>
            </a:r>
            <a:r>
              <a:rPr lang="en-US" sz="1000">
                <a:solidFill>
                  <a:schemeClr val="dk1"/>
                </a:solidFill>
              </a:rPr>
              <a:t> </a:t>
            </a:r>
            <a:r>
              <a:rPr lang="en-US" sz="1000">
                <a:solidFill>
                  <a:schemeClr val="dk1"/>
                </a:solidFill>
                <a:highlight>
                  <a:srgbClr val="FFFFFF"/>
                </a:highlight>
              </a:rPr>
              <a:t>North Charles Street, Baltimore,Maryland 21218 USA, 2020. URL: </a:t>
            </a:r>
            <a:r>
              <a:rPr lang="en-US" sz="1000">
                <a:solidFill>
                  <a:schemeClr val="dk1"/>
                </a:solidFill>
                <a:highlight>
                  <a:srgbClr val="FFFFFF"/>
                </a:highlight>
                <a:latin typeface="Courier New"/>
                <a:ea typeface="Courier New"/>
                <a:cs typeface="Courier New"/>
                <a:sym typeface="Courier New"/>
              </a:rPr>
              <a:t>https://link.springer.com/chapter/10.1007/978-3-030-60334-2_16</a:t>
            </a:r>
            <a:r>
              <a:rPr lang="en-US" sz="1000">
                <a:solidFill>
                  <a:schemeClr val="dk1"/>
                </a:solidFill>
                <a:highlight>
                  <a:srgbClr val="FFFFFF"/>
                </a:highlight>
              </a:rPr>
              <a:t>.</a:t>
            </a:r>
            <a:endParaRPr sz="1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2283e076f63_0_49"/>
          <p:cNvSpPr txBox="1"/>
          <p:nvPr>
            <p:ph idx="12" type="sldNum"/>
          </p:nvPr>
        </p:nvSpPr>
        <p:spPr>
          <a:xfrm>
            <a:off x="9078432" y="6356350"/>
            <a:ext cx="2743200" cy="3651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168" name="Google Shape;168;g2283e076f63_0_49"/>
          <p:cNvSpPr txBox="1"/>
          <p:nvPr>
            <p:ph type="title"/>
          </p:nvPr>
        </p:nvSpPr>
        <p:spPr>
          <a:xfrm>
            <a:off x="370368" y="0"/>
            <a:ext cx="9337200" cy="911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800"/>
              <a:buFont typeface="Arial Black"/>
              <a:buNone/>
            </a:pPr>
            <a:r>
              <a:rPr lang="en-US"/>
              <a:t>VIRTUAL FIXTURE</a:t>
            </a:r>
            <a:endParaRPr/>
          </a:p>
        </p:txBody>
      </p:sp>
      <p:sp>
        <p:nvSpPr>
          <p:cNvPr id="169" name="Google Shape;169;g2283e076f63_0_49"/>
          <p:cNvSpPr txBox="1"/>
          <p:nvPr>
            <p:ph idx="1" type="body"/>
          </p:nvPr>
        </p:nvSpPr>
        <p:spPr>
          <a:xfrm>
            <a:off x="370368" y="1084730"/>
            <a:ext cx="11451300" cy="5092200"/>
          </a:xfrm>
          <a:prstGeom prst="rect">
            <a:avLst/>
          </a:prstGeom>
          <a:noFill/>
          <a:ln>
            <a:noFill/>
          </a:ln>
        </p:spPr>
        <p:txBody>
          <a:bodyPr anchorCtr="0" anchor="t" bIns="45700" lIns="91425" spcFirstLastPara="1" rIns="91425" wrap="square" tIns="45700">
            <a:normAutofit/>
          </a:bodyPr>
          <a:lstStyle/>
          <a:p>
            <a:pPr indent="0" lvl="0" marL="457200" rtl="0" algn="l">
              <a:lnSpc>
                <a:spcPct val="90000"/>
              </a:lnSpc>
              <a:spcBef>
                <a:spcPts val="1000"/>
              </a:spcBef>
              <a:spcAft>
                <a:spcPts val="0"/>
              </a:spcAft>
              <a:buNone/>
            </a:pPr>
            <a:r>
              <a:rPr lang="en-US"/>
              <a:t>Definition</a:t>
            </a:r>
            <a:endParaRPr/>
          </a:p>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t/>
            </a:r>
            <a:endParaRPr/>
          </a:p>
          <a:p>
            <a:pPr indent="0" lvl="0" marL="457200" rtl="0" algn="l">
              <a:lnSpc>
                <a:spcPct val="90000"/>
              </a:lnSpc>
              <a:spcBef>
                <a:spcPts val="1000"/>
              </a:spcBef>
              <a:spcAft>
                <a:spcPts val="0"/>
              </a:spcAft>
              <a:buNone/>
            </a:pPr>
            <a:r>
              <a:t/>
            </a:r>
            <a:endParaRPr/>
          </a:p>
        </p:txBody>
      </p:sp>
      <p:pic>
        <p:nvPicPr>
          <p:cNvPr id="170" name="Google Shape;170;g2283e076f63_0_49"/>
          <p:cNvPicPr preferRelativeResize="0"/>
          <p:nvPr/>
        </p:nvPicPr>
        <p:blipFill>
          <a:blip r:embed="rId3">
            <a:alphaModFix/>
          </a:blip>
          <a:stretch>
            <a:fillRect/>
          </a:stretch>
        </p:blipFill>
        <p:spPr>
          <a:xfrm>
            <a:off x="1387250" y="1673550"/>
            <a:ext cx="4628550" cy="1029850"/>
          </a:xfrm>
          <a:prstGeom prst="rect">
            <a:avLst/>
          </a:prstGeom>
          <a:noFill/>
          <a:ln>
            <a:noFill/>
          </a:ln>
        </p:spPr>
      </p:pic>
      <p:graphicFrame>
        <p:nvGraphicFramePr>
          <p:cNvPr id="171" name="Google Shape;171;g2283e076f63_0_49"/>
          <p:cNvGraphicFramePr/>
          <p:nvPr/>
        </p:nvGraphicFramePr>
        <p:xfrm>
          <a:off x="952500" y="3131775"/>
          <a:ext cx="3000000" cy="3000000"/>
        </p:xfrm>
        <a:graphic>
          <a:graphicData uri="http://schemas.openxmlformats.org/drawingml/2006/table">
            <a:tbl>
              <a:tblPr>
                <a:noFill/>
                <a:tableStyleId>{FF30D240-DD67-48CD-9C0A-8A1A1D714012}</a:tableStyleId>
              </a:tblPr>
              <a:tblGrid>
                <a:gridCol w="5143500"/>
                <a:gridCol w="5143500"/>
              </a:tblGrid>
              <a:tr h="381000">
                <a:tc>
                  <a:txBody>
                    <a:bodyPr/>
                    <a:lstStyle/>
                    <a:p>
                      <a:pPr indent="0" lvl="0" marL="0" rtl="0" algn="ctr">
                        <a:spcBef>
                          <a:spcPts val="0"/>
                        </a:spcBef>
                        <a:spcAft>
                          <a:spcPts val="0"/>
                        </a:spcAft>
                        <a:buNone/>
                      </a:pPr>
                      <a:r>
                        <a:rPr lang="en-US"/>
                        <a:t>Variable</a:t>
                      </a:r>
                      <a:endParaRPr/>
                    </a:p>
                  </a:txBody>
                  <a:tcPr marT="91425" marB="91425" marR="91425" marL="91425"/>
                </a:tc>
                <a:tc>
                  <a:txBody>
                    <a:bodyPr/>
                    <a:lstStyle/>
                    <a:p>
                      <a:pPr indent="0" lvl="0" marL="0" rtl="0" algn="ctr">
                        <a:spcBef>
                          <a:spcPts val="0"/>
                        </a:spcBef>
                        <a:spcAft>
                          <a:spcPts val="0"/>
                        </a:spcAft>
                        <a:buNone/>
                      </a:pPr>
                      <a:r>
                        <a:rPr lang="en-US"/>
                        <a:t>Definition</a:t>
                      </a:r>
                      <a:endParaRPr/>
                    </a:p>
                  </a:txBody>
                  <a:tcPr marT="91425" marB="91425" marR="91425" marL="91425"/>
                </a:tc>
              </a:tr>
              <a:tr h="381000">
                <a:tc>
                  <a:txBody>
                    <a:bodyPr/>
                    <a:lstStyle/>
                    <a:p>
                      <a:pPr indent="0" lvl="0" marL="0" rtl="0" algn="ctr">
                        <a:spcBef>
                          <a:spcPts val="0"/>
                        </a:spcBef>
                        <a:spcAft>
                          <a:spcPts val="0"/>
                        </a:spcAft>
                        <a:buNone/>
                      </a:pPr>
                      <a:r>
                        <a:rPr lang="en-US"/>
                        <a:t>W</a:t>
                      </a:r>
                      <a:endParaRPr/>
                    </a:p>
                  </a:txBody>
                  <a:tcPr marT="91425" marB="91425" marR="91425" marL="91425"/>
                </a:tc>
                <a:tc>
                  <a:txBody>
                    <a:bodyPr/>
                    <a:lstStyle/>
                    <a:p>
                      <a:pPr indent="0" lvl="0" marL="0" rtl="0" algn="ctr">
                        <a:spcBef>
                          <a:spcPts val="0"/>
                        </a:spcBef>
                        <a:spcAft>
                          <a:spcPts val="0"/>
                        </a:spcAft>
                        <a:buNone/>
                      </a:pPr>
                      <a:r>
                        <a:rPr lang="en-US"/>
                        <a:t>Weight Matrix</a:t>
                      </a:r>
                      <a:endParaRPr/>
                    </a:p>
                  </a:txBody>
                  <a:tcPr marT="91425" marB="91425" marR="91425" marL="91425"/>
                </a:tc>
              </a:tr>
              <a:tr h="381000">
                <a:tc>
                  <a:txBody>
                    <a:bodyPr/>
                    <a:lstStyle/>
                    <a:p>
                      <a:pPr indent="0" lvl="0" marL="0" rtl="0" algn="ctr">
                        <a:spcBef>
                          <a:spcPts val="0"/>
                        </a:spcBef>
                        <a:spcAft>
                          <a:spcPts val="0"/>
                        </a:spcAft>
                        <a:buNone/>
                      </a:pPr>
                      <a:r>
                        <a:rPr lang="en-US"/>
                        <a:t>H, h</a:t>
                      </a:r>
                      <a:endParaRPr/>
                    </a:p>
                  </a:txBody>
                  <a:tcPr marT="91425" marB="91425" marR="91425" marL="91425"/>
                </a:tc>
                <a:tc>
                  <a:txBody>
                    <a:bodyPr/>
                    <a:lstStyle/>
                    <a:p>
                      <a:pPr indent="0" lvl="0" marL="0" rtl="0" algn="ctr">
                        <a:spcBef>
                          <a:spcPts val="0"/>
                        </a:spcBef>
                        <a:spcAft>
                          <a:spcPts val="0"/>
                        </a:spcAft>
                        <a:buNone/>
                      </a:pPr>
                      <a:r>
                        <a:rPr lang="en-US"/>
                        <a:t>Constraint Matrix</a:t>
                      </a:r>
                      <a:endParaRPr/>
                    </a:p>
                  </a:txBody>
                  <a:tcPr marT="91425" marB="91425" marR="91425" marL="91425"/>
                </a:tc>
              </a:tr>
              <a:tr h="381000">
                <a:tc>
                  <a:txBody>
                    <a:bodyPr/>
                    <a:lstStyle/>
                    <a:p>
                      <a:pPr indent="0" lvl="0" marL="0" rtl="0" algn="ctr">
                        <a:spcBef>
                          <a:spcPts val="0"/>
                        </a:spcBef>
                        <a:spcAft>
                          <a:spcPts val="0"/>
                        </a:spcAft>
                        <a:buNone/>
                      </a:pPr>
                      <a:r>
                        <a:rPr lang="en-US"/>
                        <a:t>J</a:t>
                      </a:r>
                      <a:endParaRPr/>
                    </a:p>
                  </a:txBody>
                  <a:tcPr marT="91425" marB="91425" marR="91425" marL="91425"/>
                </a:tc>
                <a:tc>
                  <a:txBody>
                    <a:bodyPr/>
                    <a:lstStyle/>
                    <a:p>
                      <a:pPr indent="0" lvl="0" marL="0" rtl="0" algn="ctr">
                        <a:spcBef>
                          <a:spcPts val="0"/>
                        </a:spcBef>
                        <a:spcAft>
                          <a:spcPts val="0"/>
                        </a:spcAft>
                        <a:buNone/>
                      </a:pPr>
                      <a:r>
                        <a:rPr lang="en-US"/>
                        <a:t>Manipulator Jacobian</a:t>
                      </a:r>
                      <a:endParaRPr/>
                    </a:p>
                  </a:txBody>
                  <a:tcPr marT="91425" marB="91425" marR="91425" marL="91425"/>
                </a:tc>
              </a:tr>
              <a:tr h="381000">
                <a:tc>
                  <a:txBody>
                    <a:bodyPr/>
                    <a:lstStyle/>
                    <a:p>
                      <a:pPr indent="0" lvl="0" marL="0" rtl="0" algn="ctr">
                        <a:spcBef>
                          <a:spcPts val="0"/>
                        </a:spcBef>
                        <a:spcAft>
                          <a:spcPts val="0"/>
                        </a:spcAft>
                        <a:buNone/>
                      </a:pPr>
                      <a:r>
                        <a:rPr lang="en-US"/>
                        <a:t>∆x, ∆xd</a:t>
                      </a:r>
                      <a:endParaRPr/>
                    </a:p>
                  </a:txBody>
                  <a:tcPr marT="91425" marB="91425" marR="91425" marL="91425"/>
                </a:tc>
                <a:tc>
                  <a:txBody>
                    <a:bodyPr/>
                    <a:lstStyle/>
                    <a:p>
                      <a:pPr indent="0" lvl="0" marL="0" rtl="0" algn="ctr">
                        <a:spcBef>
                          <a:spcPts val="0"/>
                        </a:spcBef>
                        <a:spcAft>
                          <a:spcPts val="0"/>
                        </a:spcAft>
                        <a:buNone/>
                      </a:pPr>
                      <a:r>
                        <a:rPr lang="en-US"/>
                        <a:t>Actual and Desired Change of a 6 by 1 Position Vector in </a:t>
                      </a:r>
                      <a:r>
                        <a:rPr lang="en-US"/>
                        <a:t>Cartesian</a:t>
                      </a:r>
                      <a:r>
                        <a:rPr lang="en-US"/>
                        <a:t> Space</a:t>
                      </a:r>
                      <a:endParaRPr/>
                    </a:p>
                  </a:txBody>
                  <a:tcPr marT="91425" marB="91425" marR="91425" marL="91425"/>
                </a:tc>
              </a:tr>
              <a:tr h="381000">
                <a:tc>
                  <a:txBody>
                    <a:bodyPr/>
                    <a:lstStyle/>
                    <a:p>
                      <a:pPr indent="0" lvl="0" marL="0" rtl="0" algn="ctr">
                        <a:spcBef>
                          <a:spcPts val="0"/>
                        </a:spcBef>
                        <a:spcAft>
                          <a:spcPts val="0"/>
                        </a:spcAft>
                        <a:buNone/>
                      </a:pPr>
                      <a:r>
                        <a:rPr lang="en-US"/>
                        <a:t>∆q</a:t>
                      </a:r>
                      <a:endParaRPr/>
                    </a:p>
                  </a:txBody>
                  <a:tcPr marT="91425" marB="91425" marR="91425" marL="91425"/>
                </a:tc>
                <a:tc>
                  <a:txBody>
                    <a:bodyPr/>
                    <a:lstStyle/>
                    <a:p>
                      <a:pPr indent="0" lvl="0" marL="0" rtl="0" algn="ctr">
                        <a:spcBef>
                          <a:spcPts val="0"/>
                        </a:spcBef>
                        <a:spcAft>
                          <a:spcPts val="0"/>
                        </a:spcAft>
                        <a:buNone/>
                      </a:pPr>
                      <a:r>
                        <a:rPr lang="en-US"/>
                        <a:t>Change of the 6 Joints Value on a UR5 (6 × 1 Vector) in Configuration Space</a:t>
                      </a:r>
                      <a:endParaRPr/>
                    </a:p>
                  </a:txBody>
                  <a:tcPr marT="91425" marB="91425" marR="91425" marL="91425"/>
                </a:tc>
              </a:tr>
            </a:tbl>
          </a:graphicData>
        </a:graphic>
      </p:graphicFrame>
      <p:sp>
        <p:nvSpPr>
          <p:cNvPr id="172" name="Google Shape;172;g2283e076f63_0_49"/>
          <p:cNvSpPr txBox="1"/>
          <p:nvPr/>
        </p:nvSpPr>
        <p:spPr>
          <a:xfrm>
            <a:off x="940775" y="6172200"/>
            <a:ext cx="102783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000">
                <a:solidFill>
                  <a:schemeClr val="dk1"/>
                </a:solidFill>
                <a:highlight>
                  <a:srgbClr val="FFFFFF"/>
                </a:highlight>
              </a:rPr>
              <a:t>Ming Li, A. Kapoor, and R.H. Taylor. A constrained optimization approach to virtual fixtures. In 2005 IEEE/RSJ International Conference on Intelligent Robots and Systems, pages 1408–1413, 2005. </a:t>
            </a:r>
            <a:r>
              <a:rPr lang="en-US" sz="1000">
                <a:solidFill>
                  <a:schemeClr val="dk1"/>
                </a:solidFill>
                <a:highlight>
                  <a:srgbClr val="FFFFFF"/>
                </a:highlight>
                <a:latin typeface="Courier New"/>
                <a:ea typeface="Courier New"/>
                <a:cs typeface="Courier New"/>
                <a:sym typeface="Courier New"/>
              </a:rPr>
              <a:t>doi:10.1109/IROS.2005.1545420</a:t>
            </a:r>
            <a:r>
              <a:rPr lang="en-US" sz="1000">
                <a:solidFill>
                  <a:schemeClr val="dk1"/>
                </a:solidFill>
                <a:highlight>
                  <a:srgbClr val="FFFFFF"/>
                </a:highlight>
              </a:rPr>
              <a:t>.</a:t>
            </a:r>
            <a:endParaRPr sz="1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2283e076f63_0_43"/>
          <p:cNvSpPr txBox="1"/>
          <p:nvPr>
            <p:ph idx="12" type="sldNum"/>
          </p:nvPr>
        </p:nvSpPr>
        <p:spPr>
          <a:xfrm>
            <a:off x="9078432" y="6356350"/>
            <a:ext cx="2743200" cy="3651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178" name="Google Shape;178;g2283e076f63_0_43"/>
          <p:cNvSpPr txBox="1"/>
          <p:nvPr>
            <p:ph type="title"/>
          </p:nvPr>
        </p:nvSpPr>
        <p:spPr>
          <a:xfrm>
            <a:off x="370368" y="0"/>
            <a:ext cx="9337200" cy="911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800"/>
              <a:buFont typeface="Arial Black"/>
              <a:buNone/>
            </a:pPr>
            <a:r>
              <a:rPr lang="en-US"/>
              <a:t>VIRTUAL FIXTURE</a:t>
            </a:r>
            <a:endParaRPr/>
          </a:p>
        </p:txBody>
      </p:sp>
      <p:sp>
        <p:nvSpPr>
          <p:cNvPr id="179" name="Google Shape;179;g2283e076f63_0_43"/>
          <p:cNvSpPr txBox="1"/>
          <p:nvPr>
            <p:ph idx="1" type="body"/>
          </p:nvPr>
        </p:nvSpPr>
        <p:spPr>
          <a:xfrm>
            <a:off x="370343" y="1087930"/>
            <a:ext cx="11451300" cy="50922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1800"/>
              <a:buChar char="•"/>
            </a:pPr>
            <a:r>
              <a:rPr lang="en-US">
                <a:highlight>
                  <a:schemeClr val="lt1"/>
                </a:highlight>
              </a:rPr>
              <a:t>Two Components</a:t>
            </a:r>
            <a:endParaRPr>
              <a:highlight>
                <a:schemeClr val="lt1"/>
              </a:highlight>
            </a:endParaRPr>
          </a:p>
          <a:p>
            <a:pPr indent="-342900" lvl="1" marL="914400" rtl="0" algn="l">
              <a:lnSpc>
                <a:spcPct val="90000"/>
              </a:lnSpc>
              <a:spcBef>
                <a:spcPts val="1000"/>
              </a:spcBef>
              <a:spcAft>
                <a:spcPts val="0"/>
              </a:spcAft>
              <a:buSzPts val="1800"/>
              <a:buChar char="•"/>
            </a:pPr>
            <a:r>
              <a:rPr lang="en-US">
                <a:highlight>
                  <a:schemeClr val="lt1"/>
                </a:highlight>
              </a:rPr>
              <a:t>Stay at a Point</a:t>
            </a:r>
            <a:endParaRPr>
              <a:highlight>
                <a:schemeClr val="lt1"/>
              </a:highlight>
            </a:endParaRPr>
          </a:p>
          <a:p>
            <a:pPr indent="0" lvl="0" marL="0" rtl="0" algn="l">
              <a:lnSpc>
                <a:spcPct val="90000"/>
              </a:lnSpc>
              <a:spcBef>
                <a:spcPts val="1000"/>
              </a:spcBef>
              <a:spcAft>
                <a:spcPts val="0"/>
              </a:spcAft>
              <a:buNone/>
            </a:pPr>
            <a:r>
              <a:t/>
            </a:r>
            <a:endParaRPr>
              <a:highlight>
                <a:schemeClr val="lt1"/>
              </a:highlight>
            </a:endParaRPr>
          </a:p>
          <a:p>
            <a:pPr indent="0" lvl="0" marL="0" rtl="0" algn="l">
              <a:lnSpc>
                <a:spcPct val="90000"/>
              </a:lnSpc>
              <a:spcBef>
                <a:spcPts val="1000"/>
              </a:spcBef>
              <a:spcAft>
                <a:spcPts val="0"/>
              </a:spcAft>
              <a:buNone/>
            </a:pPr>
            <a:r>
              <a:t/>
            </a:r>
            <a:endParaRPr>
              <a:highlight>
                <a:schemeClr val="lt1"/>
              </a:highlight>
            </a:endParaRPr>
          </a:p>
          <a:p>
            <a:pPr indent="0" lvl="0" marL="0" rtl="0" algn="l">
              <a:lnSpc>
                <a:spcPct val="90000"/>
              </a:lnSpc>
              <a:spcBef>
                <a:spcPts val="1000"/>
              </a:spcBef>
              <a:spcAft>
                <a:spcPts val="0"/>
              </a:spcAft>
              <a:buNone/>
            </a:pPr>
            <a:r>
              <a:t/>
            </a:r>
            <a:endParaRPr>
              <a:highlight>
                <a:schemeClr val="lt1"/>
              </a:highlight>
            </a:endParaRPr>
          </a:p>
          <a:p>
            <a:pPr indent="-342900" lvl="1" marL="914400" rtl="0" algn="l">
              <a:lnSpc>
                <a:spcPct val="90000"/>
              </a:lnSpc>
              <a:spcBef>
                <a:spcPts val="1000"/>
              </a:spcBef>
              <a:spcAft>
                <a:spcPts val="0"/>
              </a:spcAft>
              <a:buSzPts val="1800"/>
              <a:buChar char="•"/>
            </a:pPr>
            <a:r>
              <a:rPr lang="en-US">
                <a:highlight>
                  <a:schemeClr val="lt1"/>
                </a:highlight>
              </a:rPr>
              <a:t>Maintain a Direction</a:t>
            </a:r>
            <a:endParaRPr>
              <a:highlight>
                <a:schemeClr val="lt1"/>
              </a:highlight>
            </a:endParaRPr>
          </a:p>
          <a:p>
            <a:pPr indent="0" lvl="0" marL="914400" rtl="0" algn="l">
              <a:lnSpc>
                <a:spcPct val="90000"/>
              </a:lnSpc>
              <a:spcBef>
                <a:spcPts val="1000"/>
              </a:spcBef>
              <a:spcAft>
                <a:spcPts val="0"/>
              </a:spcAft>
              <a:buNone/>
            </a:pPr>
            <a:r>
              <a:t/>
            </a:r>
            <a:endParaRPr>
              <a:highlight>
                <a:schemeClr val="lt1"/>
              </a:highlight>
            </a:endParaRPr>
          </a:p>
        </p:txBody>
      </p:sp>
      <p:pic>
        <p:nvPicPr>
          <p:cNvPr id="180" name="Google Shape;180;g2283e076f63_0_43"/>
          <p:cNvPicPr preferRelativeResize="0"/>
          <p:nvPr/>
        </p:nvPicPr>
        <p:blipFill>
          <a:blip r:embed="rId3">
            <a:alphaModFix/>
          </a:blip>
          <a:stretch>
            <a:fillRect/>
          </a:stretch>
        </p:blipFill>
        <p:spPr>
          <a:xfrm>
            <a:off x="1608725" y="2018188"/>
            <a:ext cx="4876800" cy="1076325"/>
          </a:xfrm>
          <a:prstGeom prst="rect">
            <a:avLst/>
          </a:prstGeom>
          <a:noFill/>
          <a:ln>
            <a:noFill/>
          </a:ln>
        </p:spPr>
      </p:pic>
      <p:pic>
        <p:nvPicPr>
          <p:cNvPr id="181" name="Google Shape;181;g2283e076f63_0_43"/>
          <p:cNvPicPr preferRelativeResize="0"/>
          <p:nvPr/>
        </p:nvPicPr>
        <p:blipFill>
          <a:blip r:embed="rId4">
            <a:alphaModFix/>
          </a:blip>
          <a:stretch>
            <a:fillRect/>
          </a:stretch>
        </p:blipFill>
        <p:spPr>
          <a:xfrm>
            <a:off x="1623000" y="3820963"/>
            <a:ext cx="4848225" cy="1114425"/>
          </a:xfrm>
          <a:prstGeom prst="rect">
            <a:avLst/>
          </a:prstGeom>
          <a:noFill/>
          <a:ln cap="flat" cmpd="sng" w="9525">
            <a:solidFill>
              <a:schemeClr val="lt1"/>
            </a:solidFill>
            <a:prstDash val="solid"/>
            <a:round/>
            <a:headEnd len="sm" w="sm" type="none"/>
            <a:tailEnd len="sm" w="sm" type="none"/>
          </a:ln>
        </p:spPr>
      </p:pic>
      <p:pic>
        <p:nvPicPr>
          <p:cNvPr id="182" name="Google Shape;182;g2283e076f63_0_43"/>
          <p:cNvPicPr preferRelativeResize="0"/>
          <p:nvPr/>
        </p:nvPicPr>
        <p:blipFill>
          <a:blip r:embed="rId5">
            <a:alphaModFix/>
          </a:blip>
          <a:stretch>
            <a:fillRect/>
          </a:stretch>
        </p:blipFill>
        <p:spPr>
          <a:xfrm>
            <a:off x="1666875" y="2345430"/>
            <a:ext cx="361950" cy="333375"/>
          </a:xfrm>
          <a:prstGeom prst="rect">
            <a:avLst/>
          </a:prstGeom>
          <a:noFill/>
          <a:ln>
            <a:noFill/>
          </a:ln>
        </p:spPr>
      </p:pic>
      <p:pic>
        <p:nvPicPr>
          <p:cNvPr id="183" name="Google Shape;183;g2283e076f63_0_43"/>
          <p:cNvPicPr preferRelativeResize="0"/>
          <p:nvPr/>
        </p:nvPicPr>
        <p:blipFill>
          <a:blip r:embed="rId6">
            <a:alphaModFix/>
          </a:blip>
          <a:stretch>
            <a:fillRect/>
          </a:stretch>
        </p:blipFill>
        <p:spPr>
          <a:xfrm>
            <a:off x="1633538" y="4201030"/>
            <a:ext cx="428625" cy="295275"/>
          </a:xfrm>
          <a:prstGeom prst="rect">
            <a:avLst/>
          </a:prstGeom>
          <a:noFill/>
          <a:ln>
            <a:noFill/>
          </a:ln>
        </p:spPr>
      </p:pic>
      <p:pic>
        <p:nvPicPr>
          <p:cNvPr id="184" name="Google Shape;184;g2283e076f63_0_43"/>
          <p:cNvPicPr preferRelativeResize="0"/>
          <p:nvPr/>
        </p:nvPicPr>
        <p:blipFill>
          <a:blip r:embed="rId7">
            <a:alphaModFix/>
          </a:blip>
          <a:stretch>
            <a:fillRect/>
          </a:stretch>
        </p:blipFill>
        <p:spPr>
          <a:xfrm>
            <a:off x="4773800" y="2402818"/>
            <a:ext cx="361950" cy="307082"/>
          </a:xfrm>
          <a:prstGeom prst="rect">
            <a:avLst/>
          </a:prstGeom>
          <a:noFill/>
          <a:ln>
            <a:noFill/>
          </a:ln>
        </p:spPr>
      </p:pic>
      <p:pic>
        <p:nvPicPr>
          <p:cNvPr id="185" name="Google Shape;185;g2283e076f63_0_43"/>
          <p:cNvPicPr preferRelativeResize="0"/>
          <p:nvPr/>
        </p:nvPicPr>
        <p:blipFill>
          <a:blip r:embed="rId8">
            <a:alphaModFix/>
          </a:blip>
          <a:stretch>
            <a:fillRect/>
          </a:stretch>
        </p:blipFill>
        <p:spPr>
          <a:xfrm>
            <a:off x="4773797" y="4239989"/>
            <a:ext cx="361950" cy="276407"/>
          </a:xfrm>
          <a:prstGeom prst="rect">
            <a:avLst/>
          </a:prstGeom>
          <a:noFill/>
          <a:ln>
            <a:noFill/>
          </a:ln>
        </p:spPr>
      </p:pic>
      <p:pic>
        <p:nvPicPr>
          <p:cNvPr id="186" name="Google Shape;186;g2283e076f63_0_43"/>
          <p:cNvPicPr preferRelativeResize="0"/>
          <p:nvPr/>
        </p:nvPicPr>
        <p:blipFill>
          <a:blip r:embed="rId9">
            <a:alphaModFix/>
          </a:blip>
          <a:stretch>
            <a:fillRect/>
          </a:stretch>
        </p:blipFill>
        <p:spPr>
          <a:xfrm>
            <a:off x="8640300" y="3476063"/>
            <a:ext cx="2667000" cy="981075"/>
          </a:xfrm>
          <a:prstGeom prst="rect">
            <a:avLst/>
          </a:prstGeom>
          <a:noFill/>
          <a:ln>
            <a:noFill/>
          </a:ln>
        </p:spPr>
      </p:pic>
      <p:sp>
        <p:nvSpPr>
          <p:cNvPr id="187" name="Google Shape;187;g2283e076f63_0_43"/>
          <p:cNvSpPr/>
          <p:nvPr/>
        </p:nvSpPr>
        <p:spPr>
          <a:xfrm>
            <a:off x="6326800" y="3054325"/>
            <a:ext cx="1840200" cy="46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2283e076f63_0_43"/>
          <p:cNvSpPr txBox="1"/>
          <p:nvPr/>
        </p:nvSpPr>
        <p:spPr>
          <a:xfrm>
            <a:off x="6706150" y="2819750"/>
            <a:ext cx="108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t>Together</a:t>
            </a:r>
            <a:endParaRPr b="1"/>
          </a:p>
        </p:txBody>
      </p:sp>
      <p:sp>
        <p:nvSpPr>
          <p:cNvPr id="189" name="Google Shape;189;g2283e076f63_0_43"/>
          <p:cNvSpPr txBox="1"/>
          <p:nvPr/>
        </p:nvSpPr>
        <p:spPr>
          <a:xfrm>
            <a:off x="8261875" y="3519025"/>
            <a:ext cx="5331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a:t>s.t.</a:t>
            </a:r>
            <a:endParaRPr sz="1500"/>
          </a:p>
        </p:txBody>
      </p:sp>
      <p:pic>
        <p:nvPicPr>
          <p:cNvPr id="190" name="Google Shape;190;g2283e076f63_0_43"/>
          <p:cNvPicPr preferRelativeResize="0"/>
          <p:nvPr/>
        </p:nvPicPr>
        <p:blipFill>
          <a:blip r:embed="rId10">
            <a:alphaModFix/>
          </a:blip>
          <a:stretch>
            <a:fillRect/>
          </a:stretch>
        </p:blipFill>
        <p:spPr>
          <a:xfrm>
            <a:off x="7787638" y="1801826"/>
            <a:ext cx="4372314" cy="1252500"/>
          </a:xfrm>
          <a:prstGeom prst="rect">
            <a:avLst/>
          </a:prstGeom>
          <a:noFill/>
          <a:ln>
            <a:noFill/>
          </a:ln>
        </p:spPr>
      </p:pic>
      <p:sp>
        <p:nvSpPr>
          <p:cNvPr id="191" name="Google Shape;191;g2283e076f63_0_43"/>
          <p:cNvSpPr txBox="1"/>
          <p:nvPr/>
        </p:nvSpPr>
        <p:spPr>
          <a:xfrm>
            <a:off x="2107950" y="5594025"/>
            <a:ext cx="79761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000">
                <a:solidFill>
                  <a:schemeClr val="dk1"/>
                </a:solidFill>
                <a:highlight>
                  <a:srgbClr val="FFFFFF"/>
                </a:highlight>
              </a:rPr>
              <a:t>Ming Li, A. Kapoor, and R.H. Taylor. A constrained optimization approach to virtual fixtures. In 2005 IEEE/RSJ International Conference on Intelligent Robots and Systems, pages 1408–1413, 2005. </a:t>
            </a:r>
            <a:r>
              <a:rPr lang="en-US" sz="1000">
                <a:solidFill>
                  <a:schemeClr val="dk1"/>
                </a:solidFill>
                <a:highlight>
                  <a:srgbClr val="FFFFFF"/>
                </a:highlight>
                <a:latin typeface="Courier New"/>
                <a:ea typeface="Courier New"/>
                <a:cs typeface="Courier New"/>
                <a:sym typeface="Courier New"/>
              </a:rPr>
              <a:t>doi:10.1109/IROS.2005.1545420</a:t>
            </a:r>
            <a:r>
              <a:rPr lang="en-US" sz="1000">
                <a:solidFill>
                  <a:schemeClr val="dk1"/>
                </a:solidFill>
                <a:highlight>
                  <a:srgbClr val="FFFFFF"/>
                </a:highlight>
              </a:rPr>
              <a: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2283e076f63_0_78"/>
          <p:cNvSpPr txBox="1"/>
          <p:nvPr>
            <p:ph idx="12" type="sldNum"/>
          </p:nvPr>
        </p:nvSpPr>
        <p:spPr>
          <a:xfrm>
            <a:off x="9078432" y="6356350"/>
            <a:ext cx="27432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t>‹#›</a:t>
            </a:fld>
            <a:endParaRPr/>
          </a:p>
        </p:txBody>
      </p:sp>
      <p:sp>
        <p:nvSpPr>
          <p:cNvPr id="198" name="Google Shape;198;g2283e076f63_0_78"/>
          <p:cNvSpPr txBox="1"/>
          <p:nvPr>
            <p:ph type="title"/>
          </p:nvPr>
        </p:nvSpPr>
        <p:spPr>
          <a:xfrm>
            <a:off x="370368" y="0"/>
            <a:ext cx="9337200" cy="911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VIRTUAL FIXTURE</a:t>
            </a:r>
            <a:endParaRPr/>
          </a:p>
        </p:txBody>
      </p:sp>
      <p:sp>
        <p:nvSpPr>
          <p:cNvPr id="199" name="Google Shape;199;g2283e076f63_0_78"/>
          <p:cNvSpPr txBox="1"/>
          <p:nvPr>
            <p:ph idx="1" type="body"/>
          </p:nvPr>
        </p:nvSpPr>
        <p:spPr>
          <a:xfrm>
            <a:off x="370368" y="1084730"/>
            <a:ext cx="11451300" cy="5092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2283e076f63_0_111"/>
          <p:cNvSpPr txBox="1"/>
          <p:nvPr>
            <p:ph idx="12" type="sldNum"/>
          </p:nvPr>
        </p:nvSpPr>
        <p:spPr>
          <a:xfrm>
            <a:off x="9078432" y="6356350"/>
            <a:ext cx="27432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06" name="Google Shape;206;g2283e076f63_0_111"/>
          <p:cNvSpPr txBox="1"/>
          <p:nvPr>
            <p:ph type="title"/>
          </p:nvPr>
        </p:nvSpPr>
        <p:spPr>
          <a:xfrm>
            <a:off x="370368" y="0"/>
            <a:ext cx="9337200" cy="911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Maximum</a:t>
            </a:r>
            <a:endParaRPr/>
          </a:p>
        </p:txBody>
      </p:sp>
      <p:graphicFrame>
        <p:nvGraphicFramePr>
          <p:cNvPr id="207" name="Google Shape;207;g2283e076f63_0_111"/>
          <p:cNvGraphicFramePr/>
          <p:nvPr/>
        </p:nvGraphicFramePr>
        <p:xfrm>
          <a:off x="952500" y="1398000"/>
          <a:ext cx="3000000" cy="3000000"/>
        </p:xfrm>
        <a:graphic>
          <a:graphicData uri="http://schemas.openxmlformats.org/drawingml/2006/table">
            <a:tbl>
              <a:tblPr>
                <a:noFill/>
                <a:tableStyleId>{FF30D240-DD67-48CD-9C0A-8A1A1D714012}</a:tableStyleId>
              </a:tblPr>
              <a:tblGrid>
                <a:gridCol w="4369775"/>
                <a:gridCol w="3393825"/>
                <a:gridCol w="2523400"/>
              </a:tblGrid>
              <a:tr h="1016075">
                <a:tc>
                  <a:txBody>
                    <a:bodyPr/>
                    <a:lstStyle/>
                    <a:p>
                      <a:pPr indent="0" lvl="0" marL="0" rtl="0" algn="ctr">
                        <a:spcBef>
                          <a:spcPts val="0"/>
                        </a:spcBef>
                        <a:spcAft>
                          <a:spcPts val="0"/>
                        </a:spcAft>
                        <a:buNone/>
                      </a:pPr>
                      <a:r>
                        <a:rPr lang="en-US" sz="2000"/>
                        <a:t>Activity</a:t>
                      </a:r>
                      <a:endParaRPr sz="2000"/>
                    </a:p>
                  </a:txBody>
                  <a:tcPr marT="91425" marB="91425" marR="91425" marL="91425"/>
                </a:tc>
                <a:tc>
                  <a:txBody>
                    <a:bodyPr/>
                    <a:lstStyle/>
                    <a:p>
                      <a:pPr indent="0" lvl="0" marL="0" rtl="0" algn="ctr">
                        <a:spcBef>
                          <a:spcPts val="0"/>
                        </a:spcBef>
                        <a:spcAft>
                          <a:spcPts val="0"/>
                        </a:spcAft>
                        <a:buNone/>
                      </a:pPr>
                      <a:r>
                        <a:rPr lang="en-US" sz="2000"/>
                        <a:t>Current Result</a:t>
                      </a:r>
                      <a:endParaRPr sz="2000"/>
                    </a:p>
                  </a:txBody>
                  <a:tcPr marT="91425" marB="91425" marR="91425" marL="91425"/>
                </a:tc>
                <a:tc>
                  <a:txBody>
                    <a:bodyPr/>
                    <a:lstStyle/>
                    <a:p>
                      <a:pPr indent="0" lvl="0" marL="0" rtl="0" algn="ctr">
                        <a:spcBef>
                          <a:spcPts val="0"/>
                        </a:spcBef>
                        <a:spcAft>
                          <a:spcPts val="0"/>
                        </a:spcAft>
                        <a:buNone/>
                      </a:pPr>
                      <a:r>
                        <a:rPr lang="en-US" sz="2000"/>
                        <a:t>Status</a:t>
                      </a:r>
                      <a:endParaRPr sz="2000"/>
                    </a:p>
                  </a:txBody>
                  <a:tcPr marT="91425" marB="91425" marR="91425" marL="91425"/>
                </a:tc>
              </a:tr>
              <a:tr h="1016075">
                <a:tc>
                  <a:txBody>
                    <a:bodyPr/>
                    <a:lstStyle/>
                    <a:p>
                      <a:pPr indent="0" lvl="0" marL="0" rtl="0" algn="l">
                        <a:lnSpc>
                          <a:spcPct val="130000"/>
                        </a:lnSpc>
                        <a:spcBef>
                          <a:spcPts val="0"/>
                        </a:spcBef>
                        <a:spcAft>
                          <a:spcPts val="0"/>
                        </a:spcAft>
                        <a:buNone/>
                      </a:pPr>
                      <a:r>
                        <a:rPr lang="en-US" sz="1600">
                          <a:solidFill>
                            <a:schemeClr val="dk1"/>
                          </a:solidFill>
                          <a:latin typeface="Nunito"/>
                          <a:ea typeface="Nunito"/>
                          <a:cs typeface="Nunito"/>
                          <a:sym typeface="Nunito"/>
                        </a:rPr>
                        <a:t>A real-time demo on a speed of sound phantom in preparation for the validation of ultrasound tomography reconstruction methods.</a:t>
                      </a:r>
                      <a:endParaRPr/>
                    </a:p>
                  </a:txBody>
                  <a:tcPr marT="91425" marB="91425" marR="91425" marL="91425"/>
                </a:tc>
                <a:tc>
                  <a:txBody>
                    <a:bodyPr/>
                    <a:lstStyle/>
                    <a:p>
                      <a:pPr indent="0" lvl="0" marL="0" rtl="0" algn="ctr">
                        <a:spcBef>
                          <a:spcPts val="0"/>
                        </a:spcBef>
                        <a:spcAft>
                          <a:spcPts val="0"/>
                        </a:spcAft>
                        <a:buNone/>
                      </a:pPr>
                      <a:r>
                        <a:rPr lang="en-US"/>
                        <a:t>None</a:t>
                      </a:r>
                      <a:endParaRPr/>
                    </a:p>
                  </a:txBody>
                  <a:tcPr marT="91425" marB="91425" marR="91425" marL="91425"/>
                </a:tc>
                <a:tc>
                  <a:txBody>
                    <a:bodyPr/>
                    <a:lstStyle/>
                    <a:p>
                      <a:pPr indent="0" lvl="0" marL="0" rtl="0" algn="ctr">
                        <a:spcBef>
                          <a:spcPts val="0"/>
                        </a:spcBef>
                        <a:spcAft>
                          <a:spcPts val="0"/>
                        </a:spcAft>
                        <a:buNone/>
                      </a:pPr>
                      <a:r>
                        <a:rPr lang="en-US"/>
                        <a:t>Not Started</a:t>
                      </a:r>
                      <a:endParaRPr/>
                    </a:p>
                  </a:txBody>
                  <a:tcPr marT="91425" marB="91425" marR="91425" marL="91425"/>
                </a:tc>
              </a:tr>
              <a:tr h="1016075">
                <a:tc>
                  <a:txBody>
                    <a:bodyPr/>
                    <a:lstStyle/>
                    <a:p>
                      <a:pPr indent="0" lvl="0" marL="0" rtl="0" algn="l">
                        <a:lnSpc>
                          <a:spcPct val="130000"/>
                        </a:lnSpc>
                        <a:spcBef>
                          <a:spcPts val="0"/>
                        </a:spcBef>
                        <a:spcAft>
                          <a:spcPts val="0"/>
                        </a:spcAft>
                        <a:buNone/>
                      </a:pPr>
                      <a:r>
                        <a:rPr lang="en-US" sz="1600">
                          <a:solidFill>
                            <a:schemeClr val="dk1"/>
                          </a:solidFill>
                          <a:latin typeface="Nunito"/>
                          <a:ea typeface="Nunito"/>
                          <a:cs typeface="Nunito"/>
                          <a:sym typeface="Nunito"/>
                        </a:rPr>
                        <a:t>A real-time demo on a realistic pelvis phantom to show the automaticity and safety of the framework</a:t>
                      </a:r>
                      <a:endParaRPr sz="1600">
                        <a:solidFill>
                          <a:schemeClr val="dk1"/>
                        </a:solidFill>
                        <a:latin typeface="Nunito"/>
                        <a:ea typeface="Nunito"/>
                        <a:cs typeface="Nunito"/>
                        <a:sym typeface="Nunito"/>
                      </a:endParaRPr>
                    </a:p>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US"/>
                        <a:t>None</a:t>
                      </a:r>
                      <a:endParaRPr/>
                    </a:p>
                  </a:txBody>
                  <a:tcPr marT="91425" marB="91425" marR="91425" marL="91425"/>
                </a:tc>
                <a:tc>
                  <a:txBody>
                    <a:bodyPr/>
                    <a:lstStyle/>
                    <a:p>
                      <a:pPr indent="0" lvl="0" marL="0" rtl="0" algn="ctr">
                        <a:spcBef>
                          <a:spcPts val="0"/>
                        </a:spcBef>
                        <a:spcAft>
                          <a:spcPts val="0"/>
                        </a:spcAft>
                        <a:buNone/>
                      </a:pPr>
                      <a:r>
                        <a:rPr lang="en-US"/>
                        <a:t>Not Started</a:t>
                      </a:r>
                      <a:endParaRPr/>
                    </a:p>
                  </a:txBody>
                  <a:tcPr marT="91425" marB="91425" marR="91425" marL="91425"/>
                </a:tc>
              </a:tr>
              <a:tr h="1016075">
                <a:tc>
                  <a:txBody>
                    <a:bodyPr/>
                    <a:lstStyle/>
                    <a:p>
                      <a:pPr indent="0" lvl="0" marL="0" rtl="0" algn="l">
                        <a:lnSpc>
                          <a:spcPct val="130000"/>
                        </a:lnSpc>
                        <a:spcBef>
                          <a:spcPts val="0"/>
                        </a:spcBef>
                        <a:spcAft>
                          <a:spcPts val="0"/>
                        </a:spcAft>
                        <a:buNone/>
                      </a:pPr>
                      <a:r>
                        <a:rPr lang="en-US" sz="1600">
                          <a:solidFill>
                            <a:schemeClr val="dk1"/>
                          </a:solidFill>
                          <a:latin typeface="Nunito"/>
                          <a:ea typeface="Nunito"/>
                          <a:cs typeface="Nunito"/>
                          <a:sym typeface="Nunito"/>
                        </a:rPr>
                        <a:t>Integration of virtual fixture for the TRUS probe</a:t>
                      </a:r>
                      <a:endParaRPr sz="1600">
                        <a:solidFill>
                          <a:schemeClr val="dk1"/>
                        </a:solidFill>
                        <a:latin typeface="Nunito"/>
                        <a:ea typeface="Nunito"/>
                        <a:cs typeface="Nunito"/>
                        <a:sym typeface="Nunito"/>
                      </a:endParaRPr>
                    </a:p>
                    <a:p>
                      <a:pPr indent="0" lvl="0" marL="0" rtl="0" algn="l">
                        <a:lnSpc>
                          <a:spcPct val="130000"/>
                        </a:lnSpc>
                        <a:spcBef>
                          <a:spcPts val="0"/>
                        </a:spcBef>
                        <a:spcAft>
                          <a:spcPts val="0"/>
                        </a:spcAft>
                        <a:buNone/>
                      </a:pPr>
                      <a:r>
                        <a:t/>
                      </a:r>
                      <a:endParaRPr sz="1600">
                        <a:solidFill>
                          <a:schemeClr val="dk1"/>
                        </a:solidFill>
                        <a:latin typeface="Nunito"/>
                        <a:ea typeface="Nunito"/>
                        <a:cs typeface="Nunito"/>
                        <a:sym typeface="Nunito"/>
                      </a:endParaRPr>
                    </a:p>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US"/>
                        <a:t>None</a:t>
                      </a:r>
                      <a:endParaRPr/>
                    </a:p>
                  </a:txBody>
                  <a:tcPr marT="91425" marB="91425" marR="91425" marL="91425"/>
                </a:tc>
                <a:tc>
                  <a:txBody>
                    <a:bodyPr/>
                    <a:lstStyle/>
                    <a:p>
                      <a:pPr indent="0" lvl="0" marL="0" rtl="0" algn="ctr">
                        <a:spcBef>
                          <a:spcPts val="0"/>
                        </a:spcBef>
                        <a:spcAft>
                          <a:spcPts val="0"/>
                        </a:spcAft>
                        <a:buNone/>
                      </a:pPr>
                      <a:r>
                        <a:rPr lang="en-US"/>
                        <a:t>Not Started (Needs Discussion about feasibility)</a:t>
                      </a:r>
                      <a:endParaRPr/>
                    </a:p>
                  </a:txBody>
                  <a:tcPr marT="91425" marB="91425" marR="91425" marL="914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20fcbeb3d07_0_53"/>
          <p:cNvSpPr txBox="1"/>
          <p:nvPr>
            <p:ph idx="12" type="sldNum"/>
          </p:nvPr>
        </p:nvSpPr>
        <p:spPr>
          <a:xfrm>
            <a:off x="9078432" y="6356350"/>
            <a:ext cx="2743200" cy="3651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213" name="Google Shape;213;g20fcbeb3d07_0_53"/>
          <p:cNvSpPr txBox="1"/>
          <p:nvPr>
            <p:ph type="title"/>
          </p:nvPr>
        </p:nvSpPr>
        <p:spPr>
          <a:xfrm>
            <a:off x="370368" y="0"/>
            <a:ext cx="9337200" cy="911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Black"/>
              <a:buNone/>
            </a:pPr>
            <a:r>
              <a:rPr lang="en-US"/>
              <a:t>References</a:t>
            </a:r>
            <a:endParaRPr/>
          </a:p>
        </p:txBody>
      </p:sp>
      <p:sp>
        <p:nvSpPr>
          <p:cNvPr id="214" name="Google Shape;214;g20fcbeb3d07_0_53"/>
          <p:cNvSpPr txBox="1"/>
          <p:nvPr/>
        </p:nvSpPr>
        <p:spPr>
          <a:xfrm>
            <a:off x="642250" y="1042300"/>
            <a:ext cx="10613700" cy="557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US" sz="1400" u="none" cap="none" strike="noStrike">
                <a:solidFill>
                  <a:srgbClr val="000000"/>
                </a:solidFill>
                <a:latin typeface="Arial"/>
                <a:ea typeface="Arial"/>
                <a:cs typeface="Arial"/>
                <a:sym typeface="Arial"/>
              </a:rPr>
              <a:t>[1]Gilboy, Kevin Michael. ROBOTIC ULTRASOUND TOMOGRAPHY AND COLLABORATIVE CONTROL. 2020, https://drive.google.com/file/d/19cGn_ZnCLbUESI9dta3l0s91Qdg-DwQl/view?usp=sharing.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1400" u="none" cap="none" strike="noStrike">
                <a:solidFill>
                  <a:schemeClr val="dk1"/>
                </a:solidFill>
                <a:latin typeface="Arial"/>
                <a:ea typeface="Arial"/>
                <a:cs typeface="Arial"/>
                <a:sym typeface="Arial"/>
              </a:rPr>
              <a:t>[2]</a:t>
            </a:r>
            <a:r>
              <a:rPr b="0" i="0" lang="en-US" sz="1400" u="none" cap="none" strike="noStrike">
                <a:solidFill>
                  <a:srgbClr val="000000"/>
                </a:solidFill>
                <a:latin typeface="Arial"/>
                <a:ea typeface="Arial"/>
                <a:cs typeface="Arial"/>
                <a:sym typeface="Arial"/>
              </a:rPr>
              <a:t>Ting-Yun Fang, Weiqi Wang. Co-Robotic Ultrasound Imaging System. 2017, https://drive.google.com/file/d/16PvOlSm7f2qzwKBoGVO7q6Qlb2Tdtrwy/view?usp=sharing.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1400" u="none" cap="none" strike="noStrike">
                <a:solidFill>
                  <a:schemeClr val="dk1"/>
                </a:solidFill>
                <a:latin typeface="Arial"/>
                <a:ea typeface="Arial"/>
                <a:cs typeface="Arial"/>
                <a:sym typeface="Arial"/>
              </a:rPr>
              <a:t>[3]</a:t>
            </a:r>
            <a:r>
              <a:rPr b="0" i="0" lang="en-US" sz="1400" u="none" cap="none" strike="noStrike">
                <a:solidFill>
                  <a:srgbClr val="000000"/>
                </a:solidFill>
                <a:latin typeface="Arial"/>
                <a:ea typeface="Arial"/>
                <a:cs typeface="Arial"/>
                <a:sym typeface="Arial"/>
              </a:rPr>
              <a:t>Zerdine, Z.-Skin. Multi-Modality Pelvic Phantom. https://www.cirsinc.com/wp-content/uploads/2019/04/048A-DS-120418.pdf.</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1400" u="none" cap="none" strike="noStrike">
                <a:solidFill>
                  <a:schemeClr val="dk1"/>
                </a:solidFill>
                <a:latin typeface="Arial"/>
                <a:ea typeface="Arial"/>
                <a:cs typeface="Arial"/>
                <a:sym typeface="Arial"/>
              </a:rPr>
              <a:t>[4]</a:t>
            </a:r>
            <a:r>
              <a:rPr b="0" i="0" lang="en-US" sz="1400" u="none" cap="none" strike="noStrike">
                <a:solidFill>
                  <a:srgbClr val="000000"/>
                </a:solidFill>
                <a:latin typeface="Arial"/>
                <a:ea typeface="Arial"/>
                <a:cs typeface="Arial"/>
                <a:sym typeface="Arial"/>
              </a:rPr>
              <a:t>Gilboy, Kevin M., et al. Dual-Robotic Ultrasound System for In Vivo Prostate Tomography. 2020, https://link.springer.com/chapter/10.1007/978-3-030-60334-2_16.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1400" u="none" cap="none" strike="noStrike">
                <a:solidFill>
                  <a:schemeClr val="dk1"/>
                </a:solidFill>
                <a:latin typeface="Arial"/>
                <a:ea typeface="Arial"/>
                <a:cs typeface="Arial"/>
                <a:sym typeface="Arial"/>
              </a:rPr>
              <a:t>[5]</a:t>
            </a:r>
            <a:r>
              <a:rPr b="0" i="0" lang="en-US" sz="1400" u="none" cap="none" strike="noStrike">
                <a:solidFill>
                  <a:srgbClr val="000000"/>
                </a:solidFill>
                <a:latin typeface="Arial"/>
                <a:ea typeface="Arial"/>
                <a:cs typeface="Arial"/>
                <a:sym typeface="Arial"/>
              </a:rPr>
              <a:t>Zhang, Haichong K., et al. ‘Phantom with Multiple Active Points for Ultrasound Calibration’. J.  Med.  Imag.  5(4), 045001 (2018), Doi: 10. 1117/1. JMI. 5. 4. 045001., 2022b, https://pubmed.ncbi.nlm.nih.gov/30525061/.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1400" u="none" cap="none" strike="noStrike">
                <a:solidFill>
                  <a:schemeClr val="dk1"/>
                </a:solidFill>
                <a:latin typeface="Arial"/>
                <a:ea typeface="Arial"/>
                <a:cs typeface="Arial"/>
                <a:sym typeface="Arial"/>
              </a:rPr>
              <a:t>[6]</a:t>
            </a:r>
            <a:r>
              <a:rPr b="0" i="0" lang="en-US" sz="1400" u="none" cap="none" strike="noStrike">
                <a:solidFill>
                  <a:srgbClr val="000000"/>
                </a:solidFill>
                <a:latin typeface="Arial"/>
                <a:ea typeface="Arial"/>
                <a:cs typeface="Arial"/>
                <a:sym typeface="Arial"/>
              </a:rPr>
              <a:t>Bray, F., et al. Global Cancer Statistics 2018: GLOBOCAN Estimates of Incidence and Mortality Worldwide for 36 Cancers in 185 Countries. Vol. 68(6), 2018, pp. 394–424.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1400" u="none" cap="none" strike="noStrike">
                <a:solidFill>
                  <a:schemeClr val="dk1"/>
                </a:solidFill>
                <a:latin typeface="Arial"/>
                <a:ea typeface="Arial"/>
                <a:cs typeface="Arial"/>
                <a:sym typeface="Arial"/>
              </a:rPr>
              <a:t>[7]</a:t>
            </a:r>
            <a:r>
              <a:rPr b="0" i="0" lang="en-US" sz="1400" u="none" cap="none" strike="noStrike">
                <a:solidFill>
                  <a:srgbClr val="000000"/>
                </a:solidFill>
                <a:latin typeface="Arial"/>
                <a:ea typeface="Arial"/>
                <a:cs typeface="Arial"/>
                <a:sym typeface="Arial"/>
              </a:rPr>
              <a:t>Horn, Berthold K. P., et al. ‘Closed-Form Solution of Absolute Orientation Using Orthonormal Matrices’. Journal of The Optical Society of America A-Optics Image Science and Vision, vol. 5, 1988, pp. 1127–1135.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1400" u="none" cap="none" strike="noStrike">
                <a:solidFill>
                  <a:schemeClr val="dk1"/>
                </a:solidFill>
                <a:latin typeface="Arial"/>
                <a:ea typeface="Arial"/>
                <a:cs typeface="Arial"/>
                <a:sym typeface="Arial"/>
              </a:rPr>
              <a:t>[8]</a:t>
            </a:r>
            <a:r>
              <a:rPr b="0" i="0" lang="en-US" sz="1400" u="none" cap="none" strike="noStrike">
                <a:solidFill>
                  <a:srgbClr val="000000"/>
                </a:solidFill>
                <a:latin typeface="Arial"/>
                <a:ea typeface="Arial"/>
                <a:cs typeface="Arial"/>
                <a:sym typeface="Arial"/>
              </a:rPr>
              <a:t>Seifabadi, R. ‘Correlation of Ultrasound Tomography to MRI and Pathology for the Detection of Prostate Cancer’. Medical Imaging 2019: Ultrasonic Imaging and Tomography International Society for Optics and Photonics, vol. 10955, 2019, p. 109550C.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1400" u="none" cap="none" strike="noStrike">
                <a:solidFill>
                  <a:schemeClr val="dk1"/>
                </a:solidFill>
                <a:latin typeface="Arial"/>
                <a:ea typeface="Arial"/>
                <a:cs typeface="Arial"/>
                <a:sym typeface="Arial"/>
              </a:rPr>
              <a:t>[9]</a:t>
            </a:r>
            <a:r>
              <a:rPr b="0" i="0" lang="en-US" sz="1400" u="none" cap="none" strike="noStrike">
                <a:solidFill>
                  <a:srgbClr val="000000"/>
                </a:solidFill>
                <a:latin typeface="Arial"/>
                <a:ea typeface="Arial"/>
                <a:cs typeface="Arial"/>
                <a:sym typeface="Arial"/>
              </a:rPr>
              <a:t>Aalamifar, F. ‘Co-Robotic Ultrasound Tomography: A New Paradigm for Quantitative Ultrasound Imaging’. Ph. D.  Thesis, Johns Hopkins University, Oct. 2016.</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8" name="Shape 218"/>
        <p:cNvGrpSpPr/>
        <p:nvPr/>
      </p:nvGrpSpPr>
      <p:grpSpPr>
        <a:xfrm>
          <a:off x="0" y="0"/>
          <a:ext cx="0" cy="0"/>
          <a:chOff x="0" y="0"/>
          <a:chExt cx="0" cy="0"/>
        </a:xfrm>
      </p:grpSpPr>
      <p:sp>
        <p:nvSpPr>
          <p:cNvPr id="219" name="Google Shape;219;p3"/>
          <p:cNvSpPr txBox="1"/>
          <p:nvPr>
            <p:ph type="title"/>
          </p:nvPr>
        </p:nvSpPr>
        <p:spPr>
          <a:xfrm>
            <a:off x="329515" y="2710086"/>
            <a:ext cx="11532972" cy="103231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99231"/>
              </a:buClr>
              <a:buSzPts val="3200"/>
              <a:buFont typeface="Arial Black"/>
              <a:buNone/>
            </a:pPr>
            <a:r>
              <a:rPr lang="en-US">
                <a:solidFill>
                  <a:srgbClr val="C99231"/>
                </a:solidFill>
              </a:rPr>
              <a:t>Thank you</a:t>
            </a:r>
            <a:endParaRPr/>
          </a:p>
        </p:txBody>
      </p:sp>
      <p:sp>
        <p:nvSpPr>
          <p:cNvPr id="220" name="Google Shape;220;p3"/>
          <p:cNvSpPr txBox="1"/>
          <p:nvPr>
            <p:ph idx="4294967295" type="sldNum"/>
          </p:nvPr>
        </p:nvSpPr>
        <p:spPr>
          <a:xfrm>
            <a:off x="9844925" y="6189900"/>
            <a:ext cx="2057400" cy="3651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grpSp>
        <p:nvGrpSpPr>
          <p:cNvPr id="221" name="Google Shape;221;p3"/>
          <p:cNvGrpSpPr/>
          <p:nvPr/>
        </p:nvGrpSpPr>
        <p:grpSpPr>
          <a:xfrm>
            <a:off x="4939964" y="5257920"/>
            <a:ext cx="6443285" cy="605398"/>
            <a:chOff x="939233" y="5529095"/>
            <a:chExt cx="6443285" cy="605398"/>
          </a:xfrm>
        </p:grpSpPr>
        <p:grpSp>
          <p:nvGrpSpPr>
            <p:cNvPr id="222" name="Google Shape;222;p3"/>
            <p:cNvGrpSpPr/>
            <p:nvPr/>
          </p:nvGrpSpPr>
          <p:grpSpPr>
            <a:xfrm>
              <a:off x="4121481" y="5529096"/>
              <a:ext cx="3261037" cy="605397"/>
              <a:chOff x="4121481" y="5529096"/>
              <a:chExt cx="3261037" cy="605397"/>
            </a:xfrm>
          </p:grpSpPr>
          <p:pic>
            <p:nvPicPr>
              <p:cNvPr descr="Image result for jhmi symbol" id="223" name="Google Shape;223;p3"/>
              <p:cNvPicPr preferRelativeResize="0"/>
              <p:nvPr/>
            </p:nvPicPr>
            <p:blipFill rotWithShape="1">
              <a:blip r:embed="rId3">
                <a:alphaModFix/>
              </a:blip>
              <a:srcRect b="22504" l="0" r="0" t="51742"/>
              <a:stretch/>
            </p:blipFill>
            <p:spPr>
              <a:xfrm>
                <a:off x="4291190" y="5571462"/>
                <a:ext cx="3091328" cy="520664"/>
              </a:xfrm>
              <a:prstGeom prst="rect">
                <a:avLst/>
              </a:prstGeom>
              <a:noFill/>
              <a:ln>
                <a:noFill/>
              </a:ln>
            </p:spPr>
          </p:pic>
          <p:pic>
            <p:nvPicPr>
              <p:cNvPr descr="Image result for jhmi symbol" id="224" name="Google Shape;224;p3"/>
              <p:cNvPicPr preferRelativeResize="0"/>
              <p:nvPr/>
            </p:nvPicPr>
            <p:blipFill rotWithShape="1">
              <a:blip r:embed="rId4">
                <a:alphaModFix/>
              </a:blip>
              <a:srcRect b="48258" l="39907" r="39823" t="21797"/>
              <a:stretch/>
            </p:blipFill>
            <p:spPr>
              <a:xfrm>
                <a:off x="4121481" y="5529096"/>
                <a:ext cx="626525" cy="605397"/>
              </a:xfrm>
              <a:prstGeom prst="rect">
                <a:avLst/>
              </a:prstGeom>
              <a:noFill/>
              <a:ln>
                <a:noFill/>
              </a:ln>
            </p:spPr>
          </p:pic>
        </p:grpSp>
        <p:grpSp>
          <p:nvGrpSpPr>
            <p:cNvPr id="225" name="Google Shape;225;p3"/>
            <p:cNvGrpSpPr/>
            <p:nvPr/>
          </p:nvGrpSpPr>
          <p:grpSpPr>
            <a:xfrm>
              <a:off x="939233" y="5529095"/>
              <a:ext cx="3261036" cy="605398"/>
              <a:chOff x="939233" y="5529095"/>
              <a:chExt cx="3261036" cy="605398"/>
            </a:xfrm>
          </p:grpSpPr>
          <p:pic>
            <p:nvPicPr>
              <p:cNvPr descr="Image result for jhmi symbol" id="226" name="Google Shape;226;p3"/>
              <p:cNvPicPr preferRelativeResize="0"/>
              <p:nvPr/>
            </p:nvPicPr>
            <p:blipFill rotWithShape="1">
              <a:blip r:embed="rId5">
                <a:alphaModFix/>
              </a:blip>
              <a:srcRect b="21990" l="0" r="0" t="51775"/>
              <a:stretch/>
            </p:blipFill>
            <p:spPr>
              <a:xfrm>
                <a:off x="1108940" y="5582443"/>
                <a:ext cx="3091329" cy="520664"/>
              </a:xfrm>
              <a:prstGeom prst="rect">
                <a:avLst/>
              </a:prstGeom>
              <a:noFill/>
              <a:ln>
                <a:noFill/>
              </a:ln>
            </p:spPr>
          </p:pic>
          <p:pic>
            <p:nvPicPr>
              <p:cNvPr descr="Image result for jhmi symbol" id="227" name="Google Shape;227;p3"/>
              <p:cNvPicPr preferRelativeResize="0"/>
              <p:nvPr/>
            </p:nvPicPr>
            <p:blipFill rotWithShape="1">
              <a:blip r:embed="rId6">
                <a:alphaModFix/>
              </a:blip>
              <a:srcRect b="48225" l="39907" r="39823" t="21270"/>
              <a:stretch/>
            </p:blipFill>
            <p:spPr>
              <a:xfrm>
                <a:off x="939233" y="5529095"/>
                <a:ext cx="626525" cy="605398"/>
              </a:xfrm>
              <a:prstGeom prst="rect">
                <a:avLst/>
              </a:prstGeom>
              <a:noFill/>
              <a:ln>
                <a:noFill/>
              </a:ln>
            </p:spPr>
          </p:pic>
        </p:grpSp>
      </p:grpSp>
      <p:pic>
        <p:nvPicPr>
          <p:cNvPr id="228" name="Google Shape;228;p3"/>
          <p:cNvPicPr preferRelativeResize="0"/>
          <p:nvPr/>
        </p:nvPicPr>
        <p:blipFill rotWithShape="1">
          <a:blip r:embed="rId7">
            <a:alphaModFix/>
          </a:blip>
          <a:srcRect b="0" l="0" r="0" t="0"/>
          <a:stretch/>
        </p:blipFill>
        <p:spPr>
          <a:xfrm>
            <a:off x="9693879" y="114197"/>
            <a:ext cx="2359508" cy="119644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g20fcbeb3d07_1_25"/>
          <p:cNvSpPr txBox="1"/>
          <p:nvPr>
            <p:ph idx="12" type="sldNum"/>
          </p:nvPr>
        </p:nvSpPr>
        <p:spPr>
          <a:xfrm>
            <a:off x="9078432" y="6356350"/>
            <a:ext cx="2743200" cy="3651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
        <p:nvSpPr>
          <p:cNvPr id="58" name="Google Shape;58;g20fcbeb3d07_1_25"/>
          <p:cNvSpPr txBox="1"/>
          <p:nvPr>
            <p:ph type="title"/>
          </p:nvPr>
        </p:nvSpPr>
        <p:spPr>
          <a:xfrm>
            <a:off x="370368" y="0"/>
            <a:ext cx="9337200" cy="911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SUMMARY OF GOALS</a:t>
            </a:r>
            <a:endParaRPr/>
          </a:p>
        </p:txBody>
      </p:sp>
      <p:sp>
        <p:nvSpPr>
          <p:cNvPr id="59" name="Google Shape;59;g20fcbeb3d07_1_25"/>
          <p:cNvSpPr txBox="1"/>
          <p:nvPr>
            <p:ph idx="1" type="body"/>
          </p:nvPr>
        </p:nvSpPr>
        <p:spPr>
          <a:xfrm>
            <a:off x="390975" y="1276513"/>
            <a:ext cx="10885200" cy="911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1800"/>
              <a:buNone/>
            </a:pPr>
            <a:r>
              <a:rPr b="1" lang="en-US" sz="2700"/>
              <a:t>A dual robotic system with aligned abdominal and TRUS probes for prostate cancer detection</a:t>
            </a:r>
            <a:endParaRPr b="1"/>
          </a:p>
        </p:txBody>
      </p:sp>
      <p:sp>
        <p:nvSpPr>
          <p:cNvPr id="60" name="Google Shape;60;g20fcbeb3d07_1_25"/>
          <p:cNvSpPr txBox="1"/>
          <p:nvPr/>
        </p:nvSpPr>
        <p:spPr>
          <a:xfrm>
            <a:off x="6126425" y="2188225"/>
            <a:ext cx="5324700" cy="3771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US" sz="2200" u="none" cap="none" strike="noStrike">
                <a:solidFill>
                  <a:srgbClr val="000000"/>
                </a:solidFill>
                <a:latin typeface="Arial"/>
                <a:ea typeface="Arial"/>
                <a:cs typeface="Arial"/>
                <a:sym typeface="Arial"/>
              </a:rPr>
              <a:t>We need to do:</a:t>
            </a:r>
            <a:endParaRPr b="0"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200" u="none" cap="none" strike="noStrike">
              <a:solidFill>
                <a:srgbClr val="000000"/>
              </a:solidFill>
              <a:latin typeface="Arial"/>
              <a:ea typeface="Arial"/>
              <a:cs typeface="Arial"/>
              <a:sym typeface="Arial"/>
            </a:endParaRPr>
          </a:p>
          <a:p>
            <a:pPr indent="-361950" lvl="0" marL="400050" marR="0" rtl="0" algn="l">
              <a:lnSpc>
                <a:spcPct val="100000"/>
              </a:lnSpc>
              <a:spcBef>
                <a:spcPts val="0"/>
              </a:spcBef>
              <a:spcAft>
                <a:spcPts val="0"/>
              </a:spcAft>
              <a:buClr>
                <a:srgbClr val="000000"/>
              </a:buClr>
              <a:buSzPts val="2100"/>
              <a:buFont typeface="Arial"/>
              <a:buAutoNum type="arabicPeriod"/>
            </a:pPr>
            <a:r>
              <a:rPr b="0" i="0" lang="en-US" sz="2100" u="none" cap="none" strike="noStrike">
                <a:solidFill>
                  <a:srgbClr val="000000"/>
                </a:solidFill>
                <a:latin typeface="Arial"/>
                <a:ea typeface="Arial"/>
                <a:cs typeface="Arial"/>
                <a:sym typeface="Arial"/>
              </a:rPr>
              <a:t>Determine each transformation of dual-robot arm using calibration.</a:t>
            </a:r>
            <a:endParaRPr b="0" i="0" sz="2100" u="none" cap="none" strike="noStrike">
              <a:solidFill>
                <a:srgbClr val="000000"/>
              </a:solidFill>
              <a:latin typeface="Arial"/>
              <a:ea typeface="Arial"/>
              <a:cs typeface="Arial"/>
              <a:sym typeface="Arial"/>
            </a:endParaRPr>
          </a:p>
          <a:p>
            <a:pPr indent="0" lvl="0" marL="285750" marR="0" rtl="0" algn="l">
              <a:lnSpc>
                <a:spcPct val="100000"/>
              </a:lnSpc>
              <a:spcBef>
                <a:spcPts val="0"/>
              </a:spcBef>
              <a:spcAft>
                <a:spcPts val="0"/>
              </a:spcAft>
              <a:buNone/>
            </a:pPr>
            <a:r>
              <a:t/>
            </a:r>
            <a:endParaRPr sz="2100"/>
          </a:p>
          <a:p>
            <a:pPr indent="-361950" lvl="0" marL="400050" rtl="0" algn="l">
              <a:spcBef>
                <a:spcPts val="0"/>
              </a:spcBef>
              <a:spcAft>
                <a:spcPts val="0"/>
              </a:spcAft>
              <a:buSzPts val="2100"/>
              <a:buAutoNum type="arabicPeriod"/>
            </a:pPr>
            <a:r>
              <a:rPr lang="en-US" sz="2100">
                <a:solidFill>
                  <a:schemeClr val="dk1"/>
                </a:solidFill>
              </a:rPr>
              <a:t>Motion planning for the robotic arm.</a:t>
            </a:r>
            <a:endParaRPr sz="2100">
              <a:solidFill>
                <a:schemeClr val="dk1"/>
              </a:solidFill>
            </a:endParaRPr>
          </a:p>
          <a:p>
            <a:pPr indent="0" lvl="0" marL="285750" rtl="0" algn="l">
              <a:spcBef>
                <a:spcPts val="0"/>
              </a:spcBef>
              <a:spcAft>
                <a:spcPts val="0"/>
              </a:spcAft>
              <a:buNone/>
            </a:pPr>
            <a:r>
              <a:t/>
            </a:r>
            <a:endParaRPr sz="2100">
              <a:solidFill>
                <a:schemeClr val="dk1"/>
              </a:solidFill>
            </a:endParaRPr>
          </a:p>
          <a:p>
            <a:pPr indent="-361950" lvl="0" marL="400050" rtl="0" algn="l">
              <a:spcBef>
                <a:spcPts val="0"/>
              </a:spcBef>
              <a:spcAft>
                <a:spcPts val="0"/>
              </a:spcAft>
              <a:buSzPts val="2100"/>
              <a:buAutoNum type="arabicPeriod"/>
            </a:pPr>
            <a:r>
              <a:rPr lang="en-US" sz="2100">
                <a:solidFill>
                  <a:schemeClr val="dk1"/>
                </a:solidFill>
              </a:rPr>
              <a:t>Add constraints by applying the virtual fixture.</a:t>
            </a:r>
            <a:endParaRPr sz="2100">
              <a:solidFill>
                <a:schemeClr val="dk1"/>
              </a:solidFill>
            </a:endParaRPr>
          </a:p>
          <a:p>
            <a:pPr indent="0" lvl="0" marL="285750" rtl="0" algn="l">
              <a:spcBef>
                <a:spcPts val="0"/>
              </a:spcBef>
              <a:spcAft>
                <a:spcPts val="0"/>
              </a:spcAft>
              <a:buNone/>
            </a:pPr>
            <a:r>
              <a:t/>
            </a:r>
            <a:endParaRPr sz="2100">
              <a:solidFill>
                <a:schemeClr val="dk1"/>
              </a:solidFill>
            </a:endParaRPr>
          </a:p>
          <a:p>
            <a:pPr indent="-361950" lvl="0" marL="400050" rtl="0" algn="l">
              <a:spcBef>
                <a:spcPts val="0"/>
              </a:spcBef>
              <a:spcAft>
                <a:spcPts val="0"/>
              </a:spcAft>
              <a:buClr>
                <a:schemeClr val="dk1"/>
              </a:buClr>
              <a:buSzPts val="2100"/>
              <a:buAutoNum type="arabicPeriod"/>
            </a:pPr>
            <a:r>
              <a:rPr lang="en-US" sz="2100">
                <a:solidFill>
                  <a:schemeClr val="dk1"/>
                </a:solidFill>
              </a:rPr>
              <a:t>Implement a real-time demo.</a:t>
            </a:r>
            <a:endParaRPr b="0" i="0" sz="2100" u="none" cap="none" strike="noStrike">
              <a:solidFill>
                <a:srgbClr val="000000"/>
              </a:solidFill>
              <a:latin typeface="Arial"/>
              <a:ea typeface="Arial"/>
              <a:cs typeface="Arial"/>
              <a:sym typeface="Arial"/>
            </a:endParaRPr>
          </a:p>
        </p:txBody>
      </p:sp>
      <p:pic>
        <p:nvPicPr>
          <p:cNvPr id="61" name="Google Shape;61;g20fcbeb3d07_1_25"/>
          <p:cNvPicPr preferRelativeResize="0"/>
          <p:nvPr/>
        </p:nvPicPr>
        <p:blipFill rotWithShape="1">
          <a:blip r:embed="rId3">
            <a:alphaModFix/>
          </a:blip>
          <a:srcRect b="0" l="0" r="0" t="0"/>
          <a:stretch/>
        </p:blipFill>
        <p:spPr>
          <a:xfrm>
            <a:off x="390975" y="2354025"/>
            <a:ext cx="5324825" cy="3336029"/>
          </a:xfrm>
          <a:prstGeom prst="rect">
            <a:avLst/>
          </a:prstGeom>
          <a:noFill/>
          <a:ln>
            <a:noFill/>
          </a:ln>
        </p:spPr>
      </p:pic>
      <p:sp>
        <p:nvSpPr>
          <p:cNvPr id="62" name="Google Shape;62;g20fcbeb3d07_1_25"/>
          <p:cNvSpPr txBox="1"/>
          <p:nvPr/>
        </p:nvSpPr>
        <p:spPr>
          <a:xfrm>
            <a:off x="542075" y="6048425"/>
            <a:ext cx="93999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100">
                <a:solidFill>
                  <a:schemeClr val="dk1"/>
                </a:solidFill>
              </a:rPr>
              <a:t>Gilboy, Kevin Michael. ROBOTIC ULTRASOUND TOMOGRAPHY AND COLLABORATIVE CONTROL. 2020, https://drive.google.com/file/d/19cGn_ZnCLbUESI9dta3l0s91Qdg-DwQl/view?usp=sharing.</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g20fcbeb3d07_0_30"/>
          <p:cNvSpPr txBox="1"/>
          <p:nvPr>
            <p:ph idx="12" type="sldNum"/>
          </p:nvPr>
        </p:nvSpPr>
        <p:spPr>
          <a:xfrm>
            <a:off x="9078432" y="6356350"/>
            <a:ext cx="2743200" cy="3651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68" name="Google Shape;68;g20fcbeb3d07_0_30"/>
          <p:cNvSpPr txBox="1"/>
          <p:nvPr>
            <p:ph type="title"/>
          </p:nvPr>
        </p:nvSpPr>
        <p:spPr>
          <a:xfrm>
            <a:off x="370368" y="0"/>
            <a:ext cx="9337200" cy="911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Black"/>
              <a:buNone/>
            </a:pPr>
            <a:r>
              <a:rPr lang="en-US"/>
              <a:t>DEPENDENCIES</a:t>
            </a:r>
            <a:endParaRPr/>
          </a:p>
        </p:txBody>
      </p:sp>
      <p:graphicFrame>
        <p:nvGraphicFramePr>
          <p:cNvPr id="69" name="Google Shape;69;g20fcbeb3d07_0_30"/>
          <p:cNvGraphicFramePr/>
          <p:nvPr/>
        </p:nvGraphicFramePr>
        <p:xfrm>
          <a:off x="541850" y="996250"/>
          <a:ext cx="3000000" cy="3000000"/>
        </p:xfrm>
        <a:graphic>
          <a:graphicData uri="http://schemas.openxmlformats.org/drawingml/2006/table">
            <a:tbl>
              <a:tblPr>
                <a:noFill/>
                <a:tableStyleId>{61A63FA8-009F-40A2-B4CB-E462C30D9A32}</a:tableStyleId>
              </a:tblPr>
              <a:tblGrid>
                <a:gridCol w="925650"/>
                <a:gridCol w="3269650"/>
                <a:gridCol w="2298175"/>
                <a:gridCol w="1495750"/>
                <a:gridCol w="1397175"/>
                <a:gridCol w="1340875"/>
              </a:tblGrid>
              <a:tr h="294325">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Type</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Dependencies</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Sources</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Responsibility </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Deadline</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Status  </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r h="343900">
                <a:tc rowSpan="4">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General</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Gain access to Emad lab pod.</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Ashley</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Zhenghao</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2/13</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 Done </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r h="430825">
                <a:tc vMerge="1"/>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Access to the cv2 and CISST/SAW libraries. </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online/Anton Deguet</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Yunpu</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2/25</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 </a:t>
                      </a:r>
                      <a:r>
                        <a:rPr b="1" lang="en-US" sz="1200"/>
                        <a:t>Done</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r h="430825">
                <a:tc vMerge="1"/>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Obtain previous code of Kevin.</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Yixuan</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Ziyi</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2/16</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 Done </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r h="370700">
                <a:tc vMerge="1"/>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Install ROS1 and Ubuntu 16, </a:t>
                      </a:r>
                      <a:endParaRPr b="1" sz="1200" u="none" cap="none" strike="noStrike"/>
                    </a:p>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RVIZ, and Moveit. </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Online website</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Yunpu</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2/27</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a:t>Done</a:t>
                      </a:r>
                      <a:r>
                        <a:rPr b="1" lang="en-US" sz="1200" u="none" cap="none" strike="noStrike"/>
                        <a:t> </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r h="343900">
                <a:tc rowSpan="8">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Important</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Realistic pelvic phantom</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Yixuan</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Ziyi</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2/16</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Done</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r h="533950">
                <a:tc vMerge="1"/>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abdominal and endoluminal ultrasound probes</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Yixuan</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Zhenghao</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2/16</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Done</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r h="533950">
                <a:tc vMerge="1"/>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Exchange old laptop in the lab pod. (Also need a monitor)</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Zhenghao</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Zhenghao</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2/27</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a:t>Done</a:t>
                      </a:r>
                      <a:r>
                        <a:rPr b="1" lang="en-US" sz="1200" u="none" cap="none" strike="noStrike"/>
                        <a:t> </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r h="343900">
                <a:tc vMerge="1"/>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B</a:t>
                      </a:r>
                      <a:r>
                        <a:rPr b="1" lang="en-US" sz="1200"/>
                        <a:t>uy</a:t>
                      </a:r>
                      <a:r>
                        <a:rPr b="1" lang="en-US" sz="1200" u="none" cap="none" strike="noStrike"/>
                        <a:t> another UR5 Robot </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chemeClr val="dk1"/>
                        </a:buClr>
                        <a:buSzPts val="1100"/>
                        <a:buFont typeface="Arial"/>
                        <a:buNone/>
                      </a:pPr>
                      <a:r>
                        <a:rPr b="1" lang="en-US" sz="1200" u="none" cap="none" strike="noStrike">
                          <a:solidFill>
                            <a:schemeClr val="dk1"/>
                          </a:solidFill>
                        </a:rPr>
                        <a:t>Dr. Taylor</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Zhenghao</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N/A</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a:solidFill>
                            <a:srgbClr val="FF0000"/>
                          </a:solidFill>
                        </a:rPr>
                        <a:t>Ordered</a:t>
                      </a:r>
                      <a:r>
                        <a:rPr b="1" lang="en-US" sz="1200" u="none" cap="none" strike="noStrike"/>
                        <a:t> </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r h="433050">
                <a:tc vMerge="1"/>
                <a:tc>
                  <a:txBody>
                    <a:bodyPr/>
                    <a:lstStyle/>
                    <a:p>
                      <a:pPr indent="0" lvl="0" marL="0" marR="0" rtl="0" algn="ctr">
                        <a:lnSpc>
                          <a:spcPct val="100000"/>
                        </a:lnSpc>
                        <a:spcBef>
                          <a:spcPts val="0"/>
                        </a:spcBef>
                        <a:spcAft>
                          <a:spcPts val="0"/>
                        </a:spcAft>
                        <a:buClr>
                          <a:srgbClr val="000000"/>
                        </a:buClr>
                        <a:buSzPts val="1200"/>
                        <a:buFont typeface="Arial"/>
                        <a:buNone/>
                      </a:pPr>
                      <a:r>
                        <a:rPr b="1" lang="en-US" sz="1200"/>
                        <a:t>Hand control</a:t>
                      </a:r>
                      <a:r>
                        <a:rPr b="1" lang="en-US" sz="1200" u="none" cap="none" strike="noStrike"/>
                        <a:t> Force sensor test and remounting </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Yixuan</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Ziyi</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200"/>
                        <a:buFont typeface="Arial"/>
                        <a:buNone/>
                      </a:pPr>
                      <a:r>
                        <a:rPr b="1" lang="en-US" sz="1200">
                          <a:solidFill>
                            <a:schemeClr val="dk1"/>
                          </a:solidFill>
                        </a:rPr>
                        <a:t>N/A</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a:solidFill>
                            <a:schemeClr val="dk1"/>
                          </a:solidFill>
                        </a:rPr>
                        <a:t>In progress</a:t>
                      </a:r>
                      <a:endParaRPr b="1" sz="1200" u="none" cap="none" strike="noStrike">
                        <a:solidFill>
                          <a:schemeClr val="dk1"/>
                        </a:solidFill>
                      </a:endParaRPr>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r h="433050">
                <a:tc vMerge="1"/>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Second Force sensor fixture 3D printing and test </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Yixuan/ Robotiq </a:t>
                      </a:r>
                      <a:r>
                        <a:rPr lang="en-US" sz="1400" u="none" cap="none" strike="noStrike">
                          <a:solidFill>
                            <a:srgbClr val="33475B"/>
                          </a:solidFill>
                          <a:highlight>
                            <a:srgbClr val="F5F8FA"/>
                          </a:highlight>
                          <a:latin typeface="SimSun"/>
                          <a:ea typeface="SimSun"/>
                          <a:cs typeface="SimSun"/>
                          <a:sym typeface="SimSun"/>
                        </a:rPr>
                        <a:t>FT 300-S FORCE TORQUE SENSOR</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Zhenghao</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3/10</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a:solidFill>
                            <a:schemeClr val="dk1"/>
                          </a:solidFill>
                        </a:rPr>
                        <a:t>Done</a:t>
                      </a:r>
                      <a:endParaRPr b="1" sz="1200" u="none" cap="none" strike="noStrike">
                        <a:solidFill>
                          <a:schemeClr val="dk1"/>
                        </a:solidFill>
                      </a:endParaRPr>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r h="430825">
                <a:tc vMerge="1"/>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Calibration marker (cross fishing wire)</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Yixuan</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Yunpu</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3/10</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a:t>Done</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r h="430825">
                <a:tc vMerge="1"/>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Yixuan's reconstruction method</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Yixuan</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Yixuan</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4/20</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Waiting </a:t>
                      </a:r>
                      <a:endParaRPr b="1" sz="1200" u="none" cap="none" strike="noStrike"/>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g2283e076f63_0_94"/>
          <p:cNvSpPr txBox="1"/>
          <p:nvPr>
            <p:ph idx="12" type="sldNum"/>
          </p:nvPr>
        </p:nvSpPr>
        <p:spPr>
          <a:xfrm>
            <a:off x="9078432" y="6356350"/>
            <a:ext cx="27432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t>‹#›</a:t>
            </a:fld>
            <a:endParaRPr/>
          </a:p>
        </p:txBody>
      </p:sp>
      <p:sp>
        <p:nvSpPr>
          <p:cNvPr id="76" name="Google Shape;76;g2283e076f63_0_94"/>
          <p:cNvSpPr txBox="1"/>
          <p:nvPr>
            <p:ph type="title"/>
          </p:nvPr>
        </p:nvSpPr>
        <p:spPr>
          <a:xfrm>
            <a:off x="370368" y="0"/>
            <a:ext cx="9337200" cy="911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MINIMUM</a:t>
            </a:r>
            <a:endParaRPr/>
          </a:p>
        </p:txBody>
      </p:sp>
      <p:graphicFrame>
        <p:nvGraphicFramePr>
          <p:cNvPr id="77" name="Google Shape;77;g2283e076f63_0_94"/>
          <p:cNvGraphicFramePr/>
          <p:nvPr/>
        </p:nvGraphicFramePr>
        <p:xfrm>
          <a:off x="952500" y="1740900"/>
          <a:ext cx="3000000" cy="3000000"/>
        </p:xfrm>
        <a:graphic>
          <a:graphicData uri="http://schemas.openxmlformats.org/drawingml/2006/table">
            <a:tbl>
              <a:tblPr>
                <a:noFill/>
                <a:tableStyleId>{FF30D240-DD67-48CD-9C0A-8A1A1D714012}</a:tableStyleId>
              </a:tblPr>
              <a:tblGrid>
                <a:gridCol w="4369775"/>
                <a:gridCol w="3393825"/>
                <a:gridCol w="2523400"/>
              </a:tblGrid>
              <a:tr h="1016075">
                <a:tc>
                  <a:txBody>
                    <a:bodyPr/>
                    <a:lstStyle/>
                    <a:p>
                      <a:pPr indent="0" lvl="0" marL="0" rtl="0" algn="ctr">
                        <a:spcBef>
                          <a:spcPts val="0"/>
                        </a:spcBef>
                        <a:spcAft>
                          <a:spcPts val="0"/>
                        </a:spcAft>
                        <a:buNone/>
                      </a:pPr>
                      <a:r>
                        <a:rPr lang="en-US" sz="2000"/>
                        <a:t>Activity</a:t>
                      </a:r>
                      <a:endParaRPr sz="2000"/>
                    </a:p>
                  </a:txBody>
                  <a:tcPr marT="91425" marB="91425" marR="91425" marL="91425"/>
                </a:tc>
                <a:tc>
                  <a:txBody>
                    <a:bodyPr/>
                    <a:lstStyle/>
                    <a:p>
                      <a:pPr indent="0" lvl="0" marL="0" rtl="0" algn="ctr">
                        <a:spcBef>
                          <a:spcPts val="0"/>
                        </a:spcBef>
                        <a:spcAft>
                          <a:spcPts val="0"/>
                        </a:spcAft>
                        <a:buNone/>
                      </a:pPr>
                      <a:r>
                        <a:rPr lang="en-US" sz="2000"/>
                        <a:t>Current </a:t>
                      </a:r>
                      <a:r>
                        <a:rPr lang="en-US" sz="2000"/>
                        <a:t>Result</a:t>
                      </a:r>
                      <a:endParaRPr sz="2000"/>
                    </a:p>
                  </a:txBody>
                  <a:tcPr marT="91425" marB="91425" marR="91425" marL="91425"/>
                </a:tc>
                <a:tc>
                  <a:txBody>
                    <a:bodyPr/>
                    <a:lstStyle/>
                    <a:p>
                      <a:pPr indent="0" lvl="0" marL="0" rtl="0" algn="ctr">
                        <a:spcBef>
                          <a:spcPts val="0"/>
                        </a:spcBef>
                        <a:spcAft>
                          <a:spcPts val="0"/>
                        </a:spcAft>
                        <a:buNone/>
                      </a:pPr>
                      <a:r>
                        <a:rPr lang="en-US" sz="2000"/>
                        <a:t>Status</a:t>
                      </a:r>
                      <a:endParaRPr sz="2000"/>
                    </a:p>
                  </a:txBody>
                  <a:tcPr marT="91425" marB="91425" marR="91425" marL="91425"/>
                </a:tc>
              </a:tr>
              <a:tr h="1016075">
                <a:tc>
                  <a:txBody>
                    <a:bodyPr/>
                    <a:lstStyle/>
                    <a:p>
                      <a:pPr indent="0" lvl="0" marL="0" rtl="0" algn="l">
                        <a:lnSpc>
                          <a:spcPct val="130000"/>
                        </a:lnSpc>
                        <a:spcBef>
                          <a:spcPts val="0"/>
                        </a:spcBef>
                        <a:spcAft>
                          <a:spcPts val="0"/>
                        </a:spcAft>
                        <a:buNone/>
                      </a:pPr>
                      <a:r>
                        <a:rPr lang="en-US" sz="1600">
                          <a:solidFill>
                            <a:schemeClr val="dk1"/>
                          </a:solidFill>
                          <a:latin typeface="Nunito"/>
                          <a:ea typeface="Nunito"/>
                          <a:cs typeface="Nunito"/>
                          <a:sym typeface="Nunito"/>
                        </a:rPr>
                        <a:t>A demonstration of proper dual-robotic setup and equipment connectivity.</a:t>
                      </a:r>
                      <a:endParaRPr/>
                    </a:p>
                  </a:txBody>
                  <a:tcPr marT="91425" marB="91425" marR="91425" marL="91425"/>
                </a:tc>
                <a:tc>
                  <a:txBody>
                    <a:bodyPr/>
                    <a:lstStyle/>
                    <a:p>
                      <a:pPr indent="0" lvl="0" marL="0" rtl="0" algn="ctr">
                        <a:spcBef>
                          <a:spcPts val="0"/>
                        </a:spcBef>
                        <a:spcAft>
                          <a:spcPts val="0"/>
                        </a:spcAft>
                        <a:buNone/>
                      </a:pPr>
                      <a:r>
                        <a:rPr lang="en-US"/>
                        <a:t>Mounting is </a:t>
                      </a:r>
                      <a:r>
                        <a:rPr lang="en-US"/>
                        <a:t>finished, and required  parameters is documented. </a:t>
                      </a:r>
                      <a:endParaRPr/>
                    </a:p>
                  </a:txBody>
                  <a:tcPr marT="91425" marB="91425" marR="91425" marL="91425" anchor="ctr"/>
                </a:tc>
                <a:tc>
                  <a:txBody>
                    <a:bodyPr/>
                    <a:lstStyle/>
                    <a:p>
                      <a:pPr indent="0" lvl="0" marL="0" rtl="0" algn="ctr">
                        <a:spcBef>
                          <a:spcPts val="0"/>
                        </a:spcBef>
                        <a:spcAft>
                          <a:spcPts val="0"/>
                        </a:spcAft>
                        <a:buNone/>
                      </a:pPr>
                      <a:r>
                        <a:rPr lang="en-US"/>
                        <a:t>Done</a:t>
                      </a:r>
                      <a:endParaRPr/>
                    </a:p>
                  </a:txBody>
                  <a:tcPr marT="91425" marB="91425" marR="91425" marL="91425" anchor="ctr"/>
                </a:tc>
              </a:tr>
              <a:tr h="1016075">
                <a:tc>
                  <a:txBody>
                    <a:bodyPr/>
                    <a:lstStyle/>
                    <a:p>
                      <a:pPr indent="0" lvl="0" marL="0" rtl="0" algn="l">
                        <a:lnSpc>
                          <a:spcPct val="130000"/>
                        </a:lnSpc>
                        <a:spcBef>
                          <a:spcPts val="0"/>
                        </a:spcBef>
                        <a:spcAft>
                          <a:spcPts val="0"/>
                        </a:spcAft>
                        <a:buNone/>
                      </a:pPr>
                      <a:r>
                        <a:rPr lang="en-US" sz="1600">
                          <a:solidFill>
                            <a:schemeClr val="dk1"/>
                          </a:solidFill>
                          <a:latin typeface="Nunito"/>
                          <a:ea typeface="Nunito"/>
                          <a:cs typeface="Nunito"/>
                          <a:sym typeface="Nunito"/>
                        </a:rPr>
                        <a:t>Robot base-to-base registration and end-effector-to-ultrasound calibration.</a:t>
                      </a:r>
                      <a:endParaRPr sz="1600">
                        <a:solidFill>
                          <a:schemeClr val="dk1"/>
                        </a:solidFill>
                        <a:latin typeface="Nunito"/>
                        <a:ea typeface="Nunito"/>
                        <a:cs typeface="Nunito"/>
                        <a:sym typeface="Nunito"/>
                      </a:endParaRPr>
                    </a:p>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US"/>
                        <a:t>Abdominal probe calibration is done, using a new method. Trus probe In Progress.</a:t>
                      </a:r>
                      <a:endParaRPr/>
                    </a:p>
                  </a:txBody>
                  <a:tcPr marT="91425" marB="91425" marR="91425" marL="91425" anchor="ctr"/>
                </a:tc>
                <a:tc>
                  <a:txBody>
                    <a:bodyPr/>
                    <a:lstStyle/>
                    <a:p>
                      <a:pPr indent="0" lvl="0" marL="0" rtl="0" algn="ctr">
                        <a:spcBef>
                          <a:spcPts val="0"/>
                        </a:spcBef>
                        <a:spcAft>
                          <a:spcPts val="0"/>
                        </a:spcAft>
                        <a:buNone/>
                      </a:pPr>
                      <a:r>
                        <a:rPr lang="en-US"/>
                        <a:t>In Progress due to dependency </a:t>
                      </a:r>
                      <a:endParaRPr/>
                    </a:p>
                  </a:txBody>
                  <a:tcPr marT="91425" marB="91425" marR="91425" marL="91425" anchor="ctr"/>
                </a:tc>
              </a:tr>
              <a:tr h="1016075">
                <a:tc>
                  <a:txBody>
                    <a:bodyPr/>
                    <a:lstStyle/>
                    <a:p>
                      <a:pPr indent="0" lvl="0" marL="0" rtl="0" algn="l">
                        <a:lnSpc>
                          <a:spcPct val="130000"/>
                        </a:lnSpc>
                        <a:spcBef>
                          <a:spcPts val="0"/>
                        </a:spcBef>
                        <a:spcAft>
                          <a:spcPts val="0"/>
                        </a:spcAft>
                        <a:buNone/>
                      </a:pPr>
                      <a:r>
                        <a:rPr lang="en-US" sz="1600">
                          <a:solidFill>
                            <a:schemeClr val="dk1"/>
                          </a:solidFill>
                          <a:latin typeface="Nunito"/>
                          <a:ea typeface="Nunito"/>
                          <a:cs typeface="Nunito"/>
                          <a:sym typeface="Nunito"/>
                        </a:rPr>
                        <a:t>Real-time m</a:t>
                      </a:r>
                      <a:r>
                        <a:rPr lang="en-US" sz="1600">
                          <a:solidFill>
                            <a:schemeClr val="dk1"/>
                          </a:solidFill>
                          <a:latin typeface="Nunito"/>
                          <a:ea typeface="Nunito"/>
                          <a:cs typeface="Nunito"/>
                          <a:sym typeface="Nunito"/>
                        </a:rPr>
                        <a:t>otion planning of dual arms for ultrasound image acquisition where two ultrasound transducers are automatically aligned.</a:t>
                      </a:r>
                      <a:endParaRPr sz="1600">
                        <a:solidFill>
                          <a:schemeClr val="dk1"/>
                        </a:solidFill>
                        <a:latin typeface="Nunito"/>
                        <a:ea typeface="Nunito"/>
                        <a:cs typeface="Nunito"/>
                        <a:sym typeface="Nunito"/>
                      </a:endParaRPr>
                    </a:p>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US">
                          <a:solidFill>
                            <a:schemeClr val="dk1"/>
                          </a:solidFill>
                        </a:rPr>
                        <a:t>Simulation</a:t>
                      </a:r>
                      <a:r>
                        <a:rPr lang="en-US">
                          <a:solidFill>
                            <a:schemeClr val="dk1"/>
                          </a:solidFill>
                        </a:rPr>
                        <a:t> in Man-made Test Cases</a:t>
                      </a:r>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US">
                          <a:solidFill>
                            <a:schemeClr val="dk1"/>
                          </a:solidFill>
                        </a:rPr>
                        <a:t>To Be Tested on a Real System</a:t>
                      </a:r>
                      <a:endParaRPr/>
                    </a:p>
                  </a:txBody>
                  <a:tcPr marT="91425" marB="91425" marR="91425" marL="91425" anchor="ct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g2283e076f63_0_7"/>
          <p:cNvSpPr txBox="1"/>
          <p:nvPr>
            <p:ph idx="12" type="sldNum"/>
          </p:nvPr>
        </p:nvSpPr>
        <p:spPr>
          <a:xfrm>
            <a:off x="9078432" y="6356350"/>
            <a:ext cx="2743200" cy="3651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83" name="Google Shape;83;g2283e076f63_0_7"/>
          <p:cNvSpPr txBox="1"/>
          <p:nvPr>
            <p:ph type="title"/>
          </p:nvPr>
        </p:nvSpPr>
        <p:spPr>
          <a:xfrm>
            <a:off x="370368" y="0"/>
            <a:ext cx="9337200" cy="911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Black"/>
              <a:buNone/>
            </a:pPr>
            <a:r>
              <a:rPr lang="en-US"/>
              <a:t>Mounting of the Robot</a:t>
            </a:r>
            <a:endParaRPr/>
          </a:p>
        </p:txBody>
      </p:sp>
      <p:sp>
        <p:nvSpPr>
          <p:cNvPr id="84" name="Google Shape;84;g2283e076f63_0_7"/>
          <p:cNvSpPr txBox="1"/>
          <p:nvPr>
            <p:ph idx="1" type="body"/>
          </p:nvPr>
        </p:nvSpPr>
        <p:spPr>
          <a:xfrm>
            <a:off x="370368" y="1084730"/>
            <a:ext cx="11451300" cy="5092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None/>
            </a:pPr>
            <a:r>
              <a:t/>
            </a:r>
            <a:endParaRPr/>
          </a:p>
          <a:p>
            <a:pPr indent="-342900" lvl="0" marL="457200" rtl="0" algn="l">
              <a:lnSpc>
                <a:spcPct val="90000"/>
              </a:lnSpc>
              <a:spcBef>
                <a:spcPts val="1000"/>
              </a:spcBef>
              <a:spcAft>
                <a:spcPts val="0"/>
              </a:spcAft>
              <a:buSzPts val="1800"/>
              <a:buChar char="•"/>
            </a:pPr>
            <a:r>
              <a:rPr lang="en-US"/>
              <a:t>Mounting parameters: 135 degree, 315 degree/ 270 degree, Payload:3kg</a:t>
            </a:r>
            <a:endParaRPr/>
          </a:p>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t/>
            </a:r>
            <a:endParaRPr/>
          </a:p>
        </p:txBody>
      </p:sp>
      <p:pic>
        <p:nvPicPr>
          <p:cNvPr id="85" name="Google Shape;85;g2283e076f63_0_7"/>
          <p:cNvPicPr preferRelativeResize="0"/>
          <p:nvPr/>
        </p:nvPicPr>
        <p:blipFill>
          <a:blip r:embed="rId3">
            <a:alphaModFix/>
          </a:blip>
          <a:stretch>
            <a:fillRect/>
          </a:stretch>
        </p:blipFill>
        <p:spPr>
          <a:xfrm>
            <a:off x="503525" y="2116725"/>
            <a:ext cx="5308525" cy="3979825"/>
          </a:xfrm>
          <a:prstGeom prst="rect">
            <a:avLst/>
          </a:prstGeom>
          <a:noFill/>
          <a:ln>
            <a:noFill/>
          </a:ln>
        </p:spPr>
      </p:pic>
      <p:pic>
        <p:nvPicPr>
          <p:cNvPr id="86" name="Google Shape;86;g2283e076f63_0_7"/>
          <p:cNvPicPr preferRelativeResize="0"/>
          <p:nvPr/>
        </p:nvPicPr>
        <p:blipFill>
          <a:blip r:embed="rId4">
            <a:alphaModFix/>
          </a:blip>
          <a:stretch>
            <a:fillRect/>
          </a:stretch>
        </p:blipFill>
        <p:spPr>
          <a:xfrm>
            <a:off x="6364000" y="2174625"/>
            <a:ext cx="5154052" cy="3864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2283e076f63_0_0"/>
          <p:cNvSpPr txBox="1"/>
          <p:nvPr>
            <p:ph idx="12" type="sldNum"/>
          </p:nvPr>
        </p:nvSpPr>
        <p:spPr>
          <a:xfrm>
            <a:off x="9078432" y="6356350"/>
            <a:ext cx="2743200" cy="3651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92" name="Google Shape;92;g2283e076f63_0_0"/>
          <p:cNvSpPr txBox="1"/>
          <p:nvPr>
            <p:ph type="title"/>
          </p:nvPr>
        </p:nvSpPr>
        <p:spPr>
          <a:xfrm>
            <a:off x="370368" y="0"/>
            <a:ext cx="9337200" cy="911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800"/>
              <a:buFont typeface="Arial Black"/>
              <a:buNone/>
            </a:pPr>
            <a:r>
              <a:rPr lang="en-US"/>
              <a:t>BXP Calibration </a:t>
            </a:r>
            <a:endParaRPr/>
          </a:p>
        </p:txBody>
      </p:sp>
      <p:sp>
        <p:nvSpPr>
          <p:cNvPr id="93" name="Google Shape;93;g2283e076f63_0_0"/>
          <p:cNvSpPr txBox="1"/>
          <p:nvPr>
            <p:ph idx="1" type="body"/>
          </p:nvPr>
        </p:nvSpPr>
        <p:spPr>
          <a:xfrm>
            <a:off x="370368" y="1084730"/>
            <a:ext cx="11451300" cy="5092200"/>
          </a:xfrm>
          <a:prstGeom prst="rect">
            <a:avLst/>
          </a:prstGeom>
          <a:noFill/>
          <a:ln>
            <a:noFill/>
          </a:ln>
        </p:spPr>
        <p:txBody>
          <a:bodyPr anchorCtr="0" anchor="t" bIns="45700" lIns="91425" spcFirstLastPara="1" rIns="91425" wrap="square" tIns="45700">
            <a:normAutofit/>
          </a:bodyPr>
          <a:lstStyle/>
          <a:p>
            <a:pPr indent="0" lvl="0" marL="457200" rtl="0" algn="l">
              <a:lnSpc>
                <a:spcPct val="90000"/>
              </a:lnSpc>
              <a:spcBef>
                <a:spcPts val="1000"/>
              </a:spcBef>
              <a:spcAft>
                <a:spcPts val="0"/>
              </a:spcAft>
              <a:buNone/>
            </a:pPr>
            <a:r>
              <a:t/>
            </a:r>
            <a:endParaRPr/>
          </a:p>
        </p:txBody>
      </p:sp>
      <p:pic>
        <p:nvPicPr>
          <p:cNvPr id="94" name="Google Shape;94;g2283e076f63_0_0"/>
          <p:cNvPicPr preferRelativeResize="0"/>
          <p:nvPr/>
        </p:nvPicPr>
        <p:blipFill rotWithShape="1">
          <a:blip r:embed="rId3">
            <a:alphaModFix/>
          </a:blip>
          <a:srcRect b="0" l="0" r="0" t="0"/>
          <a:stretch/>
        </p:blipFill>
        <p:spPr>
          <a:xfrm>
            <a:off x="6678950" y="1292738"/>
            <a:ext cx="4864125" cy="2881400"/>
          </a:xfrm>
          <a:prstGeom prst="rect">
            <a:avLst/>
          </a:prstGeom>
          <a:noFill/>
          <a:ln>
            <a:noFill/>
          </a:ln>
        </p:spPr>
      </p:pic>
      <p:pic>
        <p:nvPicPr>
          <p:cNvPr id="95" name="Google Shape;95;g2283e076f63_0_0"/>
          <p:cNvPicPr preferRelativeResize="0"/>
          <p:nvPr/>
        </p:nvPicPr>
        <p:blipFill rotWithShape="1">
          <a:blip r:embed="rId4">
            <a:alphaModFix/>
          </a:blip>
          <a:srcRect b="0" l="0" r="0" t="0"/>
          <a:stretch/>
        </p:blipFill>
        <p:spPr>
          <a:xfrm>
            <a:off x="6161450" y="4986544"/>
            <a:ext cx="5597875" cy="799700"/>
          </a:xfrm>
          <a:prstGeom prst="rect">
            <a:avLst/>
          </a:prstGeom>
          <a:noFill/>
          <a:ln>
            <a:noFill/>
          </a:ln>
        </p:spPr>
      </p:pic>
      <p:sp>
        <p:nvSpPr>
          <p:cNvPr id="96" name="Google Shape;96;g2283e076f63_0_0"/>
          <p:cNvSpPr txBox="1"/>
          <p:nvPr/>
        </p:nvSpPr>
        <p:spPr>
          <a:xfrm>
            <a:off x="6579825" y="4303300"/>
            <a:ext cx="5179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rPr>
              <a:t>[4]Gilboy, Kevin M., et al. Dual-Robotic Ultrasound System for In Vivo Prostate Tomography. 2020</a:t>
            </a:r>
            <a:endParaRPr sz="1200"/>
          </a:p>
        </p:txBody>
      </p:sp>
      <p:pic>
        <p:nvPicPr>
          <p:cNvPr id="97" name="Google Shape;97;g2283e076f63_0_0"/>
          <p:cNvPicPr preferRelativeResize="0"/>
          <p:nvPr/>
        </p:nvPicPr>
        <p:blipFill>
          <a:blip r:embed="rId5">
            <a:alphaModFix/>
          </a:blip>
          <a:stretch>
            <a:fillRect/>
          </a:stretch>
        </p:blipFill>
        <p:spPr>
          <a:xfrm>
            <a:off x="370375" y="1084723"/>
            <a:ext cx="4864125" cy="36466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2284fb94f2d_5_7"/>
          <p:cNvSpPr txBox="1"/>
          <p:nvPr>
            <p:ph idx="12" type="sldNum"/>
          </p:nvPr>
        </p:nvSpPr>
        <p:spPr>
          <a:xfrm>
            <a:off x="9078432" y="6356350"/>
            <a:ext cx="2743200" cy="3651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103" name="Google Shape;103;g2284fb94f2d_5_7"/>
          <p:cNvSpPr txBox="1"/>
          <p:nvPr>
            <p:ph type="title"/>
          </p:nvPr>
        </p:nvSpPr>
        <p:spPr>
          <a:xfrm>
            <a:off x="370368" y="0"/>
            <a:ext cx="9337200" cy="911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800"/>
              <a:buFont typeface="Arial Black"/>
              <a:buNone/>
            </a:pPr>
            <a:r>
              <a:rPr lang="en-US"/>
              <a:t>BXP Calibration </a:t>
            </a:r>
            <a:endParaRPr/>
          </a:p>
        </p:txBody>
      </p:sp>
      <p:sp>
        <p:nvSpPr>
          <p:cNvPr id="104" name="Google Shape;104;g2284fb94f2d_5_7"/>
          <p:cNvSpPr txBox="1"/>
          <p:nvPr>
            <p:ph idx="1" type="body"/>
          </p:nvPr>
        </p:nvSpPr>
        <p:spPr>
          <a:xfrm>
            <a:off x="6476449" y="976800"/>
            <a:ext cx="4606800" cy="2387100"/>
          </a:xfrm>
          <a:prstGeom prst="rect">
            <a:avLst/>
          </a:prstGeom>
          <a:noFill/>
          <a:ln>
            <a:noFill/>
          </a:ln>
        </p:spPr>
        <p:txBody>
          <a:bodyPr anchorCtr="0" anchor="t" bIns="45700" lIns="91425" spcFirstLastPara="1" rIns="91425" wrap="square" tIns="45700">
            <a:normAutofit/>
          </a:bodyPr>
          <a:lstStyle/>
          <a:p>
            <a:pPr indent="0" lvl="0" marL="457200" rtl="0" algn="l">
              <a:lnSpc>
                <a:spcPct val="90000"/>
              </a:lnSpc>
              <a:spcBef>
                <a:spcPts val="1000"/>
              </a:spcBef>
              <a:spcAft>
                <a:spcPts val="0"/>
              </a:spcAft>
              <a:buNone/>
            </a:pPr>
            <a:r>
              <a:rPr b="1" lang="en-US" sz="3165"/>
              <a:t>RF data method</a:t>
            </a:r>
            <a:endParaRPr b="1" sz="3165"/>
          </a:p>
          <a:p>
            <a:pPr indent="0" lvl="0" marL="457200" rtl="0" algn="l">
              <a:lnSpc>
                <a:spcPct val="90000"/>
              </a:lnSpc>
              <a:spcBef>
                <a:spcPts val="1000"/>
              </a:spcBef>
              <a:spcAft>
                <a:spcPts val="0"/>
              </a:spcAft>
              <a:buNone/>
            </a:pPr>
            <a:r>
              <a:t/>
            </a:r>
            <a:endParaRPr b="1" sz="3165"/>
          </a:p>
          <a:p>
            <a:pPr indent="0" lvl="0" marL="457200" rtl="0" algn="l">
              <a:lnSpc>
                <a:spcPct val="90000"/>
              </a:lnSpc>
              <a:spcBef>
                <a:spcPts val="1000"/>
              </a:spcBef>
              <a:spcAft>
                <a:spcPts val="0"/>
              </a:spcAft>
              <a:buNone/>
            </a:pPr>
            <a:r>
              <a:t/>
            </a:r>
            <a:endParaRPr/>
          </a:p>
        </p:txBody>
      </p:sp>
      <p:pic>
        <p:nvPicPr>
          <p:cNvPr id="105" name="Google Shape;105;g2284fb94f2d_5_7"/>
          <p:cNvPicPr preferRelativeResize="0"/>
          <p:nvPr/>
        </p:nvPicPr>
        <p:blipFill rotWithShape="1">
          <a:blip r:embed="rId3">
            <a:alphaModFix/>
          </a:blip>
          <a:srcRect b="0" l="0" r="0" t="10754"/>
          <a:stretch/>
        </p:blipFill>
        <p:spPr>
          <a:xfrm>
            <a:off x="370375" y="1084725"/>
            <a:ext cx="5499924" cy="3681375"/>
          </a:xfrm>
          <a:prstGeom prst="rect">
            <a:avLst/>
          </a:prstGeom>
          <a:noFill/>
          <a:ln>
            <a:noFill/>
          </a:ln>
        </p:spPr>
      </p:pic>
      <p:sp>
        <p:nvSpPr>
          <p:cNvPr id="106" name="Google Shape;106;g2284fb94f2d_5_7"/>
          <p:cNvSpPr txBox="1"/>
          <p:nvPr>
            <p:ph idx="1" type="body"/>
          </p:nvPr>
        </p:nvSpPr>
        <p:spPr>
          <a:xfrm>
            <a:off x="6718262" y="1662750"/>
            <a:ext cx="4123200" cy="2109900"/>
          </a:xfrm>
          <a:prstGeom prst="rect">
            <a:avLst/>
          </a:prstGeom>
          <a:noFill/>
          <a:ln>
            <a:noFill/>
          </a:ln>
        </p:spPr>
        <p:txBody>
          <a:bodyPr anchorCtr="0" anchor="t" bIns="45700" lIns="91425" spcFirstLastPara="1" rIns="91425" wrap="square" tIns="45700">
            <a:normAutofit fontScale="47500" lnSpcReduction="20000"/>
          </a:bodyPr>
          <a:lstStyle/>
          <a:p>
            <a:pPr indent="0" lvl="0" marL="0" rtl="0" algn="l">
              <a:lnSpc>
                <a:spcPct val="115000"/>
              </a:lnSpc>
              <a:spcBef>
                <a:spcPts val="1200"/>
              </a:spcBef>
              <a:spcAft>
                <a:spcPts val="0"/>
              </a:spcAft>
              <a:buClr>
                <a:schemeClr val="dk1"/>
              </a:buClr>
              <a:buSzPct val="34747"/>
              <a:buFont typeface="Arial"/>
              <a:buNone/>
            </a:pPr>
            <a:r>
              <a:rPr b="1" lang="en-US" sz="3165"/>
              <a:t>   X=[-0.0428   -0.0756   -0.9963 -258.3383</a:t>
            </a:r>
            <a:endParaRPr b="1" sz="3165"/>
          </a:p>
          <a:p>
            <a:pPr indent="0" lvl="0" marL="0" rtl="0" algn="l">
              <a:lnSpc>
                <a:spcPct val="115000"/>
              </a:lnSpc>
              <a:spcBef>
                <a:spcPts val="1200"/>
              </a:spcBef>
              <a:spcAft>
                <a:spcPts val="0"/>
              </a:spcAft>
              <a:buClr>
                <a:schemeClr val="dk1"/>
              </a:buClr>
              <a:buSzPct val="34747"/>
              <a:buFont typeface="Arial"/>
              <a:buNone/>
            </a:pPr>
            <a:r>
              <a:rPr b="1" lang="en-US" sz="3165"/>
              <a:t>    0.7164	0.6927   -0.0833  -30.4444;</a:t>
            </a:r>
            <a:endParaRPr b="1" sz="3165"/>
          </a:p>
          <a:p>
            <a:pPr indent="0" lvl="0" marL="0" rtl="0" algn="l">
              <a:lnSpc>
                <a:spcPct val="115000"/>
              </a:lnSpc>
              <a:spcBef>
                <a:spcPts val="1200"/>
              </a:spcBef>
              <a:spcAft>
                <a:spcPts val="0"/>
              </a:spcAft>
              <a:buClr>
                <a:schemeClr val="dk1"/>
              </a:buClr>
              <a:buSzPct val="34747"/>
              <a:buFont typeface="Arial"/>
              <a:buNone/>
            </a:pPr>
            <a:r>
              <a:rPr b="1" lang="en-US" sz="3165"/>
              <a:t>    0.6964   -0.7173	0.0246   10.3143;</a:t>
            </a:r>
            <a:endParaRPr b="1" sz="3165"/>
          </a:p>
          <a:p>
            <a:pPr indent="0" lvl="0" marL="0" rtl="0" algn="l">
              <a:lnSpc>
                <a:spcPct val="115000"/>
              </a:lnSpc>
              <a:spcBef>
                <a:spcPts val="1200"/>
              </a:spcBef>
              <a:spcAft>
                <a:spcPts val="0"/>
              </a:spcAft>
              <a:buClr>
                <a:schemeClr val="dk1"/>
              </a:buClr>
              <a:buSzPct val="34747"/>
              <a:buFont typeface="Arial"/>
              <a:buNone/>
            </a:pPr>
            <a:r>
              <a:rPr b="1" lang="en-US" sz="3165"/>
              <a:t>         0     	0     	0    1.0000]</a:t>
            </a:r>
            <a:endParaRPr b="1" sz="3165"/>
          </a:p>
          <a:p>
            <a:pPr indent="0" lvl="0" marL="457200" rtl="0" algn="l">
              <a:lnSpc>
                <a:spcPct val="90000"/>
              </a:lnSpc>
              <a:spcBef>
                <a:spcPts val="1200"/>
              </a:spcBef>
              <a:spcAft>
                <a:spcPts val="0"/>
              </a:spcAft>
              <a:buNone/>
            </a:pPr>
            <a:r>
              <a:t/>
            </a:r>
            <a:endParaRPr b="1" sz="3165"/>
          </a:p>
          <a:p>
            <a:pPr indent="0" lvl="0" marL="457200" rtl="0" algn="l">
              <a:lnSpc>
                <a:spcPct val="90000"/>
              </a:lnSpc>
              <a:spcBef>
                <a:spcPts val="1000"/>
              </a:spcBef>
              <a:spcAft>
                <a:spcPts val="0"/>
              </a:spcAft>
              <a:buNone/>
            </a:pPr>
            <a:r>
              <a:t/>
            </a:r>
            <a:endParaRPr/>
          </a:p>
        </p:txBody>
      </p:sp>
      <p:pic>
        <p:nvPicPr>
          <p:cNvPr id="107" name="Google Shape;107;g2284fb94f2d_5_7"/>
          <p:cNvPicPr preferRelativeResize="0"/>
          <p:nvPr/>
        </p:nvPicPr>
        <p:blipFill>
          <a:blip r:embed="rId4">
            <a:alphaModFix/>
          </a:blip>
          <a:stretch>
            <a:fillRect/>
          </a:stretch>
        </p:blipFill>
        <p:spPr>
          <a:xfrm>
            <a:off x="6575896" y="3429000"/>
            <a:ext cx="4921027" cy="2768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2283e076f63_0_13"/>
          <p:cNvSpPr txBox="1"/>
          <p:nvPr>
            <p:ph idx="12" type="sldNum"/>
          </p:nvPr>
        </p:nvSpPr>
        <p:spPr>
          <a:xfrm>
            <a:off x="9078432" y="6356350"/>
            <a:ext cx="2743200" cy="3651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113" name="Google Shape;113;g2283e076f63_0_13"/>
          <p:cNvSpPr txBox="1"/>
          <p:nvPr>
            <p:ph type="title"/>
          </p:nvPr>
        </p:nvSpPr>
        <p:spPr>
          <a:xfrm>
            <a:off x="370368" y="0"/>
            <a:ext cx="9337200" cy="911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Black"/>
              <a:buNone/>
            </a:pPr>
            <a:r>
              <a:rPr lang="en-US"/>
              <a:t>Trus probe Calibration </a:t>
            </a:r>
            <a:endParaRPr/>
          </a:p>
        </p:txBody>
      </p:sp>
      <p:sp>
        <p:nvSpPr>
          <p:cNvPr id="114" name="Google Shape;114;g2283e076f63_0_13"/>
          <p:cNvSpPr txBox="1"/>
          <p:nvPr>
            <p:ph idx="1" type="body"/>
          </p:nvPr>
        </p:nvSpPr>
        <p:spPr>
          <a:xfrm>
            <a:off x="370368" y="1084730"/>
            <a:ext cx="11451300" cy="5092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None/>
            </a:pPr>
            <a:r>
              <a:t/>
            </a:r>
            <a:endParaRPr/>
          </a:p>
          <a:p>
            <a:pPr indent="0" lvl="0" marL="457200" rtl="0" algn="l">
              <a:lnSpc>
                <a:spcPct val="90000"/>
              </a:lnSpc>
              <a:spcBef>
                <a:spcPts val="1000"/>
              </a:spcBef>
              <a:spcAft>
                <a:spcPts val="0"/>
              </a:spcAft>
              <a:buNone/>
            </a:pPr>
            <a:r>
              <a:rPr lang="en-US"/>
              <a:t>May need to design a new phantom</a:t>
            </a:r>
            <a:endParaRPr/>
          </a:p>
          <a:p>
            <a:pPr indent="0" lvl="0" marL="457200" rtl="0" algn="l">
              <a:lnSpc>
                <a:spcPct val="100000"/>
              </a:lnSpc>
              <a:spcBef>
                <a:spcPts val="0"/>
              </a:spcBef>
              <a:spcAft>
                <a:spcPts val="0"/>
              </a:spcAft>
              <a:buNone/>
            </a:pPr>
            <a:r>
              <a:t/>
            </a:r>
            <a:endParaRPr sz="3400"/>
          </a:p>
        </p:txBody>
      </p:sp>
      <p:pic>
        <p:nvPicPr>
          <p:cNvPr id="115" name="Google Shape;115;g2283e076f63_0_13"/>
          <p:cNvPicPr preferRelativeResize="0"/>
          <p:nvPr/>
        </p:nvPicPr>
        <p:blipFill rotWithShape="1">
          <a:blip r:embed="rId3">
            <a:alphaModFix/>
          </a:blip>
          <a:srcRect b="0" l="0" r="28145" t="0"/>
          <a:stretch/>
        </p:blipFill>
        <p:spPr>
          <a:xfrm>
            <a:off x="6333975" y="1333550"/>
            <a:ext cx="5232174" cy="4190900"/>
          </a:xfrm>
          <a:prstGeom prst="rect">
            <a:avLst/>
          </a:prstGeom>
          <a:noFill/>
          <a:ln>
            <a:noFill/>
          </a:ln>
        </p:spPr>
      </p:pic>
      <p:pic>
        <p:nvPicPr>
          <p:cNvPr id="116" name="Google Shape;116;g2283e076f63_0_13"/>
          <p:cNvPicPr preferRelativeResize="0"/>
          <p:nvPr/>
        </p:nvPicPr>
        <p:blipFill>
          <a:blip r:embed="rId4">
            <a:alphaModFix/>
          </a:blip>
          <a:stretch>
            <a:fillRect/>
          </a:stretch>
        </p:blipFill>
        <p:spPr>
          <a:xfrm>
            <a:off x="977500" y="2449000"/>
            <a:ext cx="4972525" cy="3727927"/>
          </a:xfrm>
          <a:prstGeom prst="rect">
            <a:avLst/>
          </a:prstGeom>
          <a:noFill/>
          <a:ln>
            <a:noFill/>
          </a:ln>
        </p:spPr>
      </p:pic>
      <p:sp>
        <p:nvSpPr>
          <p:cNvPr id="117" name="Google Shape;117;g2283e076f63_0_13"/>
          <p:cNvSpPr txBox="1"/>
          <p:nvPr/>
        </p:nvSpPr>
        <p:spPr>
          <a:xfrm>
            <a:off x="7019875" y="5524450"/>
            <a:ext cx="4144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rPr>
              <a:t>[4]Gilboy, Kevin M., et al. Dual-Robotic Ultrasound System for In Vivo Prostate Tomography. 2020</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2283e076f63_0_19"/>
          <p:cNvSpPr txBox="1"/>
          <p:nvPr>
            <p:ph idx="12" type="sldNum"/>
          </p:nvPr>
        </p:nvSpPr>
        <p:spPr>
          <a:xfrm>
            <a:off x="9078432" y="6356350"/>
            <a:ext cx="2743200" cy="3651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123" name="Google Shape;123;g2283e076f63_0_19"/>
          <p:cNvSpPr txBox="1"/>
          <p:nvPr>
            <p:ph type="title"/>
          </p:nvPr>
        </p:nvSpPr>
        <p:spPr>
          <a:xfrm>
            <a:off x="344093" y="0"/>
            <a:ext cx="9337200" cy="911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Black"/>
              <a:buNone/>
            </a:pPr>
            <a:r>
              <a:rPr lang="en-US"/>
              <a:t>MOTION PLANNING</a:t>
            </a:r>
            <a:endParaRPr/>
          </a:p>
        </p:txBody>
      </p:sp>
      <p:pic>
        <p:nvPicPr>
          <p:cNvPr id="124" name="Google Shape;124;g2283e076f63_0_19"/>
          <p:cNvPicPr preferRelativeResize="0"/>
          <p:nvPr/>
        </p:nvPicPr>
        <p:blipFill>
          <a:blip r:embed="rId3">
            <a:alphaModFix/>
          </a:blip>
          <a:stretch>
            <a:fillRect/>
          </a:stretch>
        </p:blipFill>
        <p:spPr>
          <a:xfrm>
            <a:off x="587725" y="1375538"/>
            <a:ext cx="5652901" cy="4477624"/>
          </a:xfrm>
          <a:prstGeom prst="rect">
            <a:avLst/>
          </a:prstGeom>
          <a:noFill/>
          <a:ln>
            <a:noFill/>
          </a:ln>
        </p:spPr>
      </p:pic>
      <p:sp>
        <p:nvSpPr>
          <p:cNvPr id="125" name="Google Shape;125;g2283e076f63_0_19"/>
          <p:cNvSpPr txBox="1"/>
          <p:nvPr/>
        </p:nvSpPr>
        <p:spPr>
          <a:xfrm>
            <a:off x="6459250" y="1983975"/>
            <a:ext cx="5016000" cy="362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US" sz="2250">
                <a:solidFill>
                  <a:schemeClr val="dk1"/>
                </a:solidFill>
                <a:latin typeface="Calibri"/>
                <a:ea typeface="Calibri"/>
                <a:cs typeface="Calibri"/>
                <a:sym typeface="Calibri"/>
              </a:rPr>
              <a:t>In order to achieve alignment of the dual-robotic arms</a:t>
            </a:r>
            <a:r>
              <a:rPr lang="en-US" sz="2250">
                <a:solidFill>
                  <a:schemeClr val="dk1"/>
                </a:solidFill>
                <a:latin typeface="Calibri"/>
                <a:ea typeface="Calibri"/>
                <a:cs typeface="Calibri"/>
                <a:sym typeface="Calibri"/>
              </a:rPr>
              <a:t>, we need to do the motion planning.</a:t>
            </a:r>
            <a:endParaRPr sz="225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t/>
            </a:r>
            <a:endParaRPr sz="2250">
              <a:solidFill>
                <a:schemeClr val="dk1"/>
              </a:solidFill>
              <a:latin typeface="Calibri"/>
              <a:ea typeface="Calibri"/>
              <a:cs typeface="Calibri"/>
              <a:sym typeface="Calibri"/>
            </a:endParaRPr>
          </a:p>
          <a:p>
            <a:pPr indent="0" lvl="0" marL="0" rtl="0" algn="l">
              <a:lnSpc>
                <a:spcPct val="115000"/>
              </a:lnSpc>
              <a:spcBef>
                <a:spcPts val="1200"/>
              </a:spcBef>
              <a:spcAft>
                <a:spcPts val="1200"/>
              </a:spcAft>
              <a:buNone/>
            </a:pPr>
            <a:r>
              <a:rPr lang="en-US" sz="2250">
                <a:solidFill>
                  <a:schemeClr val="dk1"/>
                </a:solidFill>
                <a:latin typeface="Calibri"/>
                <a:ea typeface="Calibri"/>
                <a:cs typeface="Calibri"/>
                <a:sym typeface="Calibri"/>
              </a:rPr>
              <a:t>The abdominal probe will follow the rotation of the TRUS probe, so we need to determine the position and the direction of P_I (P_goal).</a:t>
            </a:r>
            <a:endParaRPr sz="2600"/>
          </a:p>
        </p:txBody>
      </p:sp>
      <p:sp>
        <p:nvSpPr>
          <p:cNvPr id="126" name="Google Shape;126;g2283e076f63_0_19"/>
          <p:cNvSpPr txBox="1"/>
          <p:nvPr/>
        </p:nvSpPr>
        <p:spPr>
          <a:xfrm>
            <a:off x="542075" y="6048425"/>
            <a:ext cx="93999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chemeClr val="dk1"/>
                </a:solidFill>
              </a:rPr>
              <a:t>Gilboy, Kevin Michael. ROBOTIC ULTRASOUND TOMOGRAPHY AND COLLABORATIVE CONTROL. 2020, https://drive.google.com/file/d/19cGn_ZnCLbUESI9dta3l0s91Qdg-DwQl/view?usp=sharing.</a:t>
            </a:r>
            <a:endParaRPr sz="11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2016-05-24T18:12:17Z</dcterms:created>
  <dc:creator>Microsoft Office User</dc:creator>
</cp:coreProperties>
</file>