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5" r:id="rId2"/>
    <p:sldId id="286" r:id="rId3"/>
    <p:sldId id="277" r:id="rId4"/>
    <p:sldId id="278" r:id="rId5"/>
    <p:sldId id="279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98FFF-EA5E-0D44-BED1-935258D6B23A}" v="1" dt="2019-12-29T14:15:00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howGuide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788FD-083D-3B4A-BCEA-C6203DCA56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600.456/656 CIS2 Spring 2020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grupp@jhu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Pose Estimation for Osteotomy Fragments and Implants with Intraoperative X-Ray 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Existing work done for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periacetabular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osteotomy (PAO) fragments: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Intraoperative tracking of acetabulum with 2D X-Ray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Evaluated in simulation and cadaver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B03B5-5812-E04A-94B5-382DC5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8" y="2426092"/>
            <a:ext cx="1487265" cy="122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B2112-3661-874C-82F6-BEAEA3AD5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5" t="2885" r="32658" b="2922"/>
          <a:stretch/>
        </p:blipFill>
        <p:spPr>
          <a:xfrm>
            <a:off x="2229042" y="2424509"/>
            <a:ext cx="797561" cy="1170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974FD-28BD-BF48-826D-FFB63164B61D}"/>
              </a:ext>
            </a:extLst>
          </p:cNvPr>
          <p:cNvSpPr txBox="1"/>
          <p:nvPr/>
        </p:nvSpPr>
        <p:spPr>
          <a:xfrm>
            <a:off x="163035" y="2209800"/>
            <a:ext cx="2601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Clinical Motivation: Correction of Dysplastic 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554C3-4A27-C640-9407-3A08846B2BA9}"/>
              </a:ext>
            </a:extLst>
          </p:cNvPr>
          <p:cNvSpPr txBox="1"/>
          <p:nvPr/>
        </p:nvSpPr>
        <p:spPr>
          <a:xfrm>
            <a:off x="3614492" y="2516048"/>
            <a:ext cx="2351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Proposed Workflow with X-Ray Navigation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C1912-A15F-1C4F-B9E2-238B0162FBE3}"/>
              </a:ext>
            </a:extLst>
          </p:cNvPr>
          <p:cNvSpPr txBox="1"/>
          <p:nvPr/>
        </p:nvSpPr>
        <p:spPr>
          <a:xfrm>
            <a:off x="163036" y="3708285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Simulation Study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86C86D-C018-C04D-A0F7-5BC349746042}"/>
              </a:ext>
            </a:extLst>
          </p:cNvPr>
          <p:cNvGrpSpPr/>
          <p:nvPr/>
        </p:nvGrpSpPr>
        <p:grpSpPr>
          <a:xfrm>
            <a:off x="1899378" y="5370997"/>
            <a:ext cx="1750800" cy="848666"/>
            <a:chOff x="199696" y="5090849"/>
            <a:chExt cx="2334400" cy="11315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D86068-2E52-0B48-B0C3-70BE2C4D9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05" y="5290904"/>
              <a:ext cx="1948543" cy="931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DFAEBA-3B87-DB42-B9CF-53F4BA2F8B08}"/>
                </a:ext>
              </a:extLst>
            </p:cNvPr>
            <p:cNvSpPr txBox="1"/>
            <p:nvPr/>
          </p:nvSpPr>
          <p:spPr>
            <a:xfrm>
              <a:off x="199696" y="5090849"/>
              <a:ext cx="23344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Helvetica" charset="0"/>
                  <a:ea typeface="Helvetica" charset="0"/>
                  <a:cs typeface="Helvetica" charset="0"/>
                </a:rPr>
                <a:t>Sparse 2D Annotations for </a:t>
              </a:r>
              <a:r>
                <a:rPr lang="en-US" sz="525">
                  <a:latin typeface="Helvetica" charset="0"/>
                  <a:ea typeface="Helvetica" charset="0"/>
                  <a:cs typeface="Helvetica" charset="0"/>
                </a:rPr>
                <a:t>3D Shape Reconstruction</a:t>
              </a:r>
              <a:endParaRPr lang="en-US" sz="525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A3C7F4-A662-584C-A7B3-4F2E41D720C7}"/>
              </a:ext>
            </a:extLst>
          </p:cNvPr>
          <p:cNvSpPr txBox="1"/>
          <p:nvPr/>
        </p:nvSpPr>
        <p:spPr>
          <a:xfrm>
            <a:off x="3666886" y="4268383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Cadaver Surgeries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F1C06F-FAEC-3E4C-8E6C-10437EF2D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911" y="2732340"/>
            <a:ext cx="5170663" cy="1458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02FFBE-2636-6744-9C1C-ABD0B7E61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670" y="4544148"/>
            <a:ext cx="3090904" cy="1675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B2FF4A-1839-B244-8493-84BBCC932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4753"/>
            <a:ext cx="3618395" cy="268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3D3615-6460-1647-83BB-AB73D4EBF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44" y="4535290"/>
            <a:ext cx="2093976" cy="13487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C9AAD6-A49E-5045-ADAE-93156A2EAEEE}"/>
              </a:ext>
            </a:extLst>
          </p:cNvPr>
          <p:cNvSpPr txBox="1"/>
          <p:nvPr/>
        </p:nvSpPr>
        <p:spPr>
          <a:xfrm>
            <a:off x="1739434" y="3600750"/>
            <a:ext cx="466795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50">
                <a:latin typeface="Helvetica" charset="0"/>
                <a:ea typeface="Helvetica" charset="0"/>
                <a:cs typeface="Helvetica" charset="0"/>
              </a:rPr>
              <a:t>ouh.nhs.uk</a:t>
            </a:r>
            <a:endParaRPr lang="en-US" sz="45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9BBE6-65DA-9949-B2CA-699C00F5E994}"/>
              </a:ext>
            </a:extLst>
          </p:cNvPr>
          <p:cNvSpPr txBox="1"/>
          <p:nvPr/>
        </p:nvSpPr>
        <p:spPr>
          <a:xfrm>
            <a:off x="2626746" y="3596362"/>
            <a:ext cx="466795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50" dirty="0">
                <a:latin typeface="Helvetica" charset="0"/>
                <a:ea typeface="Helvetica" charset="0"/>
                <a:cs typeface="Helvetica" charset="0"/>
              </a:rPr>
              <a:t>Ganz 1988</a:t>
            </a:r>
          </a:p>
        </p:txBody>
      </p:sp>
    </p:spTree>
    <p:extLst>
      <p:ext uri="{BB962C8B-B14F-4D97-AF65-F5344CB8AC3E}">
        <p14:creationId xmlns:p14="http://schemas.microsoft.com/office/powerpoint/2010/main" val="35314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Pose Estimation for Osteotomy Fragments and Implants with Intraoperative X-Ray 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Extension to other osteotomies and surgical implants: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2394C-1A6A-7345-ACF2-BAE0F120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00" y="2133600"/>
            <a:ext cx="2214563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8EE6C1-4D08-BC44-A5A7-4FA69FA5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72" y="2133600"/>
            <a:ext cx="2274552" cy="167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16475-7174-B943-91F8-591F132E6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76" y="3887787"/>
            <a:ext cx="2675944" cy="1628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51FAF-EE7E-C947-A7E7-EA5AADEA9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905" y="2894699"/>
            <a:ext cx="1852790" cy="1830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C1601-1922-4444-86B6-6E70D9138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600" y="3810000"/>
            <a:ext cx="1447800" cy="226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B1EE0-0693-4A4C-8FB2-D441135A8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639" y="3810000"/>
            <a:ext cx="1447800" cy="226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61F20-0559-8A4D-A14F-E50D8B354FA8}"/>
              </a:ext>
            </a:extLst>
          </p:cNvPr>
          <p:cNvSpPr txBox="1"/>
          <p:nvPr/>
        </p:nvSpPr>
        <p:spPr>
          <a:xfrm>
            <a:off x="407096" y="1621898"/>
            <a:ext cx="290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Triple Osteotomy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B47DE-9BD9-0943-8C0A-17DFEF1EC93F}"/>
              </a:ext>
            </a:extLst>
          </p:cNvPr>
          <p:cNvSpPr txBox="1"/>
          <p:nvPr/>
        </p:nvSpPr>
        <p:spPr>
          <a:xfrm>
            <a:off x="3447962" y="1483399"/>
            <a:ext cx="291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Rotational Osteotomy (RAO)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C13FE-D99F-0E43-A712-D6EB4D04E104}"/>
              </a:ext>
            </a:extLst>
          </p:cNvPr>
          <p:cNvSpPr txBox="1"/>
          <p:nvPr/>
        </p:nvSpPr>
        <p:spPr>
          <a:xfrm>
            <a:off x="6332869" y="1483399"/>
            <a:ext cx="2506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Acetabular Component in Total Hip Replacement (THR)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B6CFA-C72C-CD4E-994C-B5A8A9646AB0}"/>
              </a:ext>
            </a:extLst>
          </p:cNvPr>
          <p:cNvSpPr txBox="1"/>
          <p:nvPr/>
        </p:nvSpPr>
        <p:spPr>
          <a:xfrm>
            <a:off x="3447962" y="6091479"/>
            <a:ext cx="23246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Figures from </a:t>
            </a:r>
            <a:r>
              <a:rPr lang="en-US" sz="1100" dirty="0" err="1"/>
              <a:t>Ninomiya</a:t>
            </a:r>
            <a:r>
              <a:rPr lang="en-US" sz="1100" dirty="0"/>
              <a:t> JBJS 1984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6DD11-B413-5548-A114-E9D4FEA31FA0}"/>
              </a:ext>
            </a:extLst>
          </p:cNvPr>
          <p:cNvSpPr txBox="1"/>
          <p:nvPr/>
        </p:nvSpPr>
        <p:spPr>
          <a:xfrm>
            <a:off x="509884" y="5516290"/>
            <a:ext cx="2502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Figures from </a:t>
            </a:r>
            <a:r>
              <a:rPr lang="en-US" sz="1100" dirty="0" err="1"/>
              <a:t>Tonnis</a:t>
            </a:r>
            <a:r>
              <a:rPr lang="en-US" sz="1100" dirty="0"/>
              <a:t> </a:t>
            </a:r>
            <a:r>
              <a:rPr lang="en-US" sz="1100" dirty="0" err="1"/>
              <a:t>JPedOrtho</a:t>
            </a:r>
            <a:r>
              <a:rPr lang="en-US" sz="1100" dirty="0"/>
              <a:t> 1994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1732E-5671-4943-AB6F-C55F1C326B2F}"/>
              </a:ext>
            </a:extLst>
          </p:cNvPr>
          <p:cNvSpPr txBox="1"/>
          <p:nvPr/>
        </p:nvSpPr>
        <p:spPr>
          <a:xfrm>
            <a:off x="6615296" y="4732731"/>
            <a:ext cx="2223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Beamer </a:t>
            </a:r>
            <a:r>
              <a:rPr lang="en-US" sz="1100" dirty="0" err="1"/>
              <a:t>ClinOrthoRelRes</a:t>
            </a:r>
            <a:r>
              <a:rPr lang="en-US" sz="11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79893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Estimate a full model of a patient from partial anatomy for surgical planning and/or intraoperative navigation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Existing work is surface-based: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88" y="3200400"/>
            <a:ext cx="1874201" cy="140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" y="1714452"/>
            <a:ext cx="1874201" cy="1405651"/>
          </a:xfrm>
          <a:prstGeom prst="rect">
            <a:avLst/>
          </a:prstGeom>
        </p:spPr>
      </p:pic>
      <p:pic>
        <p:nvPicPr>
          <p:cNvPr id="7" name="Picture 6" descr="APL016_front_acet_top5_tps_no_overl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11933" r="15950" b="20862"/>
          <a:stretch/>
        </p:blipFill>
        <p:spPr>
          <a:xfrm>
            <a:off x="4742686" y="4673244"/>
            <a:ext cx="1805571" cy="1378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423" y="2966432"/>
            <a:ext cx="177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Incomplete Patient 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656" y="2146860"/>
            <a:ext cx="993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Projection</a:t>
            </a:r>
          </a:p>
        </p:txBody>
      </p:sp>
      <p:cxnSp>
        <p:nvCxnSpPr>
          <p:cNvPr id="10" name="Straight Arrow Connector 9"/>
          <p:cNvCxnSpPr>
            <a:endCxn id="24" idx="1"/>
          </p:cNvCxnSpPr>
          <p:nvPr/>
        </p:nvCxnSpPr>
        <p:spPr>
          <a:xfrm>
            <a:off x="2099221" y="2417278"/>
            <a:ext cx="1258024" cy="4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39258" y="3051136"/>
            <a:ext cx="1406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Estimated Structures</a:t>
            </a:r>
          </a:p>
        </p:txBody>
      </p:sp>
      <p:cxnSp>
        <p:nvCxnSpPr>
          <p:cNvPr id="12" name="Elbow Connector 11"/>
          <p:cNvCxnSpPr>
            <a:stCxn id="9" idx="2"/>
            <a:endCxn id="35" idx="1"/>
          </p:cNvCxnSpPr>
          <p:nvPr/>
        </p:nvCxnSpPr>
        <p:spPr>
          <a:xfrm rot="16200000" flipH="1">
            <a:off x="1214920" y="3205744"/>
            <a:ext cx="896472" cy="94106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1805" y="5334105"/>
            <a:ext cx="1616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Smooth Deformation of Estimated Regions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67063" y="605195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CT Image Source: JHU APL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57245" y="1683015"/>
            <a:ext cx="4075900" cy="1546858"/>
            <a:chOff x="3296586" y="1242260"/>
            <a:chExt cx="4075900" cy="1546858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296586" y="1494600"/>
              <a:ext cx="4075900" cy="1294518"/>
              <a:chOff x="-1095433" y="3232699"/>
              <a:chExt cx="2037951" cy="647259"/>
            </a:xfrm>
          </p:grpSpPr>
          <p:pic>
            <p:nvPicPr>
              <p:cNvPr id="20" name="Picture 19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83" t="28167" r="18674" b="58083"/>
              <a:stretch/>
            </p:blipFill>
            <p:spPr>
              <a:xfrm>
                <a:off x="224242" y="3232699"/>
                <a:ext cx="718276" cy="647259"/>
              </a:xfrm>
              <a:prstGeom prst="rect">
                <a:avLst/>
              </a:prstGeom>
            </p:spPr>
          </p:pic>
          <p:pic>
            <p:nvPicPr>
              <p:cNvPr id="21" name="Picture 20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33" t="42999" r="69032" b="44286"/>
              <a:stretch/>
            </p:blipFill>
            <p:spPr>
              <a:xfrm>
                <a:off x="-1095433" y="3274567"/>
                <a:ext cx="641929" cy="598509"/>
              </a:xfrm>
              <a:prstGeom prst="rect">
                <a:avLst/>
              </a:prstGeom>
            </p:spPr>
          </p:pic>
          <p:pic>
            <p:nvPicPr>
              <p:cNvPr id="22" name="Picture 21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67" r="69198" b="88372"/>
              <a:stretch/>
            </p:blipFill>
            <p:spPr>
              <a:xfrm>
                <a:off x="-504610" y="3260611"/>
                <a:ext cx="641929" cy="54735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5382230" y="1802177"/>
              <a:ext cx="988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96586" y="1242260"/>
              <a:ext cx="3802934" cy="14775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70532" y="1300397"/>
              <a:ext cx="1613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Statistical Shape Model</a:t>
              </a:r>
            </a:p>
          </p:txBody>
        </p:sp>
      </p:grpSp>
      <p:cxnSp>
        <p:nvCxnSpPr>
          <p:cNvPr id="23" name="Elbow Connector 22"/>
          <p:cNvCxnSpPr>
            <a:stCxn id="24" idx="3"/>
            <a:endCxn id="12" idx="0"/>
          </p:cNvCxnSpPr>
          <p:nvPr/>
        </p:nvCxnSpPr>
        <p:spPr>
          <a:xfrm>
            <a:off x="7160179" y="2421790"/>
            <a:ext cx="982438" cy="62934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11636" r="14193" b="18947"/>
          <a:stretch/>
        </p:blipFill>
        <p:spPr>
          <a:xfrm>
            <a:off x="2133690" y="3421688"/>
            <a:ext cx="1894817" cy="1405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5297" y="3883060"/>
            <a:ext cx="3162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Copy &amp; Paste Structure Replacement</a:t>
            </a:r>
          </a:p>
        </p:txBody>
      </p:sp>
      <p:cxnSp>
        <p:nvCxnSpPr>
          <p:cNvPr id="26" name="Straight Arrow Connector 25"/>
          <p:cNvCxnSpPr>
            <a:endCxn id="35" idx="3"/>
          </p:cNvCxnSpPr>
          <p:nvPr/>
        </p:nvCxnSpPr>
        <p:spPr>
          <a:xfrm flipH="1">
            <a:off x="4028507" y="4124514"/>
            <a:ext cx="32994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42214" y="3462010"/>
            <a:ext cx="3386293" cy="2172177"/>
            <a:chOff x="642029" y="2980943"/>
            <a:chExt cx="3386293" cy="2172177"/>
          </a:xfrm>
        </p:grpSpPr>
        <p:pic>
          <p:nvPicPr>
            <p:cNvPr id="28" name="Picture 27" descr="APL016_front_acet_top5_basic_zoom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9" y="3850551"/>
              <a:ext cx="1736758" cy="130256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3688844" y="2980943"/>
              <a:ext cx="339478" cy="32460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642029" y="2980943"/>
              <a:ext cx="3046815" cy="8696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378787" y="3305547"/>
              <a:ext cx="1649535" cy="18475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Elbow Connector 32"/>
          <p:cNvCxnSpPr>
            <a:stCxn id="35" idx="2"/>
            <a:endCxn id="31" idx="1"/>
          </p:cNvCxnSpPr>
          <p:nvPr/>
        </p:nvCxnSpPr>
        <p:spPr>
          <a:xfrm rot="16200000" flipH="1">
            <a:off x="3644262" y="4264175"/>
            <a:ext cx="535260" cy="166158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208779" y="4673244"/>
            <a:ext cx="2644641" cy="1302568"/>
            <a:chOff x="3688844" y="2904822"/>
            <a:chExt cx="2644641" cy="130256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27" y="2904822"/>
              <a:ext cx="1736758" cy="130256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3688844" y="2980943"/>
              <a:ext cx="339478" cy="32460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3688844" y="2904822"/>
              <a:ext cx="907883" cy="7612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3688844" y="3305547"/>
              <a:ext cx="907883" cy="9018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557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Extend the processing to extrapolate volume data (e.g. CT) in an efficient manner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This will allow for intraoperative X-Ray based navigation with incomplete CT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1089" r="4167" b="20915"/>
          <a:stretch/>
        </p:blipFill>
        <p:spPr>
          <a:xfrm>
            <a:off x="5308600" y="2743200"/>
            <a:ext cx="3566160" cy="249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50087" r="4167" b="34096"/>
          <a:stretch/>
        </p:blipFill>
        <p:spPr>
          <a:xfrm>
            <a:off x="243840" y="3536931"/>
            <a:ext cx="3566160" cy="75078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140200" y="3613133"/>
            <a:ext cx="838200" cy="59838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7063" y="605195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CT Image Source: JHU APL</a:t>
            </a:r>
          </a:p>
        </p:txBody>
      </p:sp>
    </p:spTree>
    <p:extLst>
      <p:ext uri="{BB962C8B-B14F-4D97-AF65-F5344CB8AC3E}">
        <p14:creationId xmlns:p14="http://schemas.microsoft.com/office/powerpoint/2010/main" val="141065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Extend the processing to extrapolate volume data (e.g. CT) in an efficient manner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Evaluate the methods using traditional atlas criteria well as with a 2D/3D registration simulation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C++ Source Code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Report comparing the speed of execution and accuracy of the various approaches</a:t>
            </a:r>
            <a:endParaRPr lang="en-US" sz="1800" dirty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1-2 Students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C++, CUDA/OpenCL Programming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Course work in CIS I, and one of Image Processing, Medical Image Analysis, Computer Vision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Robert Grupp (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grupp@jhu.edu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Prof. Taylor</a:t>
            </a:r>
          </a:p>
        </p:txBody>
      </p:sp>
    </p:spTree>
    <p:extLst>
      <p:ext uri="{BB962C8B-B14F-4D97-AF65-F5344CB8AC3E}">
        <p14:creationId xmlns:p14="http://schemas.microsoft.com/office/powerpoint/2010/main" val="2038335612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5955</TotalTime>
  <Words>322</Words>
  <Application>Microsoft Macintosh PowerPoint</Application>
  <PresentationFormat>On-screen Show (4:3)</PresentationFormat>
  <Paragraphs>49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Helvetica</vt:lpstr>
      <vt:lpstr>Times New Roman</vt:lpstr>
      <vt:lpstr>Verdana</vt:lpstr>
      <vt:lpstr>CIS-Lecture</vt:lpstr>
      <vt:lpstr>Pose Estimation for Osteotomy Fragments and Implants with Intraoperative X-Ray Imaging</vt:lpstr>
      <vt:lpstr>Pose Estimation for Osteotomy Fragments and Implants with Intraoperative X-Ray Imaging</vt:lpstr>
      <vt:lpstr>Smooth Extrapolation of Unknown Anatomy</vt:lpstr>
      <vt:lpstr>Smooth Extrapolation of Unknown Anatomy</vt:lpstr>
      <vt:lpstr>Smooth Extrapolation of Unknown Anatomy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Rob Grupp</cp:lastModifiedBy>
  <cp:revision>72</cp:revision>
  <cp:lastPrinted>1998-01-12T19:42:20Z</cp:lastPrinted>
  <dcterms:created xsi:type="dcterms:W3CDTF">2014-01-14T11:21:36Z</dcterms:created>
  <dcterms:modified xsi:type="dcterms:W3CDTF">2020-01-28T15:49:35Z</dcterms:modified>
</cp:coreProperties>
</file>