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4" r:id="rId2"/>
    <p:sldId id="281" r:id="rId3"/>
    <p:sldId id="283" r:id="rId4"/>
    <p:sldId id="275" r:id="rId5"/>
    <p:sldId id="285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9"/>
  </p:normalViewPr>
  <p:slideViewPr>
    <p:cSldViewPr showGuides="1">
      <p:cViewPr varScale="1">
        <p:scale>
          <a:sx n="88" d="100"/>
          <a:sy n="88" d="100"/>
        </p:scale>
        <p:origin x="15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788FD-083D-3B4A-BCEA-C6203DCA56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788FD-083D-3B4A-BCEA-C6203DCA56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rounds.com/profiles/blogs/list-of-open-access-medical-imaging-datasets" TargetMode="External"/><Relationship Id="rId2" Type="http://schemas.openxmlformats.org/officeDocument/2006/relationships/hyperlink" Target="https://www.smir.ch/objects/2043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39F0-CFCB-E845-A3C0-7B5332BC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sz="1600" dirty="0"/>
              <a:t>The temporal bone, maxillofacial region and skull base are complex areas that have multiple nerves, arteries, veins and other important structures encased in bone</a:t>
            </a:r>
          </a:p>
          <a:p>
            <a:endParaRPr lang="en-US" sz="1600" dirty="0"/>
          </a:p>
          <a:p>
            <a:r>
              <a:rPr lang="en-US" sz="1600" dirty="0"/>
              <a:t>Operating in this area is challenging and understanding the relationship between important landmarks is critical for successful surgery</a:t>
            </a:r>
          </a:p>
          <a:p>
            <a:endParaRPr lang="en-US" sz="1600" dirty="0"/>
          </a:p>
          <a:p>
            <a:r>
              <a:rPr lang="en-US" sz="1600" dirty="0"/>
              <a:t>Hopkins is currently pioneering a novel face transplantation method which includes transferring the skull base, we need automated processes to identify donor matches</a:t>
            </a:r>
          </a:p>
          <a:p>
            <a:endParaRPr lang="en-US" sz="1600" dirty="0"/>
          </a:p>
          <a:p>
            <a:r>
              <a:rPr lang="en-US" sz="1600" dirty="0"/>
              <a:t>Hopkins is also pioneering semi-autonomous temporal bone surgery using a cooperative control robot and we need autonomous methods of segmenting out temporal bone anatomy</a:t>
            </a:r>
          </a:p>
          <a:p>
            <a:endParaRPr lang="en-US" sz="1600" dirty="0"/>
          </a:p>
          <a:p>
            <a:r>
              <a:rPr lang="en-US" sz="1600" dirty="0"/>
              <a:t>Identifying these relationships on CT imaging preoperatively can greatly improve the speed, safety and efficiency of surgery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A5D14E-60F0-7C49-AFB6-E6BE0BD04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Deep Learning for CT Scan Identification of Temporal Bone, Maxillofacial and Skull Base Landmarks for Facial Transplantation and Robotic Skull Base Surgery</a:t>
            </a:r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200" dirty="0">
              <a:solidFill>
                <a:schemeClr val="tx1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7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0938D0-C6CB-AD46-9621-601495EB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4542971" cy="3067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8DF39-939D-1648-A85D-65014E1E7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908629"/>
            <a:ext cx="2806700" cy="449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8D582-0C6F-5043-A099-961CFDB2C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2916506"/>
            <a:ext cx="3467100" cy="34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0008A-B581-9B44-82E5-28386EBF3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9BBDA-1E2C-3744-A810-2A3EB7A4A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403600"/>
            <a:ext cx="650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Deep Learning for CT Scan Identification of Temporal Bone and Skull Base Landmarks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81743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CA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CA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Goal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use a machine learning system to automated identification of CT landmarks of the skull base and temporal bone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teach that system to measure and detect anatomical relationships between these landmarks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integrate this project with the face transplant team at Johns Hopkins to better assess donor candidates</a:t>
            </a:r>
          </a:p>
          <a:p>
            <a:pPr lvl="1"/>
            <a:endParaRPr lang="en-US" sz="1900" dirty="0">
              <a:solidFill>
                <a:srgbClr val="0000FF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Deep Learning for CT Scan Identification of Temporal Bone and Skull Base Landmarks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81743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CA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CA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Goal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900" dirty="0">
              <a:solidFill>
                <a:srgbClr val="0000FF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CC42A-9CE9-1645-BD31-08CF7734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" y="1752600"/>
            <a:ext cx="2576161" cy="2613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6E3B8-63BD-8048-A8D3-574545E1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667000"/>
            <a:ext cx="2576161" cy="261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7D2C8-2694-9E46-B9D5-F0606EFA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3657600"/>
            <a:ext cx="2576161" cy="2613606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C1915CAB-A2F7-2F40-8D56-896B69AAD32E}"/>
              </a:ext>
            </a:extLst>
          </p:cNvPr>
          <p:cNvSpPr/>
          <p:nvPr/>
        </p:nvSpPr>
        <p:spPr bwMode="auto">
          <a:xfrm>
            <a:off x="2286000" y="3059403"/>
            <a:ext cx="1066800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099033C-E228-AB4F-A40C-83598680DB21}"/>
              </a:ext>
            </a:extLst>
          </p:cNvPr>
          <p:cNvSpPr/>
          <p:nvPr/>
        </p:nvSpPr>
        <p:spPr bwMode="auto">
          <a:xfrm>
            <a:off x="5345731" y="4470138"/>
            <a:ext cx="1066800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28FC51-4687-CF4F-8A40-B2B1622B6B88}"/>
              </a:ext>
            </a:extLst>
          </p:cNvPr>
          <p:cNvCxnSpPr/>
          <p:nvPr/>
        </p:nvCxnSpPr>
        <p:spPr bwMode="auto">
          <a:xfrm flipV="1">
            <a:off x="3352800" y="3581400"/>
            <a:ext cx="3810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Donut 14">
            <a:extLst>
              <a:ext uri="{FF2B5EF4-FFF2-40B4-BE49-F238E27FC236}">
                <a16:creationId xmlns:a16="http://schemas.microsoft.com/office/drawing/2014/main" id="{31E79FB6-374F-0449-AF66-16950B032673}"/>
              </a:ext>
            </a:extLst>
          </p:cNvPr>
          <p:cNvSpPr/>
          <p:nvPr/>
        </p:nvSpPr>
        <p:spPr bwMode="auto">
          <a:xfrm>
            <a:off x="6617670" y="42672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52FF40-08B8-A14B-8315-43911A1FA781}"/>
              </a:ext>
            </a:extLst>
          </p:cNvPr>
          <p:cNvCxnSpPr>
            <a:cxnSpLocks/>
          </p:cNvCxnSpPr>
          <p:nvPr/>
        </p:nvCxnSpPr>
        <p:spPr bwMode="auto">
          <a:xfrm>
            <a:off x="6805636" y="4613338"/>
            <a:ext cx="101475" cy="7021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815367-D3BB-1C48-9FFA-07617DF7C0A0}"/>
              </a:ext>
            </a:extLst>
          </p:cNvPr>
          <p:cNvSpPr txBox="1"/>
          <p:nvPr/>
        </p:nvSpPr>
        <p:spPr>
          <a:xfrm>
            <a:off x="6412531" y="5315467"/>
            <a:ext cx="166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Jugular Bulb</a:t>
            </a:r>
          </a:p>
        </p:txBody>
      </p:sp>
    </p:spTree>
    <p:extLst>
      <p:ext uri="{BB962C8B-B14F-4D97-AF65-F5344CB8AC3E}">
        <p14:creationId xmlns:p14="http://schemas.microsoft.com/office/powerpoint/2010/main" val="15851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What Students Will Do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Learn to segment out Basic CT Landmarks of the temporal bone</a:t>
            </a:r>
          </a:p>
          <a:p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Use publicly available datasets of the temporal bone and deep learning algorithms to automate identification and segmentation of common temporal bone landmarks</a:t>
            </a:r>
          </a:p>
          <a:p>
            <a:pPr lvl="1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https://www.smir.ch/objects/204388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https://www.radrounds.com/profiles/blogs/list-of-open-access-medical-imaging-datasets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763000" cy="67818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Deliverables: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Develop prototype system that can identify and automate segmentation of at least one landmark in the temporal bone</a:t>
            </a:r>
          </a:p>
          <a:p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Identify and segment common temporal bone land marks (facial nerve, carotid, cochlea, semicircular canals,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ossicles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) resulting in a usable .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stl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 file</a:t>
            </a:r>
          </a:p>
          <a:p>
            <a:pPr>
              <a:spcAft>
                <a:spcPts val="900"/>
              </a:spcAft>
            </a:pP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Automate measurements of anatomical relationships between these landmarks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Group Size: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1-2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Skills: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skills such as Python/</a:t>
            </a:r>
            <a:r>
              <a:rPr lang="en-US" sz="20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Tensorflow</a:t>
            </a: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/</a:t>
            </a:r>
            <a:r>
              <a:rPr lang="en-US" sz="20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PyTorch</a:t>
            </a: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Knowledge of image segmentation and deep/machine learning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Prior experience with DICOM datasets is a plus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Mentors: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Dr. Russell Taylor,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Dr. Francis  Creighton, Dr. Robin Yang, MD DDS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Contact:</a:t>
            </a:r>
            <a:r>
              <a:rPr 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unberath@jhu.edu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rht@jhu.edu,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francis.creighton@jhmi.edu, crazavi1@jhmi.edu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73493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6722</TotalTime>
  <Words>422</Words>
  <Application>Microsoft Macintosh PowerPoint</Application>
  <PresentationFormat>On-screen Show (4:3)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Times New Roman</vt:lpstr>
      <vt:lpstr>Verdana</vt:lpstr>
      <vt:lpstr>CIS-Lecture</vt:lpstr>
      <vt:lpstr>  Deep Learning for CT Scan Identification of Temporal Bone, Maxillofacial and Skull Base Landmarks for Facial Transplantation and Robotic Skull Base Surgery </vt:lpstr>
      <vt:lpstr>PowerPoint Presentation</vt:lpstr>
      <vt:lpstr>PowerPoint Presentation</vt:lpstr>
      <vt:lpstr>  Deep Learning for CT Scan Identification of Temporal Bone and Skull Base Landmarks</vt:lpstr>
      <vt:lpstr>  Deep Learning for CT Scan Identification of Temporal Bone and Skull Base Landmarks</vt:lpstr>
      <vt:lpstr>What Students Will Do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Francis Creighton</cp:lastModifiedBy>
  <cp:revision>146</cp:revision>
  <cp:lastPrinted>1998-01-12T19:42:20Z</cp:lastPrinted>
  <dcterms:created xsi:type="dcterms:W3CDTF">2014-01-14T11:21:36Z</dcterms:created>
  <dcterms:modified xsi:type="dcterms:W3CDTF">2020-01-23T21:35:34Z</dcterms:modified>
</cp:coreProperties>
</file>