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5" r:id="rId1"/>
  </p:sldMasterIdLst>
  <p:notesMasterIdLst>
    <p:notesMasterId r:id="rId3"/>
  </p:notesMasterIdLst>
  <p:sldIdLst>
    <p:sldId id="259" r:id="rId2"/>
  </p:sldIdLst>
  <p:sldSz cx="21945600" cy="32918400"/>
  <p:notesSz cx="6858000" cy="9144000"/>
  <p:defaultTextStyle>
    <a:defPPr>
      <a:defRPr lang="en-US"/>
    </a:defPPr>
    <a:lvl1pPr algn="l" rtl="0" fontAlgn="base">
      <a:spcBef>
        <a:spcPct val="0"/>
      </a:spcBef>
      <a:spcAft>
        <a:spcPct val="0"/>
      </a:spcAft>
      <a:defRPr sz="62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62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62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62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6200" kern="1200">
        <a:solidFill>
          <a:schemeClr val="tx1"/>
        </a:solidFill>
        <a:latin typeface="Arial" charset="0"/>
        <a:ea typeface="ＭＳ Ｐゴシック" pitchFamily="34" charset="-128"/>
        <a:cs typeface="Arial" charset="0"/>
      </a:defRPr>
    </a:lvl5pPr>
    <a:lvl6pPr marL="2286000" algn="l" defTabSz="914400" rtl="0" eaLnBrk="1" latinLnBrk="0" hangingPunct="1">
      <a:defRPr sz="6200" kern="1200">
        <a:solidFill>
          <a:schemeClr val="tx1"/>
        </a:solidFill>
        <a:latin typeface="Arial" charset="0"/>
        <a:ea typeface="ＭＳ Ｐゴシック" pitchFamily="34" charset="-128"/>
        <a:cs typeface="Arial" charset="0"/>
      </a:defRPr>
    </a:lvl6pPr>
    <a:lvl7pPr marL="2743200" algn="l" defTabSz="914400" rtl="0" eaLnBrk="1" latinLnBrk="0" hangingPunct="1">
      <a:defRPr sz="6200" kern="1200">
        <a:solidFill>
          <a:schemeClr val="tx1"/>
        </a:solidFill>
        <a:latin typeface="Arial" charset="0"/>
        <a:ea typeface="ＭＳ Ｐゴシック" pitchFamily="34" charset="-128"/>
        <a:cs typeface="Arial" charset="0"/>
      </a:defRPr>
    </a:lvl7pPr>
    <a:lvl8pPr marL="3200400" algn="l" defTabSz="914400" rtl="0" eaLnBrk="1" latinLnBrk="0" hangingPunct="1">
      <a:defRPr sz="6200" kern="1200">
        <a:solidFill>
          <a:schemeClr val="tx1"/>
        </a:solidFill>
        <a:latin typeface="Arial" charset="0"/>
        <a:ea typeface="ＭＳ Ｐゴシック" pitchFamily="34" charset="-128"/>
        <a:cs typeface="Arial" charset="0"/>
      </a:defRPr>
    </a:lvl8pPr>
    <a:lvl9pPr marL="3657600" algn="l" defTabSz="914400" rtl="0" eaLnBrk="1" latinLnBrk="0" hangingPunct="1">
      <a:defRPr sz="62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10368">
          <p15:clr>
            <a:srgbClr val="A4A3A4"/>
          </p15:clr>
        </p15:guide>
        <p15:guide id="2" pos="6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0066"/>
    <a:srgbClr val="FFEFFF"/>
    <a:srgbClr val="FFE1FF"/>
    <a:srgbClr val="F6CEFA"/>
    <a:srgbClr val="DF97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snapToObjects="1">
      <p:cViewPr>
        <p:scale>
          <a:sx n="40" d="100"/>
          <a:sy n="40" d="100"/>
        </p:scale>
        <p:origin x="1006" y="-3943"/>
      </p:cViewPr>
      <p:guideLst>
        <p:guide orient="horz" pos="10368"/>
        <p:guide pos="6912"/>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 charset="0"/>
                <a:ea typeface="+mn-ea"/>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2286000" y="685800"/>
            <a:ext cx="228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 charset="-128"/>
                <a:cs typeface="+mn-cs"/>
              </a:defRPr>
            </a:lvl1pPr>
          </a:lstStyle>
          <a:p>
            <a:pPr>
              <a:defRPr/>
            </a:pPr>
            <a:fld id="{F96E5FC7-1928-4306-833B-6F1D8D8C66CF}" type="slidenum">
              <a:rPr lang="en-US"/>
              <a:pPr>
                <a:defRPr/>
              </a:pPr>
              <a:t>‹#›</a:t>
            </a:fld>
            <a:endParaRPr lang="en-US"/>
          </a:p>
        </p:txBody>
      </p:sp>
    </p:spTree>
    <p:extLst>
      <p:ext uri="{BB962C8B-B14F-4D97-AF65-F5344CB8AC3E}">
        <p14:creationId xmlns:p14="http://schemas.microsoft.com/office/powerpoint/2010/main" val="2819414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365125" y="717550"/>
            <a:ext cx="4756150" cy="3147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13502" tIns="156751" rIns="313502" bIns="156751" anchor="ctr"/>
          <a:lstStyle/>
          <a:p>
            <a:pPr algn="ctr">
              <a:defRPr/>
            </a:pPr>
            <a:endParaRPr lang="en-US"/>
          </a:p>
        </p:txBody>
      </p:sp>
      <p:sp>
        <p:nvSpPr>
          <p:cNvPr id="2" name="Title 1"/>
          <p:cNvSpPr>
            <a:spLocks noGrp="1"/>
          </p:cNvSpPr>
          <p:nvPr>
            <p:ph type="ctrTitle"/>
          </p:nvPr>
        </p:nvSpPr>
        <p:spPr>
          <a:xfrm>
            <a:off x="1645920" y="10226042"/>
            <a:ext cx="18653760" cy="7056120"/>
          </a:xfrm>
        </p:spPr>
        <p:txBody>
          <a:bodyPr/>
          <a:lstStyle/>
          <a:p>
            <a:r>
              <a:rPr lang="en-US"/>
              <a:t>Click to edit Master title style</a:t>
            </a:r>
          </a:p>
        </p:txBody>
      </p:sp>
      <p:sp>
        <p:nvSpPr>
          <p:cNvPr id="3" name="Subtitle 2"/>
          <p:cNvSpPr>
            <a:spLocks noGrp="1"/>
          </p:cNvSpPr>
          <p:nvPr>
            <p:ph type="subTitle" idx="1"/>
          </p:nvPr>
        </p:nvSpPr>
        <p:spPr>
          <a:xfrm>
            <a:off x="3291840" y="18653760"/>
            <a:ext cx="15361920" cy="841248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smtClean="0"/>
            </a:lvl1pPr>
          </a:lstStyle>
          <a:p>
            <a:pPr>
              <a:defRPr/>
            </a:pPr>
            <a:fld id="{B66DABE3-8B72-4959-A870-FCF07F1C9FEF}" type="datetimeFigureOut">
              <a:rPr lang="en-US"/>
              <a:pPr>
                <a:defRPr/>
              </a:pPr>
              <a:t>5/17/2017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1E0AEF-3D54-4769-88A5-B70E1E872309}" type="slidenum">
              <a:rPr lang="en-US"/>
              <a:pPr>
                <a:defRPr/>
              </a:pPr>
              <a:t>‹#›</a:t>
            </a:fld>
            <a:endParaRPr lang="en-US"/>
          </a:p>
        </p:txBody>
      </p:sp>
    </p:spTree>
    <p:extLst>
      <p:ext uri="{BB962C8B-B14F-4D97-AF65-F5344CB8AC3E}">
        <p14:creationId xmlns:p14="http://schemas.microsoft.com/office/powerpoint/2010/main" val="156454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37122D-71C4-4187-8A89-D56DB501A93C}" type="slidenum">
              <a:rPr lang="en-US"/>
              <a:pPr>
                <a:defRPr/>
              </a:pPr>
              <a:t>‹#›</a:t>
            </a:fld>
            <a:endParaRPr lang="en-US"/>
          </a:p>
        </p:txBody>
      </p:sp>
    </p:spTree>
    <p:extLst>
      <p:ext uri="{BB962C8B-B14F-4D97-AF65-F5344CB8AC3E}">
        <p14:creationId xmlns:p14="http://schemas.microsoft.com/office/powerpoint/2010/main" val="150118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560" y="1318265"/>
            <a:ext cx="49377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7280" y="1318265"/>
            <a:ext cx="144475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813E7A-C5E1-4A72-8C59-467E54E4DC8A}" type="slidenum">
              <a:rPr lang="en-US"/>
              <a:pPr>
                <a:defRPr/>
              </a:pPr>
              <a:t>‹#›</a:t>
            </a:fld>
            <a:endParaRPr lang="en-US"/>
          </a:p>
        </p:txBody>
      </p:sp>
    </p:spTree>
    <p:extLst>
      <p:ext uri="{BB962C8B-B14F-4D97-AF65-F5344CB8AC3E}">
        <p14:creationId xmlns:p14="http://schemas.microsoft.com/office/powerpoint/2010/main" val="3916367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EAE08A6-C8C4-455B-9E34-416C5AADB569}" type="slidenum">
              <a:rPr lang="en-US"/>
              <a:pPr>
                <a:defRPr/>
              </a:pPr>
              <a:t>‹#›</a:t>
            </a:fld>
            <a:endParaRPr lang="en-US"/>
          </a:p>
        </p:txBody>
      </p:sp>
    </p:spTree>
    <p:extLst>
      <p:ext uri="{BB962C8B-B14F-4D97-AF65-F5344CB8AC3E}">
        <p14:creationId xmlns:p14="http://schemas.microsoft.com/office/powerpoint/2010/main" val="114346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p:nvPr userDrawn="1"/>
        </p:nvSpPr>
        <p:spPr>
          <a:xfrm>
            <a:off x="5487988" y="717550"/>
            <a:ext cx="10971212" cy="31470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13502" tIns="156751" rIns="313502" bIns="156751" anchor="ctr"/>
          <a:lstStyle/>
          <a:p>
            <a:pPr algn="ctr">
              <a:defRPr/>
            </a:pPr>
            <a:endParaRPr lang="en-US"/>
          </a:p>
        </p:txBody>
      </p:sp>
      <p:sp>
        <p:nvSpPr>
          <p:cNvPr id="3" name="Rectangle 2"/>
          <p:cNvSpPr/>
          <p:nvPr userDrawn="1"/>
        </p:nvSpPr>
        <p:spPr>
          <a:xfrm>
            <a:off x="16929100" y="733425"/>
            <a:ext cx="5016500" cy="31454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13502" tIns="156751" rIns="313502" bIns="156751" anchor="ctr"/>
          <a:lstStyle/>
          <a:p>
            <a:pPr algn="ctr">
              <a:defRPr/>
            </a:pPr>
            <a:endParaRPr lang="en-US"/>
          </a:p>
        </p:txBody>
      </p:sp>
      <p:sp>
        <p:nvSpPr>
          <p:cNvPr id="4" name="Rectangle 3"/>
          <p:cNvSpPr/>
          <p:nvPr userDrawn="1"/>
        </p:nvSpPr>
        <p:spPr>
          <a:xfrm>
            <a:off x="0" y="762000"/>
            <a:ext cx="5016500" cy="31454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13502" tIns="156751" rIns="313502" bIns="156751" anchor="ctr"/>
          <a:lstStyle/>
          <a:p>
            <a:pPr algn="ctr">
              <a:defRPr/>
            </a:pP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943B50C-E685-41AE-BA5A-44F1CE5BF5B2}" type="slidenum">
              <a:rPr lang="en-US"/>
              <a:pPr>
                <a:defRPr/>
              </a:pPr>
              <a:t>‹#›</a:t>
            </a:fld>
            <a:endParaRPr lang="en-US"/>
          </a:p>
        </p:txBody>
      </p:sp>
    </p:spTree>
    <p:extLst>
      <p:ext uri="{BB962C8B-B14F-4D97-AF65-F5344CB8AC3E}">
        <p14:creationId xmlns:p14="http://schemas.microsoft.com/office/powerpoint/2010/main" val="339857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8B868D-398F-4AC1-9E4B-16DFDEDF2E93}" type="slidenum">
              <a:rPr lang="en-US"/>
              <a:pPr>
                <a:defRPr/>
              </a:pPr>
              <a:t>‹#›</a:t>
            </a:fld>
            <a:endParaRPr lang="en-US"/>
          </a:p>
        </p:txBody>
      </p:sp>
    </p:spTree>
    <p:extLst>
      <p:ext uri="{BB962C8B-B14F-4D97-AF65-F5344CB8AC3E}">
        <p14:creationId xmlns:p14="http://schemas.microsoft.com/office/powerpoint/2010/main" val="144830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21153122"/>
            <a:ext cx="18653760" cy="653796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1733551" y="13952225"/>
            <a:ext cx="18653760" cy="72008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BC65AD2-4F28-4DA0-B19D-A26D6C9D2E23}" type="datetimeFigureOut">
              <a:rPr lang="en-US"/>
              <a:pPr>
                <a:defRPr/>
              </a:pPr>
              <a:t>5/17/2017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60D100-8772-40B3-A64D-FD2C767F39F5}" type="slidenum">
              <a:rPr lang="en-US"/>
              <a:pPr>
                <a:defRPr/>
              </a:pPr>
              <a:t>‹#›</a:t>
            </a:fld>
            <a:endParaRPr lang="en-US"/>
          </a:p>
        </p:txBody>
      </p:sp>
    </p:spTree>
    <p:extLst>
      <p:ext uri="{BB962C8B-B14F-4D97-AF65-F5344CB8AC3E}">
        <p14:creationId xmlns:p14="http://schemas.microsoft.com/office/powerpoint/2010/main" val="55060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7280" y="7680963"/>
            <a:ext cx="9692640" cy="2172462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155680" y="7680963"/>
            <a:ext cx="9692640" cy="2172462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6B16DE-286D-4537-8F0E-196DD4F0D2B5}" type="slidenum">
              <a:rPr lang="en-US"/>
              <a:pPr>
                <a:defRPr/>
              </a:pPr>
              <a:t>‹#›</a:t>
            </a:fld>
            <a:endParaRPr lang="en-US"/>
          </a:p>
        </p:txBody>
      </p:sp>
    </p:spTree>
    <p:extLst>
      <p:ext uri="{BB962C8B-B14F-4D97-AF65-F5344CB8AC3E}">
        <p14:creationId xmlns:p14="http://schemas.microsoft.com/office/powerpoint/2010/main" val="325603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7368542"/>
            <a:ext cx="9696451" cy="307085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a:t>Click to edit Master text styles</a:t>
            </a:r>
          </a:p>
        </p:txBody>
      </p:sp>
      <p:sp>
        <p:nvSpPr>
          <p:cNvPr id="4" name="Content Placeholder 3"/>
          <p:cNvSpPr>
            <a:spLocks noGrp="1"/>
          </p:cNvSpPr>
          <p:nvPr>
            <p:ph sz="half" idx="2"/>
          </p:nvPr>
        </p:nvSpPr>
        <p:spPr>
          <a:xfrm>
            <a:off x="1097280" y="10439400"/>
            <a:ext cx="9696451" cy="1896618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8061" y="7368542"/>
            <a:ext cx="9700260" cy="307085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a:t>Click to edit Master text styles</a:t>
            </a:r>
          </a:p>
        </p:txBody>
      </p:sp>
      <p:sp>
        <p:nvSpPr>
          <p:cNvPr id="6" name="Content Placeholder 5"/>
          <p:cNvSpPr>
            <a:spLocks noGrp="1"/>
          </p:cNvSpPr>
          <p:nvPr>
            <p:ph sz="quarter" idx="4"/>
          </p:nvPr>
        </p:nvSpPr>
        <p:spPr>
          <a:xfrm>
            <a:off x="11148061" y="10439400"/>
            <a:ext cx="9700260" cy="1896618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DAD4E3-126B-465F-BB7A-652FBDD4F94E}" type="slidenum">
              <a:rPr lang="en-US"/>
              <a:pPr>
                <a:defRPr/>
              </a:pPr>
              <a:t>‹#›</a:t>
            </a:fld>
            <a:endParaRPr lang="en-US"/>
          </a:p>
        </p:txBody>
      </p:sp>
    </p:spTree>
    <p:extLst>
      <p:ext uri="{BB962C8B-B14F-4D97-AF65-F5344CB8AC3E}">
        <p14:creationId xmlns:p14="http://schemas.microsoft.com/office/powerpoint/2010/main" val="60212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396156-774B-4D4A-B3E9-8AF443ECE4E8}" type="slidenum">
              <a:rPr lang="en-US"/>
              <a:pPr>
                <a:defRPr/>
              </a:pPr>
              <a:t>‹#›</a:t>
            </a:fld>
            <a:endParaRPr lang="en-US"/>
          </a:p>
        </p:txBody>
      </p:sp>
    </p:spTree>
    <p:extLst>
      <p:ext uri="{BB962C8B-B14F-4D97-AF65-F5344CB8AC3E}">
        <p14:creationId xmlns:p14="http://schemas.microsoft.com/office/powerpoint/2010/main" val="3999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CFAD74-96BF-4FC2-8E45-01A6630BEB3A}" type="slidenum">
              <a:rPr lang="en-US"/>
              <a:pPr>
                <a:defRPr/>
              </a:pPr>
              <a:t>‹#›</a:t>
            </a:fld>
            <a:endParaRPr lang="en-US"/>
          </a:p>
        </p:txBody>
      </p:sp>
    </p:spTree>
    <p:extLst>
      <p:ext uri="{BB962C8B-B14F-4D97-AF65-F5344CB8AC3E}">
        <p14:creationId xmlns:p14="http://schemas.microsoft.com/office/powerpoint/2010/main" val="25106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1" y="1310640"/>
            <a:ext cx="7219951" cy="557784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8580120" y="1310643"/>
            <a:ext cx="12268200" cy="2809494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7281" y="6888483"/>
            <a:ext cx="7219951" cy="225171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EB43C3-55BE-468A-87FD-389B5210E630}" type="slidenum">
              <a:rPr lang="en-US"/>
              <a:pPr>
                <a:defRPr/>
              </a:pPr>
              <a:t>‹#›</a:t>
            </a:fld>
            <a:endParaRPr lang="en-US"/>
          </a:p>
        </p:txBody>
      </p:sp>
    </p:spTree>
    <p:extLst>
      <p:ext uri="{BB962C8B-B14F-4D97-AF65-F5344CB8AC3E}">
        <p14:creationId xmlns:p14="http://schemas.microsoft.com/office/powerpoint/2010/main" val="54596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23042880"/>
            <a:ext cx="13167360" cy="2720342"/>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4301491" y="2941320"/>
            <a:ext cx="13167360" cy="19751040"/>
          </a:xfrm>
        </p:spPr>
        <p:txBody>
          <a:bodyPr rtlCol="0">
            <a:normAutofit/>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pPr lvl="0"/>
            <a:endParaRPr lang="en-US" noProof="0"/>
          </a:p>
        </p:txBody>
      </p:sp>
      <p:sp>
        <p:nvSpPr>
          <p:cNvPr id="4" name="Text Placeholder 3"/>
          <p:cNvSpPr>
            <a:spLocks noGrp="1"/>
          </p:cNvSpPr>
          <p:nvPr>
            <p:ph type="body" sz="half" idx="2"/>
          </p:nvPr>
        </p:nvSpPr>
        <p:spPr>
          <a:xfrm>
            <a:off x="4301491" y="25763222"/>
            <a:ext cx="13167360" cy="386333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6071F1-0B10-428A-B196-DB5995A07183}" type="slidenum">
              <a:rPr lang="en-US"/>
              <a:pPr>
                <a:defRPr/>
              </a:pPr>
              <a:t>‹#›</a:t>
            </a:fld>
            <a:endParaRPr lang="en-US"/>
          </a:p>
        </p:txBody>
      </p:sp>
    </p:spTree>
    <p:extLst>
      <p:ext uri="{BB962C8B-B14F-4D97-AF65-F5344CB8AC3E}">
        <p14:creationId xmlns:p14="http://schemas.microsoft.com/office/powerpoint/2010/main" val="207275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96963" y="1317625"/>
            <a:ext cx="197516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502" tIns="156751" rIns="313502" bIns="15675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096963" y="7680325"/>
            <a:ext cx="197516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502" tIns="156751" rIns="313502" bIns="1567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6963" y="30510163"/>
            <a:ext cx="5121275" cy="1752600"/>
          </a:xfrm>
          <a:prstGeom prst="rect">
            <a:avLst/>
          </a:prstGeom>
        </p:spPr>
        <p:txBody>
          <a:bodyPr vert="horz" lIns="313502" tIns="156751" rIns="313502" bIns="156751" rtlCol="0" anchor="ctr"/>
          <a:lstStyle>
            <a:lvl1pPr algn="l">
              <a:defRPr sz="4100">
                <a:solidFill>
                  <a:schemeClr val="tx1">
                    <a:tint val="75000"/>
                  </a:schemeClr>
                </a:solidFill>
                <a:ea typeface="ＭＳ Ｐゴシック" pitchFamily="-1" charset="-128"/>
                <a:cs typeface="+mn-cs"/>
              </a:defRPr>
            </a:lvl1pPr>
          </a:lstStyle>
          <a:p>
            <a:pPr>
              <a:defRPr/>
            </a:pPr>
            <a:endParaRPr lang="en-US"/>
          </a:p>
        </p:txBody>
      </p:sp>
      <p:sp>
        <p:nvSpPr>
          <p:cNvPr id="5" name="Footer Placeholder 4"/>
          <p:cNvSpPr>
            <a:spLocks noGrp="1"/>
          </p:cNvSpPr>
          <p:nvPr>
            <p:ph type="ftr" sz="quarter" idx="3"/>
          </p:nvPr>
        </p:nvSpPr>
        <p:spPr>
          <a:xfrm>
            <a:off x="7497763" y="30510163"/>
            <a:ext cx="6950075" cy="1752600"/>
          </a:xfrm>
          <a:prstGeom prst="rect">
            <a:avLst/>
          </a:prstGeom>
        </p:spPr>
        <p:txBody>
          <a:bodyPr vert="horz" lIns="313502" tIns="156751" rIns="313502" bIns="156751" rtlCol="0" anchor="ctr"/>
          <a:lstStyle>
            <a:lvl1pPr algn="ctr">
              <a:defRPr sz="4100">
                <a:solidFill>
                  <a:schemeClr val="tx1">
                    <a:tint val="75000"/>
                  </a:schemeClr>
                </a:solidFill>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4"/>
          </p:nvPr>
        </p:nvSpPr>
        <p:spPr>
          <a:xfrm>
            <a:off x="15727363" y="30510163"/>
            <a:ext cx="5121275" cy="1752600"/>
          </a:xfrm>
          <a:prstGeom prst="rect">
            <a:avLst/>
          </a:prstGeom>
        </p:spPr>
        <p:txBody>
          <a:bodyPr vert="horz" lIns="313502" tIns="156751" rIns="313502" bIns="156751" rtlCol="0" anchor="ctr"/>
          <a:lstStyle>
            <a:lvl1pPr algn="r">
              <a:defRPr sz="4100" smtClean="0">
                <a:solidFill>
                  <a:schemeClr val="tx1">
                    <a:tint val="75000"/>
                  </a:schemeClr>
                </a:solidFill>
                <a:ea typeface="ＭＳ Ｐゴシック" pitchFamily="-1" charset="-128"/>
                <a:cs typeface="+mn-cs"/>
              </a:defRPr>
            </a:lvl1pPr>
          </a:lstStyle>
          <a:p>
            <a:pPr>
              <a:defRPr/>
            </a:pPr>
            <a:fld id="{5459042D-E3C7-47DD-83F8-C6D5DB4C9D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3" r:id="rId1"/>
    <p:sldLayoutId id="2147484132" r:id="rId2"/>
    <p:sldLayoutId id="2147484134" r:id="rId3"/>
    <p:sldLayoutId id="2147484131" r:id="rId4"/>
    <p:sldLayoutId id="2147484130" r:id="rId5"/>
    <p:sldLayoutId id="2147484129" r:id="rId6"/>
    <p:sldLayoutId id="2147484128" r:id="rId7"/>
    <p:sldLayoutId id="2147484127" r:id="rId8"/>
    <p:sldLayoutId id="2147484126" r:id="rId9"/>
    <p:sldLayoutId id="2147484125" r:id="rId10"/>
    <p:sldLayoutId id="2147484124" r:id="rId11"/>
    <p:sldLayoutId id="2147484123" r:id="rId12"/>
    <p:sldLayoutId id="2147484136" r:id="rId13"/>
  </p:sldLayoutIdLst>
  <p:txStyles>
    <p:titleStyle>
      <a:lvl1pPr algn="ctr" defTabSz="1566863" rtl="0" fontAlgn="base">
        <a:spcBef>
          <a:spcPct val="0"/>
        </a:spcBef>
        <a:spcAft>
          <a:spcPct val="0"/>
        </a:spcAft>
        <a:defRPr sz="15100" kern="1200">
          <a:solidFill>
            <a:schemeClr val="tx1"/>
          </a:solidFill>
          <a:latin typeface="+mj-lt"/>
          <a:ea typeface="+mj-ea"/>
          <a:cs typeface="+mj-cs"/>
        </a:defRPr>
      </a:lvl1pPr>
      <a:lvl2pPr algn="ctr" defTabSz="1566863" rtl="0" fontAlgn="base">
        <a:spcBef>
          <a:spcPct val="0"/>
        </a:spcBef>
        <a:spcAft>
          <a:spcPct val="0"/>
        </a:spcAft>
        <a:defRPr sz="15100">
          <a:solidFill>
            <a:schemeClr val="tx1"/>
          </a:solidFill>
          <a:latin typeface="Calibri" pitchFamily="34" charset="0"/>
        </a:defRPr>
      </a:lvl2pPr>
      <a:lvl3pPr algn="ctr" defTabSz="1566863" rtl="0" fontAlgn="base">
        <a:spcBef>
          <a:spcPct val="0"/>
        </a:spcBef>
        <a:spcAft>
          <a:spcPct val="0"/>
        </a:spcAft>
        <a:defRPr sz="15100">
          <a:solidFill>
            <a:schemeClr val="tx1"/>
          </a:solidFill>
          <a:latin typeface="Calibri" pitchFamily="34" charset="0"/>
        </a:defRPr>
      </a:lvl3pPr>
      <a:lvl4pPr algn="ctr" defTabSz="1566863" rtl="0" fontAlgn="base">
        <a:spcBef>
          <a:spcPct val="0"/>
        </a:spcBef>
        <a:spcAft>
          <a:spcPct val="0"/>
        </a:spcAft>
        <a:defRPr sz="15100">
          <a:solidFill>
            <a:schemeClr val="tx1"/>
          </a:solidFill>
          <a:latin typeface="Calibri" pitchFamily="34" charset="0"/>
        </a:defRPr>
      </a:lvl4pPr>
      <a:lvl5pPr algn="ctr" defTabSz="1566863" rtl="0" fontAlgn="base">
        <a:spcBef>
          <a:spcPct val="0"/>
        </a:spcBef>
        <a:spcAft>
          <a:spcPct val="0"/>
        </a:spcAft>
        <a:defRPr sz="15100">
          <a:solidFill>
            <a:schemeClr val="tx1"/>
          </a:solidFill>
          <a:latin typeface="Calibri" pitchFamily="34" charset="0"/>
        </a:defRPr>
      </a:lvl5pPr>
      <a:lvl6pPr marL="457200" algn="ctr" defTabSz="1566863" rtl="0" fontAlgn="base">
        <a:spcBef>
          <a:spcPct val="0"/>
        </a:spcBef>
        <a:spcAft>
          <a:spcPct val="0"/>
        </a:spcAft>
        <a:defRPr sz="15100">
          <a:solidFill>
            <a:schemeClr val="tx1"/>
          </a:solidFill>
          <a:latin typeface="Calibri" pitchFamily="34" charset="0"/>
        </a:defRPr>
      </a:lvl6pPr>
      <a:lvl7pPr marL="914400" algn="ctr" defTabSz="1566863" rtl="0" fontAlgn="base">
        <a:spcBef>
          <a:spcPct val="0"/>
        </a:spcBef>
        <a:spcAft>
          <a:spcPct val="0"/>
        </a:spcAft>
        <a:defRPr sz="15100">
          <a:solidFill>
            <a:schemeClr val="tx1"/>
          </a:solidFill>
          <a:latin typeface="Calibri" pitchFamily="34" charset="0"/>
        </a:defRPr>
      </a:lvl7pPr>
      <a:lvl8pPr marL="1371600" algn="ctr" defTabSz="1566863" rtl="0" fontAlgn="base">
        <a:spcBef>
          <a:spcPct val="0"/>
        </a:spcBef>
        <a:spcAft>
          <a:spcPct val="0"/>
        </a:spcAft>
        <a:defRPr sz="15100">
          <a:solidFill>
            <a:schemeClr val="tx1"/>
          </a:solidFill>
          <a:latin typeface="Calibri" pitchFamily="34" charset="0"/>
        </a:defRPr>
      </a:lvl8pPr>
      <a:lvl9pPr marL="1828800" algn="ctr" defTabSz="1566863" rtl="0" fontAlgn="base">
        <a:spcBef>
          <a:spcPct val="0"/>
        </a:spcBef>
        <a:spcAft>
          <a:spcPct val="0"/>
        </a:spcAft>
        <a:defRPr sz="15100">
          <a:solidFill>
            <a:schemeClr val="tx1"/>
          </a:solidFill>
          <a:latin typeface="Calibri" pitchFamily="34" charset="0"/>
        </a:defRPr>
      </a:lvl9pPr>
    </p:titleStyle>
    <p:bodyStyle>
      <a:lvl1pPr marL="1174750" indent="-1174750" algn="l" defTabSz="1566863" rtl="0" fontAlgn="base">
        <a:spcBef>
          <a:spcPct val="20000"/>
        </a:spcBef>
        <a:spcAft>
          <a:spcPct val="0"/>
        </a:spcAft>
        <a:buFont typeface="Arial" charset="0"/>
        <a:buChar char="•"/>
        <a:defRPr sz="11000" kern="1200">
          <a:solidFill>
            <a:schemeClr val="tx1"/>
          </a:solidFill>
          <a:latin typeface="+mn-lt"/>
          <a:ea typeface="+mn-ea"/>
          <a:cs typeface="+mn-cs"/>
        </a:defRPr>
      </a:lvl1pPr>
      <a:lvl2pPr marL="2546350" indent="-979488" algn="l" defTabSz="1566863" rtl="0" fontAlgn="base">
        <a:spcBef>
          <a:spcPct val="20000"/>
        </a:spcBef>
        <a:spcAft>
          <a:spcPct val="0"/>
        </a:spcAft>
        <a:buFont typeface="Arial" charset="0"/>
        <a:buChar char="–"/>
        <a:defRPr sz="9600" kern="1200">
          <a:solidFill>
            <a:schemeClr val="tx1"/>
          </a:solidFill>
          <a:latin typeface="+mn-lt"/>
          <a:ea typeface="+mn-ea"/>
          <a:cs typeface="+mn-cs"/>
        </a:defRPr>
      </a:lvl2pPr>
      <a:lvl3pPr marL="3917950" indent="-782638" algn="l" defTabSz="1566863" rtl="0" fontAlgn="base">
        <a:spcBef>
          <a:spcPct val="20000"/>
        </a:spcBef>
        <a:spcAft>
          <a:spcPct val="0"/>
        </a:spcAft>
        <a:buFont typeface="Arial" charset="0"/>
        <a:buChar char="•"/>
        <a:defRPr sz="8200" kern="1200">
          <a:solidFill>
            <a:schemeClr val="tx1"/>
          </a:solidFill>
          <a:latin typeface="+mn-lt"/>
          <a:ea typeface="+mn-ea"/>
          <a:cs typeface="+mn-cs"/>
        </a:defRPr>
      </a:lvl3pPr>
      <a:lvl4pPr marL="5484813" indent="-782638" algn="l" defTabSz="1566863" rtl="0" fontAlgn="base">
        <a:spcBef>
          <a:spcPct val="20000"/>
        </a:spcBef>
        <a:spcAft>
          <a:spcPct val="0"/>
        </a:spcAft>
        <a:buFont typeface="Arial" charset="0"/>
        <a:buChar char="–"/>
        <a:defRPr sz="6900" kern="1200">
          <a:solidFill>
            <a:schemeClr val="tx1"/>
          </a:solidFill>
          <a:latin typeface="+mn-lt"/>
          <a:ea typeface="+mn-ea"/>
          <a:cs typeface="+mn-cs"/>
        </a:defRPr>
      </a:lvl4pPr>
      <a:lvl5pPr marL="7053263" indent="-782638" algn="l" defTabSz="1566863" rtl="0" fontAlgn="base">
        <a:spcBef>
          <a:spcPct val="20000"/>
        </a:spcBef>
        <a:spcAft>
          <a:spcPct val="0"/>
        </a:spcAft>
        <a:buFont typeface="Arial" charset="0"/>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1200528" y="20058994"/>
            <a:ext cx="5575390" cy="4329681"/>
          </a:xfrm>
          <a:prstGeom prst="rect">
            <a:avLst/>
          </a:prstGeom>
        </p:spPr>
      </p:pic>
      <p:sp>
        <p:nvSpPr>
          <p:cNvPr id="2050" name="Rectangle 2"/>
          <p:cNvSpPr>
            <a:spLocks noGrp="1" noChangeArrowheads="1"/>
          </p:cNvSpPr>
          <p:nvPr>
            <p:ph type="title"/>
          </p:nvPr>
        </p:nvSpPr>
        <p:spPr>
          <a:xfrm>
            <a:off x="1646238" y="1066800"/>
            <a:ext cx="18653125" cy="4495800"/>
          </a:xfrm>
          <a:noFill/>
        </p:spPr>
        <p:txBody>
          <a:bodyPr tIns="0" anchor="t"/>
          <a:lstStyle/>
          <a:p>
            <a:r>
              <a:rPr lang="en-US" sz="6600" dirty="0"/>
              <a:t>Framework for Automatic Identification of Critical Regions of the Head and Neck for Refined Dose-Toxicity Analysis in Radiotherapy</a:t>
            </a:r>
            <a:br>
              <a:rPr lang="en-US" sz="9600" dirty="0"/>
            </a:br>
            <a:r>
              <a:rPr lang="en-US" altLang="en-US" sz="3200" b="1" i="1" dirty="0"/>
              <a:t>Computer Integrated Surgery II</a:t>
            </a:r>
            <a:br>
              <a:rPr lang="en-US" altLang="en-US" sz="3200" b="1" i="1" dirty="0"/>
            </a:br>
            <a:r>
              <a:rPr lang="en-US" altLang="en-US" sz="3200" b="1" i="1" dirty="0"/>
              <a:t>Spring, 2017</a:t>
            </a:r>
            <a:br>
              <a:rPr lang="en-US" altLang="en-US" sz="3200" b="1" i="1" dirty="0"/>
            </a:br>
            <a:r>
              <a:rPr lang="en-US" altLang="en-US" sz="3200" b="1" i="1" dirty="0"/>
              <a:t>Chris Micek, Arun Raghavan, Julie Shade, Mentors: Dr. Todd McNutt and Dr. Russ Taylor</a:t>
            </a:r>
            <a:br>
              <a:rPr lang="en-US" altLang="en-US" sz="3200" b="1" i="1" dirty="0"/>
            </a:br>
            <a:endParaRPr lang="en-US" altLang="en-US" sz="4800" b="1" i="1" dirty="0"/>
          </a:p>
        </p:txBody>
      </p:sp>
      <p:sp>
        <p:nvSpPr>
          <p:cNvPr id="2051" name="Text Box 4"/>
          <p:cNvSpPr txBox="1">
            <a:spLocks noChangeArrowheads="1"/>
          </p:cNvSpPr>
          <p:nvPr/>
        </p:nvSpPr>
        <p:spPr bwMode="auto">
          <a:xfrm>
            <a:off x="1143000" y="6248400"/>
            <a:ext cx="92583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2889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spcAft>
                <a:spcPts val="600"/>
              </a:spcAft>
            </a:pPr>
            <a:r>
              <a:rPr lang="en-US" altLang="en-US" sz="3600" b="1" dirty="0">
                <a:latin typeface="Arial" panose="020B0604020202020204" pitchFamily="34" charset="0"/>
              </a:rPr>
              <a:t>Introduction</a:t>
            </a:r>
          </a:p>
          <a:p>
            <a:pPr>
              <a:spcBef>
                <a:spcPts val="0"/>
              </a:spcBef>
              <a:spcAft>
                <a:spcPts val="600"/>
              </a:spcAft>
              <a:buFontTx/>
              <a:buChar char="•"/>
            </a:pPr>
            <a:r>
              <a:rPr lang="en-US" altLang="en-US" dirty="0">
                <a:latin typeface="Arial" panose="020B0604020202020204" pitchFamily="34" charset="0"/>
              </a:rPr>
              <a:t>We have developed an API for the creation and manipulation of statistical atlases from a radiotherapy planning database.</a:t>
            </a:r>
          </a:p>
          <a:p>
            <a:pPr>
              <a:spcBef>
                <a:spcPts val="0"/>
              </a:spcBef>
              <a:spcAft>
                <a:spcPts val="600"/>
              </a:spcAft>
              <a:buFontTx/>
              <a:buChar char="•"/>
            </a:pPr>
            <a:r>
              <a:rPr lang="en-US" altLang="en-US" dirty="0">
                <a:latin typeface="Arial" panose="020B0604020202020204" pitchFamily="34" charset="0"/>
              </a:rPr>
              <a:t> Using coherent point drift (CPD) registration, Thin Plate Spline (TPS) fitting, and available dose statistics, we are able to define an arbitrary region in the coordinate space of an Atlas, and accumulate dose statistics in that region across any subset of patients.</a:t>
            </a:r>
          </a:p>
          <a:p>
            <a:pPr>
              <a:spcBef>
                <a:spcPts val="0"/>
              </a:spcBef>
              <a:spcAft>
                <a:spcPts val="600"/>
              </a:spcAft>
              <a:buFontTx/>
              <a:buChar char="•"/>
            </a:pPr>
            <a:r>
              <a:rPr lang="en-US" altLang="en-US" dirty="0">
                <a:latin typeface="Arial" panose="020B0604020202020204" pitchFamily="34" charset="0"/>
              </a:rPr>
              <a:t>The potential application of this API is in the study of the correlation between radiation delivered to previously unexamined inter-organ spaces and toxicity and/or quality of life outcomes in patients.</a:t>
            </a:r>
          </a:p>
        </p:txBody>
      </p:sp>
      <p:sp>
        <p:nvSpPr>
          <p:cNvPr id="2052" name="Text Box 5"/>
          <p:cNvSpPr txBox="1">
            <a:spLocks noChangeArrowheads="1"/>
          </p:cNvSpPr>
          <p:nvPr/>
        </p:nvSpPr>
        <p:spPr bwMode="auto">
          <a:xfrm>
            <a:off x="1143000" y="22719505"/>
            <a:ext cx="8305800" cy="750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spcAft>
                <a:spcPct val="50000"/>
              </a:spcAft>
            </a:pPr>
            <a:r>
              <a:rPr lang="en-US" altLang="en-US" sz="3600" b="1" dirty="0">
                <a:latin typeface="Arial" panose="020B0604020202020204" pitchFamily="34" charset="0"/>
              </a:rPr>
              <a:t>Outcomes and Results</a:t>
            </a:r>
          </a:p>
          <a:p>
            <a:pPr>
              <a:spcAft>
                <a:spcPts val="600"/>
              </a:spcAft>
              <a:buFontTx/>
              <a:buChar char="•"/>
            </a:pPr>
            <a:r>
              <a:rPr lang="en-US" altLang="en-US" dirty="0">
                <a:latin typeface="Arial" panose="020B0604020202020204" pitchFamily="34" charset="0"/>
              </a:rPr>
              <a:t>We created an atlas comprised of 30 patients containing the left eye, right eye, mandible, left parotid, right parotid, brain, and multiple other organs using CPD.</a:t>
            </a:r>
          </a:p>
          <a:p>
            <a:pPr>
              <a:spcAft>
                <a:spcPts val="600"/>
              </a:spcAft>
              <a:buFontTx/>
              <a:buChar char="•"/>
            </a:pPr>
            <a:r>
              <a:rPr lang="en-US" altLang="en-US" dirty="0">
                <a:latin typeface="Arial" panose="020B0604020202020204" pitchFamily="34" charset="0"/>
              </a:rPr>
              <a:t>We used relative error between mean dose in contoured patient regions and regions deformed from the atlas as our validation metric.</a:t>
            </a:r>
          </a:p>
          <a:p>
            <a:pPr>
              <a:spcAft>
                <a:spcPts val="600"/>
              </a:spcAft>
              <a:buFontTx/>
              <a:buChar char="•"/>
            </a:pPr>
            <a:r>
              <a:rPr lang="en-US" altLang="en-US" dirty="0">
                <a:latin typeface="Arial" panose="020B0604020202020204" pitchFamily="34" charset="0"/>
              </a:rPr>
              <a:t>Figure 2 shows a bar graph of error in validation with relations to the sampling frequency used during Registration and TPS transformation and a corresponding graph of the algorithmic runtime vs. the point density used.</a:t>
            </a:r>
          </a:p>
          <a:p>
            <a:pPr>
              <a:spcAft>
                <a:spcPts val="600"/>
              </a:spcAft>
              <a:buFontTx/>
              <a:buChar char="•"/>
            </a:pPr>
            <a:r>
              <a:rPr lang="en-US" altLang="en-US" dirty="0">
                <a:latin typeface="Arial" panose="020B0604020202020204" pitchFamily="34" charset="0"/>
              </a:rPr>
              <a:t>In all cases, the median error in dose accumulation is less than the mean, implying that outliers are present in terms of error.</a:t>
            </a:r>
          </a:p>
          <a:p>
            <a:pPr>
              <a:spcAft>
                <a:spcPts val="600"/>
              </a:spcAft>
              <a:buFontTx/>
              <a:buChar char="•"/>
            </a:pPr>
            <a:r>
              <a:rPr lang="en-US" altLang="en-US" dirty="0">
                <a:latin typeface="Arial" panose="020B0604020202020204" pitchFamily="34" charset="0"/>
              </a:rPr>
              <a:t>We found that down-sampling by a fraction of 0.33 results in the best tradeoff between runtime and accuracy.</a:t>
            </a:r>
          </a:p>
        </p:txBody>
      </p:sp>
      <p:sp>
        <p:nvSpPr>
          <p:cNvPr id="2053" name="Text Box 6"/>
          <p:cNvSpPr txBox="1">
            <a:spLocks noChangeArrowheads="1"/>
          </p:cNvSpPr>
          <p:nvPr/>
        </p:nvSpPr>
        <p:spPr bwMode="auto">
          <a:xfrm>
            <a:off x="1143000" y="11200259"/>
            <a:ext cx="92583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0"/>
              </a:spcBef>
              <a:spcAft>
                <a:spcPts val="600"/>
              </a:spcAft>
            </a:pPr>
            <a:r>
              <a:rPr lang="en-US" altLang="en-US" sz="3600" b="1" dirty="0">
                <a:latin typeface="Arial" panose="020B0604020202020204" pitchFamily="34" charset="0"/>
              </a:rPr>
              <a:t>The Problem</a:t>
            </a:r>
          </a:p>
          <a:p>
            <a:pPr>
              <a:spcBef>
                <a:spcPts val="0"/>
              </a:spcBef>
              <a:spcAft>
                <a:spcPts val="600"/>
              </a:spcAft>
              <a:buFontTx/>
              <a:buChar char="•"/>
            </a:pPr>
            <a:r>
              <a:rPr lang="en-US" altLang="en-US" dirty="0">
                <a:latin typeface="Arial" panose="020B0604020202020204" pitchFamily="34" charset="0"/>
              </a:rPr>
              <a:t>In radiotherapy, the effects of radiation to inter-organ spaces on patient quality of life have not been thoroughly investigated, and potentially some of these regions have a higher impact on outcome than currently known.</a:t>
            </a:r>
          </a:p>
          <a:p>
            <a:pPr>
              <a:spcBef>
                <a:spcPts val="0"/>
              </a:spcBef>
              <a:spcAft>
                <a:spcPts val="600"/>
              </a:spcAft>
              <a:buFontTx/>
              <a:buChar char="•"/>
            </a:pPr>
            <a:r>
              <a:rPr lang="en-US" altLang="en-US" dirty="0">
                <a:latin typeface="Arial" panose="020B0604020202020204" pitchFamily="34" charset="0"/>
              </a:rPr>
              <a:t>Radiotherapy can have undesirable side effects, such as difficulty swallowing, etc.</a:t>
            </a:r>
          </a:p>
          <a:p>
            <a:pPr>
              <a:spcBef>
                <a:spcPts val="0"/>
              </a:spcBef>
              <a:spcAft>
                <a:spcPts val="600"/>
              </a:spcAft>
              <a:buFontTx/>
              <a:buChar char="•"/>
            </a:pPr>
            <a:r>
              <a:rPr lang="en-US" altLang="en-US" dirty="0">
                <a:latin typeface="Arial" panose="020B0604020202020204" pitchFamily="34" charset="0"/>
              </a:rPr>
              <a:t>In order to study these effects, and determine the relative significance of inter-organ spaces, a large amount of data is necessary. Therefore creating software to take advantage of previously compiled data can increase the efficiency of studies into these factors.</a:t>
            </a:r>
          </a:p>
        </p:txBody>
      </p:sp>
      <p:pic>
        <p:nvPicPr>
          <p:cNvPr id="205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1600" y="31028511"/>
            <a:ext cx="84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5"/>
          <p:cNvSpPr txBox="1">
            <a:spLocks noChangeArrowheads="1"/>
          </p:cNvSpPr>
          <p:nvPr/>
        </p:nvSpPr>
        <p:spPr bwMode="auto">
          <a:xfrm>
            <a:off x="10972800" y="31942087"/>
            <a:ext cx="944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a:latin typeface="Arial" panose="020B0604020202020204" pitchFamily="34" charset="0"/>
              </a:rPr>
              <a:t>Engineering Research Center for Computer Integrated Surgical Systems and Technology</a:t>
            </a:r>
          </a:p>
        </p:txBody>
      </p:sp>
      <p:sp>
        <p:nvSpPr>
          <p:cNvPr id="2057" name="Rectangle 23"/>
          <p:cNvSpPr>
            <a:spLocks noChangeArrowheads="1"/>
          </p:cNvSpPr>
          <p:nvPr/>
        </p:nvSpPr>
        <p:spPr bwMode="auto">
          <a:xfrm>
            <a:off x="9625013" y="15235238"/>
            <a:ext cx="21945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58" name="Text Box 27"/>
          <p:cNvSpPr txBox="1">
            <a:spLocks noChangeArrowheads="1"/>
          </p:cNvSpPr>
          <p:nvPr/>
        </p:nvSpPr>
        <p:spPr bwMode="auto">
          <a:xfrm>
            <a:off x="1143000" y="16248846"/>
            <a:ext cx="92583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dirty="0">
                <a:latin typeface="Arial" panose="020B0604020202020204" pitchFamily="34" charset="0"/>
              </a:rPr>
              <a:t>The Solution</a:t>
            </a:r>
          </a:p>
          <a:p>
            <a:pPr>
              <a:spcBef>
                <a:spcPct val="50000"/>
              </a:spcBef>
              <a:buFontTx/>
              <a:buChar char="•"/>
            </a:pPr>
            <a:r>
              <a:rPr lang="en-US" altLang="en-US" dirty="0">
                <a:latin typeface="Arial" panose="020B0604020202020204" pitchFamily="34" charset="0"/>
              </a:rPr>
              <a:t>We created an API that makes use a prebuilt database querying software and registration algorithm from the McNutt Lab.</a:t>
            </a:r>
          </a:p>
          <a:p>
            <a:pPr>
              <a:spcBef>
                <a:spcPct val="50000"/>
              </a:spcBef>
              <a:buFontTx/>
              <a:buChar char="•"/>
            </a:pPr>
            <a:r>
              <a:rPr lang="en-US" altLang="en-US" dirty="0">
                <a:latin typeface="Arial" panose="020B0604020202020204" pitchFamily="34" charset="0"/>
              </a:rPr>
              <a:t>Our solution uses the provided CPD registration to iteratively construct a statistical average point cloud representation of the patients in the database, given a user specification of the organs of interest.</a:t>
            </a:r>
          </a:p>
          <a:p>
            <a:pPr>
              <a:spcBef>
                <a:spcPct val="50000"/>
              </a:spcBef>
              <a:buFontTx/>
              <a:buChar char="•"/>
            </a:pPr>
            <a:r>
              <a:rPr lang="en-US" altLang="en-US" dirty="0">
                <a:latin typeface="Arial" panose="020B0604020202020204" pitchFamily="34" charset="0"/>
              </a:rPr>
              <a:t>Our API includes a suite of tools to define arbitrary geometric regions to accumulate dose metrics in across a subset of patients.</a:t>
            </a:r>
          </a:p>
          <a:p>
            <a:pPr>
              <a:spcBef>
                <a:spcPct val="50000"/>
              </a:spcBef>
              <a:buFontTx/>
              <a:buChar char="•"/>
            </a:pPr>
            <a:r>
              <a:rPr lang="en-US" altLang="en-US" dirty="0">
                <a:latin typeface="Arial" panose="020B0604020202020204" pitchFamily="34" charset="0"/>
              </a:rPr>
              <a:t>The API uses TPS fitting to create a mapping function from the atlas coordinate system to any individual patient space. </a:t>
            </a:r>
          </a:p>
          <a:p>
            <a:pPr>
              <a:spcBef>
                <a:spcPct val="50000"/>
              </a:spcBef>
              <a:buFontTx/>
              <a:buChar char="•"/>
            </a:pPr>
            <a:r>
              <a:rPr lang="en-US" altLang="en-US" dirty="0">
                <a:latin typeface="Arial" panose="020B0604020202020204" pitchFamily="34" charset="0"/>
              </a:rPr>
              <a:t>Validation was done by testing the predictive power of the API to reconstruct organs left out of a given patient point cloud. </a:t>
            </a:r>
          </a:p>
          <a:p>
            <a:pPr>
              <a:spcBef>
                <a:spcPct val="50000"/>
              </a:spcBef>
              <a:buFontTx/>
              <a:buChar char="•"/>
            </a:pPr>
            <a:endParaRPr lang="en-US" altLang="en-US" sz="2800" dirty="0">
              <a:latin typeface="Arial" panose="020B0604020202020204" pitchFamily="34" charset="0"/>
            </a:endParaRPr>
          </a:p>
        </p:txBody>
      </p:sp>
      <p:sp>
        <p:nvSpPr>
          <p:cNvPr id="2060" name="Text Box 30"/>
          <p:cNvSpPr txBox="1">
            <a:spLocks noChangeArrowheads="1"/>
          </p:cNvSpPr>
          <p:nvPr/>
        </p:nvSpPr>
        <p:spPr bwMode="auto">
          <a:xfrm>
            <a:off x="11455591" y="29828182"/>
            <a:ext cx="9258300"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0"/>
              </a:spcBef>
              <a:spcAft>
                <a:spcPts val="600"/>
              </a:spcAft>
            </a:pPr>
            <a:r>
              <a:rPr lang="en-US" altLang="en-US" sz="3600" b="1" dirty="0">
                <a:latin typeface="Arial" panose="020B0604020202020204" pitchFamily="34" charset="0"/>
              </a:rPr>
              <a:t>Credits</a:t>
            </a:r>
          </a:p>
          <a:p>
            <a:pPr>
              <a:spcBef>
                <a:spcPts val="0"/>
              </a:spcBef>
              <a:spcAft>
                <a:spcPts val="600"/>
              </a:spcAft>
              <a:buFontTx/>
              <a:buChar char="•"/>
            </a:pPr>
            <a:r>
              <a:rPr lang="en-US" altLang="en-US" dirty="0">
                <a:latin typeface="Arial" panose="020B0604020202020204" pitchFamily="34" charset="0"/>
              </a:rPr>
              <a:t>Chris Micek: Validation and Dose Querying</a:t>
            </a:r>
          </a:p>
          <a:p>
            <a:pPr>
              <a:spcBef>
                <a:spcPts val="0"/>
              </a:spcBef>
              <a:spcAft>
                <a:spcPts val="600"/>
              </a:spcAft>
              <a:buFontTx/>
              <a:buChar char="•"/>
            </a:pPr>
            <a:r>
              <a:rPr lang="en-US" altLang="en-US" dirty="0">
                <a:latin typeface="Arial" panose="020B0604020202020204" pitchFamily="34" charset="0"/>
              </a:rPr>
              <a:t>Arun Raghavan: Sector Registration, Thin Plate Spline</a:t>
            </a:r>
          </a:p>
          <a:p>
            <a:pPr>
              <a:spcBef>
                <a:spcPts val="0"/>
              </a:spcBef>
              <a:spcAft>
                <a:spcPts val="600"/>
              </a:spcAft>
              <a:buFontTx/>
              <a:buChar char="•"/>
            </a:pPr>
            <a:r>
              <a:rPr lang="en-US" altLang="en-US" dirty="0">
                <a:latin typeface="Arial" panose="020B0604020202020204" pitchFamily="34" charset="0"/>
              </a:rPr>
              <a:t>Julie Shade: Atlas Creation, Grid Creation and Delineation</a:t>
            </a:r>
          </a:p>
        </p:txBody>
      </p:sp>
      <p:sp>
        <p:nvSpPr>
          <p:cNvPr id="2061" name="Text Box 31"/>
          <p:cNvSpPr txBox="1">
            <a:spLocks noChangeArrowheads="1"/>
          </p:cNvSpPr>
          <p:nvPr/>
        </p:nvSpPr>
        <p:spPr bwMode="auto">
          <a:xfrm>
            <a:off x="1143000" y="30243681"/>
            <a:ext cx="9258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600" b="1" dirty="0">
                <a:latin typeface="Arial" panose="020B0604020202020204" pitchFamily="34" charset="0"/>
              </a:rPr>
              <a:t>Support by and Acknowledgements</a:t>
            </a:r>
          </a:p>
          <a:p>
            <a:pPr>
              <a:spcBef>
                <a:spcPct val="50000"/>
              </a:spcBef>
              <a:buFontTx/>
              <a:buChar char="•"/>
            </a:pPr>
            <a:r>
              <a:rPr lang="en-US" altLang="en-US" dirty="0">
                <a:latin typeface="Arial" panose="020B0604020202020204" pitchFamily="34" charset="0"/>
              </a:rPr>
              <a:t>Thank you to Dr. Taylor, Dr. McNutt, and Pranav </a:t>
            </a:r>
            <a:r>
              <a:rPr lang="en-US" altLang="en-US" dirty="0" err="1">
                <a:latin typeface="Arial" panose="020B0604020202020204" pitchFamily="34" charset="0"/>
              </a:rPr>
              <a:t>Lakshminarayanan</a:t>
            </a:r>
            <a:endParaRPr lang="en-US" altLang="en-US" dirty="0">
              <a:latin typeface="Arial" panose="020B0604020202020204" pitchFamily="34" charset="0"/>
            </a:endParaRPr>
          </a:p>
        </p:txBody>
      </p:sp>
      <p:sp>
        <p:nvSpPr>
          <p:cNvPr id="2063" name="Text Box 5"/>
          <p:cNvSpPr txBox="1">
            <a:spLocks noChangeArrowheads="1"/>
          </p:cNvSpPr>
          <p:nvPr/>
        </p:nvSpPr>
        <p:spPr bwMode="auto">
          <a:xfrm>
            <a:off x="11474640" y="27550635"/>
            <a:ext cx="9505315"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0"/>
              </a:spcBef>
              <a:spcAft>
                <a:spcPts val="600"/>
              </a:spcAft>
            </a:pPr>
            <a:r>
              <a:rPr lang="en-US" altLang="en-US" sz="3600" b="1" dirty="0">
                <a:latin typeface="Arial" panose="020B0604020202020204" pitchFamily="34" charset="0"/>
              </a:rPr>
              <a:t>Future Work</a:t>
            </a:r>
          </a:p>
          <a:p>
            <a:pPr>
              <a:spcBef>
                <a:spcPts val="0"/>
              </a:spcBef>
              <a:spcAft>
                <a:spcPts val="600"/>
              </a:spcAft>
              <a:buFontTx/>
              <a:buChar char="•"/>
            </a:pPr>
            <a:r>
              <a:rPr lang="en-US" altLang="en-US" dirty="0">
                <a:latin typeface="Arial" panose="020B0604020202020204" pitchFamily="34" charset="0"/>
              </a:rPr>
              <a:t>The continuation of this work will involve the training of machine learning algorithms using this data to create a model relating outcome and dose to inter-organ spaces.</a:t>
            </a:r>
          </a:p>
          <a:p>
            <a:pPr>
              <a:spcBef>
                <a:spcPts val="0"/>
              </a:spcBef>
              <a:spcAft>
                <a:spcPts val="600"/>
              </a:spcAft>
              <a:buFontTx/>
              <a:buChar char="•"/>
            </a:pPr>
            <a:r>
              <a:rPr lang="en-US" altLang="en-US" dirty="0">
                <a:latin typeface="Arial" panose="020B0604020202020204" pitchFamily="34" charset="0"/>
              </a:rPr>
              <a:t>Further steps to increase accuracy are also necessary.</a:t>
            </a:r>
          </a:p>
        </p:txBody>
      </p:sp>
      <p:pic>
        <p:nvPicPr>
          <p:cNvPr id="2065" name="Picture 40" descr="D:\Users\oahmad\Desktop\cisst_446_projects_logo_whitebk.png"/>
          <p:cNvPicPr>
            <a:picLocks noChangeAspect="1" noChangeArrowheads="1"/>
          </p:cNvPicPr>
          <p:nvPr/>
        </p:nvPicPr>
        <p:blipFill rotWithShape="1">
          <a:blip r:embed="rId4">
            <a:extLst>
              <a:ext uri="{28A0092B-C50C-407E-A947-70E740481C1C}">
                <a14:useLocalDpi xmlns:a14="http://schemas.microsoft.com/office/drawing/2010/main" val="0"/>
              </a:ext>
            </a:extLst>
          </a:blip>
          <a:srcRect l="16667" r="9749"/>
          <a:stretch/>
        </p:blipFill>
        <p:spPr bwMode="auto">
          <a:xfrm>
            <a:off x="251618" y="317500"/>
            <a:ext cx="218678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p:cNvGrpSpPr/>
          <p:nvPr/>
        </p:nvGrpSpPr>
        <p:grpSpPr>
          <a:xfrm>
            <a:off x="11455591" y="6138307"/>
            <a:ext cx="8785068" cy="9362831"/>
            <a:chOff x="11455590" y="6138307"/>
            <a:chExt cx="9308529" cy="13121390"/>
          </a:xfrm>
        </p:grpSpPr>
        <p:pic>
          <p:nvPicPr>
            <p:cNvPr id="25" name="Picture 24"/>
            <p:cNvPicPr>
              <a:picLocks/>
            </p:cNvPicPr>
            <p:nvPr/>
          </p:nvPicPr>
          <p:blipFill rotWithShape="1">
            <a:blip r:embed="rId5"/>
            <a:srcRect l="8334" t="7834" r="4943" b="1631"/>
            <a:stretch/>
          </p:blipFill>
          <p:spPr>
            <a:xfrm>
              <a:off x="11455591" y="11276517"/>
              <a:ext cx="8805672" cy="4543686"/>
            </a:xfrm>
            <a:prstGeom prst="rect">
              <a:avLst/>
            </a:prstGeom>
            <a:ln>
              <a:solidFill>
                <a:schemeClr val="tx1"/>
              </a:solidFill>
            </a:ln>
          </p:spPr>
        </p:pic>
        <p:pic>
          <p:nvPicPr>
            <p:cNvPr id="3" name="Picture 2"/>
            <p:cNvPicPr>
              <a:picLocks/>
            </p:cNvPicPr>
            <p:nvPr/>
          </p:nvPicPr>
          <p:blipFill>
            <a:blip r:embed="rId6"/>
            <a:stretch>
              <a:fillRect/>
            </a:stretch>
          </p:blipFill>
          <p:spPr>
            <a:xfrm>
              <a:off x="11455591" y="7749541"/>
              <a:ext cx="1828800" cy="1554480"/>
            </a:xfrm>
            <a:prstGeom prst="rect">
              <a:avLst/>
            </a:prstGeom>
          </p:spPr>
        </p:pic>
        <p:pic>
          <p:nvPicPr>
            <p:cNvPr id="5" name="Picture 4"/>
            <p:cNvPicPr>
              <a:picLocks/>
            </p:cNvPicPr>
            <p:nvPr/>
          </p:nvPicPr>
          <p:blipFill>
            <a:blip r:embed="rId7"/>
            <a:stretch>
              <a:fillRect/>
            </a:stretch>
          </p:blipFill>
          <p:spPr>
            <a:xfrm>
              <a:off x="13284391" y="7732078"/>
              <a:ext cx="1828800" cy="1554480"/>
            </a:xfrm>
            <a:prstGeom prst="rect">
              <a:avLst/>
            </a:prstGeom>
          </p:spPr>
        </p:pic>
        <p:pic>
          <p:nvPicPr>
            <p:cNvPr id="7" name="Picture 6"/>
            <p:cNvPicPr>
              <a:picLocks/>
            </p:cNvPicPr>
            <p:nvPr/>
          </p:nvPicPr>
          <p:blipFill>
            <a:blip r:embed="rId8"/>
            <a:stretch>
              <a:fillRect/>
            </a:stretch>
          </p:blipFill>
          <p:spPr>
            <a:xfrm>
              <a:off x="13284391" y="6189663"/>
              <a:ext cx="1828800" cy="1554480"/>
            </a:xfrm>
            <a:prstGeom prst="rect">
              <a:avLst/>
            </a:prstGeom>
          </p:spPr>
        </p:pic>
        <p:pic>
          <p:nvPicPr>
            <p:cNvPr id="9" name="Picture 8"/>
            <p:cNvPicPr>
              <a:picLocks/>
            </p:cNvPicPr>
            <p:nvPr/>
          </p:nvPicPr>
          <p:blipFill>
            <a:blip r:embed="rId9"/>
            <a:stretch>
              <a:fillRect/>
            </a:stretch>
          </p:blipFill>
          <p:spPr>
            <a:xfrm>
              <a:off x="11455591" y="6172200"/>
              <a:ext cx="1828800" cy="1554480"/>
            </a:xfrm>
            <a:prstGeom prst="rect">
              <a:avLst/>
            </a:prstGeom>
          </p:spPr>
        </p:pic>
        <p:sp>
          <p:nvSpPr>
            <p:cNvPr id="10" name="Rectangle 9"/>
            <p:cNvSpPr/>
            <p:nvPr/>
          </p:nvSpPr>
          <p:spPr>
            <a:xfrm>
              <a:off x="11455591" y="6160843"/>
              <a:ext cx="3657600" cy="314317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p:cNvSpPr/>
            <p:nvPr/>
          </p:nvSpPr>
          <p:spPr>
            <a:xfrm>
              <a:off x="15113191" y="7312288"/>
              <a:ext cx="1485900" cy="874505"/>
            </a:xfrm>
            <a:prstGeom prst="rightArrow">
              <a:avLst>
                <a:gd name="adj1" fmla="val 50000"/>
                <a:gd name="adj2" fmla="val 64522"/>
              </a:avLst>
            </a:prstGeom>
            <a:noFill/>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10"/>
            <a:stretch>
              <a:fillRect/>
            </a:stretch>
          </p:blipFill>
          <p:spPr>
            <a:xfrm>
              <a:off x="16599091" y="6138307"/>
              <a:ext cx="3657600" cy="3145536"/>
            </a:xfrm>
            <a:prstGeom prst="rect">
              <a:avLst/>
            </a:prstGeom>
            <a:ln>
              <a:solidFill>
                <a:schemeClr val="tx1"/>
              </a:solidFill>
            </a:ln>
          </p:spPr>
        </p:pic>
        <p:pic>
          <p:nvPicPr>
            <p:cNvPr id="37" name="Picture 36"/>
            <p:cNvPicPr>
              <a:picLocks/>
            </p:cNvPicPr>
            <p:nvPr/>
          </p:nvPicPr>
          <p:blipFill rotWithShape="1">
            <a:blip r:embed="rId11"/>
            <a:srcRect l="36235" t="29955" r="33765" b="29751"/>
            <a:stretch/>
          </p:blipFill>
          <p:spPr>
            <a:xfrm>
              <a:off x="11455591" y="9441632"/>
              <a:ext cx="1828800" cy="1608074"/>
            </a:xfrm>
            <a:prstGeom prst="rect">
              <a:avLst/>
            </a:prstGeom>
            <a:ln>
              <a:solidFill>
                <a:schemeClr val="tx1"/>
              </a:solidFill>
            </a:ln>
          </p:spPr>
        </p:pic>
        <p:sp>
          <p:nvSpPr>
            <p:cNvPr id="14" name="TextBox 13"/>
            <p:cNvSpPr txBox="1"/>
            <p:nvPr/>
          </p:nvSpPr>
          <p:spPr>
            <a:xfrm>
              <a:off x="15602141" y="7451755"/>
              <a:ext cx="381000" cy="584775"/>
            </a:xfrm>
            <a:prstGeom prst="rect">
              <a:avLst/>
            </a:prstGeom>
            <a:noFill/>
          </p:spPr>
          <p:txBody>
            <a:bodyPr wrap="square" rtlCol="0">
              <a:spAutoFit/>
            </a:bodyPr>
            <a:lstStyle/>
            <a:p>
              <a:r>
                <a:rPr lang="en-US" sz="3200" dirty="0"/>
                <a:t>A</a:t>
              </a:r>
            </a:p>
          </p:txBody>
        </p:sp>
        <p:sp>
          <p:nvSpPr>
            <p:cNvPr id="39" name="Arrow: Right 38"/>
            <p:cNvSpPr/>
            <p:nvPr/>
          </p:nvSpPr>
          <p:spPr>
            <a:xfrm>
              <a:off x="13284391" y="9810180"/>
              <a:ext cx="400050" cy="874505"/>
            </a:xfrm>
            <a:prstGeom prst="rightArrow">
              <a:avLst>
                <a:gd name="adj1" fmla="val 50000"/>
                <a:gd name="adj2" fmla="val 51181"/>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13274866" y="10014201"/>
              <a:ext cx="381000" cy="461665"/>
            </a:xfrm>
            <a:prstGeom prst="rect">
              <a:avLst/>
            </a:prstGeom>
            <a:noFill/>
          </p:spPr>
          <p:txBody>
            <a:bodyPr wrap="square" rtlCol="0">
              <a:spAutoFit/>
            </a:bodyPr>
            <a:lstStyle/>
            <a:p>
              <a:r>
                <a:rPr lang="en-US" sz="2400" dirty="0"/>
                <a:t>B</a:t>
              </a:r>
            </a:p>
          </p:txBody>
        </p:sp>
        <p:pic>
          <p:nvPicPr>
            <p:cNvPr id="41" name="Picture 40"/>
            <p:cNvPicPr>
              <a:picLocks/>
            </p:cNvPicPr>
            <p:nvPr/>
          </p:nvPicPr>
          <p:blipFill rotWithShape="1">
            <a:blip r:embed="rId12"/>
            <a:srcRect l="36666" t="34116" r="33750" b="29556"/>
            <a:stretch/>
          </p:blipFill>
          <p:spPr>
            <a:xfrm>
              <a:off x="13713016" y="9440362"/>
              <a:ext cx="1828800" cy="1609344"/>
            </a:xfrm>
            <a:prstGeom prst="rect">
              <a:avLst/>
            </a:prstGeom>
            <a:ln>
              <a:solidFill>
                <a:schemeClr val="tx1"/>
              </a:solidFill>
            </a:ln>
          </p:spPr>
        </p:pic>
        <p:sp>
          <p:nvSpPr>
            <p:cNvPr id="42" name="Arrow: Right 41"/>
            <p:cNvSpPr/>
            <p:nvPr/>
          </p:nvSpPr>
          <p:spPr>
            <a:xfrm>
              <a:off x="15541816" y="9835361"/>
              <a:ext cx="441325" cy="874505"/>
            </a:xfrm>
            <a:prstGeom prst="rightArrow">
              <a:avLst>
                <a:gd name="adj1" fmla="val 50000"/>
                <a:gd name="adj2" fmla="val 51181"/>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15551341" y="10041780"/>
              <a:ext cx="381000" cy="461665"/>
            </a:xfrm>
            <a:prstGeom prst="rect">
              <a:avLst/>
            </a:prstGeom>
            <a:noFill/>
          </p:spPr>
          <p:txBody>
            <a:bodyPr wrap="square" rtlCol="0">
              <a:spAutoFit/>
            </a:bodyPr>
            <a:lstStyle/>
            <a:p>
              <a:r>
                <a:rPr lang="en-US" sz="2400" dirty="0"/>
                <a:t>C</a:t>
              </a:r>
            </a:p>
          </p:txBody>
        </p:sp>
        <p:pic>
          <p:nvPicPr>
            <p:cNvPr id="16" name="Picture 15"/>
            <p:cNvPicPr>
              <a:picLocks/>
            </p:cNvPicPr>
            <p:nvPr/>
          </p:nvPicPr>
          <p:blipFill rotWithShape="1">
            <a:blip r:embed="rId13"/>
            <a:srcRect l="16147" t="6941" r="11263" b="2890"/>
            <a:stretch/>
          </p:blipFill>
          <p:spPr>
            <a:xfrm>
              <a:off x="16005366" y="9443488"/>
              <a:ext cx="1828800" cy="1609344"/>
            </a:xfrm>
            <a:prstGeom prst="rect">
              <a:avLst/>
            </a:prstGeom>
            <a:ln>
              <a:solidFill>
                <a:schemeClr val="tx1"/>
              </a:solidFill>
            </a:ln>
          </p:spPr>
        </p:pic>
        <p:pic>
          <p:nvPicPr>
            <p:cNvPr id="18" name="Picture 17"/>
            <p:cNvPicPr>
              <a:picLocks/>
            </p:cNvPicPr>
            <p:nvPr/>
          </p:nvPicPr>
          <p:blipFill rotWithShape="1">
            <a:blip r:embed="rId14"/>
            <a:srcRect l="11014" t="13731" r="4351" b="8515"/>
            <a:stretch/>
          </p:blipFill>
          <p:spPr>
            <a:xfrm>
              <a:off x="18262791" y="9452615"/>
              <a:ext cx="1993900" cy="1609344"/>
            </a:xfrm>
            <a:prstGeom prst="rect">
              <a:avLst/>
            </a:prstGeom>
            <a:ln>
              <a:solidFill>
                <a:schemeClr val="tx1"/>
              </a:solidFill>
            </a:ln>
          </p:spPr>
        </p:pic>
        <p:sp>
          <p:nvSpPr>
            <p:cNvPr id="48" name="Arrow: Right 47"/>
            <p:cNvSpPr/>
            <p:nvPr/>
          </p:nvSpPr>
          <p:spPr>
            <a:xfrm>
              <a:off x="17837341" y="9835747"/>
              <a:ext cx="441325" cy="874505"/>
            </a:xfrm>
            <a:prstGeom prst="rightArrow">
              <a:avLst>
                <a:gd name="adj1" fmla="val 50000"/>
                <a:gd name="adj2" fmla="val 51181"/>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17834166" y="10042166"/>
              <a:ext cx="381000" cy="461665"/>
            </a:xfrm>
            <a:prstGeom prst="rect">
              <a:avLst/>
            </a:prstGeom>
            <a:noFill/>
          </p:spPr>
          <p:txBody>
            <a:bodyPr wrap="square" rtlCol="0">
              <a:spAutoFit/>
            </a:bodyPr>
            <a:lstStyle/>
            <a:p>
              <a:r>
                <a:rPr lang="en-US" sz="2400" dirty="0"/>
                <a:t>D</a:t>
              </a:r>
            </a:p>
          </p:txBody>
        </p:sp>
        <p:sp>
          <p:nvSpPr>
            <p:cNvPr id="12" name="Oval 11"/>
            <p:cNvSpPr/>
            <p:nvPr/>
          </p:nvSpPr>
          <p:spPr>
            <a:xfrm>
              <a:off x="15279536" y="12817618"/>
              <a:ext cx="1104900" cy="76200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cxnSpLocks/>
              <a:stCxn id="12" idx="7"/>
            </p:cNvCxnSpPr>
            <p:nvPr/>
          </p:nvCxnSpPr>
          <p:spPr>
            <a:xfrm>
              <a:off x="16222627" y="12929210"/>
              <a:ext cx="4034064" cy="6643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cxnSpLocks/>
              <a:stCxn id="12" idx="3"/>
            </p:cNvCxnSpPr>
            <p:nvPr/>
          </p:nvCxnSpPr>
          <p:spPr>
            <a:xfrm>
              <a:off x="15441345" y="13468026"/>
              <a:ext cx="1842027" cy="23733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1474641" y="11200259"/>
              <a:ext cx="723900" cy="584775"/>
            </a:xfrm>
            <a:prstGeom prst="rect">
              <a:avLst/>
            </a:prstGeom>
            <a:noFill/>
          </p:spPr>
          <p:txBody>
            <a:bodyPr wrap="square" rtlCol="0">
              <a:spAutoFit/>
            </a:bodyPr>
            <a:lstStyle/>
            <a:p>
              <a:r>
                <a:rPr lang="en-US" sz="3200" dirty="0"/>
                <a:t>E.</a:t>
              </a:r>
            </a:p>
          </p:txBody>
        </p:sp>
        <p:pic>
          <p:nvPicPr>
            <p:cNvPr id="29" name="Picture 28"/>
            <p:cNvPicPr>
              <a:picLocks/>
            </p:cNvPicPr>
            <p:nvPr/>
          </p:nvPicPr>
          <p:blipFill rotWithShape="1">
            <a:blip r:embed="rId15"/>
            <a:srcRect l="7591" t="8855" r="1500" b="2400"/>
            <a:stretch/>
          </p:blipFill>
          <p:spPr>
            <a:xfrm>
              <a:off x="17268858" y="13616499"/>
              <a:ext cx="2971800" cy="2203704"/>
            </a:xfrm>
            <a:prstGeom prst="rect">
              <a:avLst/>
            </a:prstGeom>
            <a:ln w="25400">
              <a:solidFill>
                <a:schemeClr val="tx1"/>
              </a:solidFill>
            </a:ln>
          </p:spPr>
        </p:pic>
        <p:sp>
          <p:nvSpPr>
            <p:cNvPr id="2" name="TextBox 1"/>
            <p:cNvSpPr txBox="1"/>
            <p:nvPr/>
          </p:nvSpPr>
          <p:spPr>
            <a:xfrm>
              <a:off x="11455590" y="16024733"/>
              <a:ext cx="9308529" cy="3234964"/>
            </a:xfrm>
            <a:prstGeom prst="rect">
              <a:avLst/>
            </a:prstGeom>
            <a:noFill/>
          </p:spPr>
          <p:txBody>
            <a:bodyPr wrap="square" rtlCol="0">
              <a:spAutoFit/>
            </a:bodyPr>
            <a:lstStyle/>
            <a:p>
              <a:r>
                <a:rPr lang="en-US" sz="1800" b="1" i="1" dirty="0"/>
                <a:t>Figure 1: The process of accumulating dose statistics. </a:t>
              </a:r>
              <a:r>
                <a:rPr lang="en-US" sz="1800" dirty="0"/>
                <a:t>A. Patient representations are queried from the database and put through our </a:t>
              </a:r>
              <a:r>
                <a:rPr lang="en-US" sz="1800" dirty="0" err="1"/>
                <a:t>AtlasCreation</a:t>
              </a:r>
              <a:r>
                <a:rPr lang="en-US" sz="1800" dirty="0"/>
                <a:t> algorithm, which performs registration to a common coordinate space to create an atlas. B. The atlas is then registered to an individual patient. C. The results of registration can then be used to fit a Thin Plate Spline transformation. D. In this example we use TPS to transform a uniform grid to an individual patient. E. We can then pick a transformed section of the grid and query for dose statistics from the database. This queried data corresponds to the location specified by the original section of the grid in the atlas.</a:t>
              </a:r>
              <a:endParaRPr lang="en-US" sz="1800" b="1" i="1" dirty="0"/>
            </a:p>
          </p:txBody>
        </p:sp>
      </p:grpSp>
      <p:pic>
        <p:nvPicPr>
          <p:cNvPr id="6" name="Picture 5"/>
          <p:cNvPicPr>
            <a:picLocks noChangeAspect="1"/>
          </p:cNvPicPr>
          <p:nvPr/>
        </p:nvPicPr>
        <p:blipFill>
          <a:blip r:embed="rId16">
            <a:clrChange>
              <a:clrFrom>
                <a:srgbClr val="FFFFFF"/>
              </a:clrFrom>
              <a:clrTo>
                <a:srgbClr val="FFFFFF">
                  <a:alpha val="0"/>
                </a:srgbClr>
              </a:clrTo>
            </a:clrChange>
          </a:blip>
          <a:stretch>
            <a:fillRect/>
          </a:stretch>
        </p:blipFill>
        <p:spPr>
          <a:xfrm>
            <a:off x="11229103" y="15803671"/>
            <a:ext cx="4713938" cy="4162273"/>
          </a:xfrm>
          <a:prstGeom prst="rect">
            <a:avLst/>
          </a:prstGeom>
        </p:spPr>
      </p:pic>
      <p:sp>
        <p:nvSpPr>
          <p:cNvPr id="4" name="TextBox 18"/>
          <p:cNvSpPr txBox="1"/>
          <p:nvPr/>
        </p:nvSpPr>
        <p:spPr>
          <a:xfrm>
            <a:off x="11461459" y="24460200"/>
            <a:ext cx="9499409" cy="2031325"/>
          </a:xfrm>
          <a:prstGeom prst="rect">
            <a:avLst/>
          </a:prstGeom>
          <a:noFill/>
        </p:spPr>
        <p:txBody>
          <a:bodyPr wrap="square" rtlCol="0">
            <a:spAutoFit/>
          </a:bodyPr>
          <a:lstStyle/>
          <a:p>
            <a:r>
              <a:rPr lang="en-US" sz="1800" b="1" i="1" dirty="0"/>
              <a:t>Figure 2: Runtime and Validation.</a:t>
            </a:r>
            <a:r>
              <a:rPr lang="en-US" sz="1800" dirty="0"/>
              <a:t> Top left: A graph of the algorithm runtime in seconds vs. the number of points used in Registration and TPS fitting. Top right: Mean and median relative error of dose accumulated from an atlas deformation of the genioglossus muscle in 30 patients and the actual dose in those regions versus the atlas down sampling fraction.</a:t>
            </a:r>
            <a:r>
              <a:rPr lang="en-US" sz="1800" b="1" i="1" dirty="0"/>
              <a:t> </a:t>
            </a:r>
            <a:r>
              <a:rPr lang="en-US" sz="1800" dirty="0"/>
              <a:t>Bottom Left: A scatter plot of a predicted right parotid gland (in blue) with the actual parotid gland overlaid (in orange). Bottom Right: </a:t>
            </a:r>
            <a:r>
              <a:rPr lang="en-US" sz="1800" dirty="0"/>
              <a:t>A scatter plot of a predicted genioglossus muscle (in blue) with the actual parotid gland overlaid (in orange).</a:t>
            </a:r>
            <a:endParaRPr lang="en-US" sz="1800" b="1" i="1" dirty="0"/>
          </a:p>
        </p:txBody>
      </p:sp>
      <p:pic>
        <p:nvPicPr>
          <p:cNvPr id="22" name="Picture 21"/>
          <p:cNvPicPr>
            <a:picLocks noChangeAspect="1"/>
          </p:cNvPicPr>
          <p:nvPr/>
        </p:nvPicPr>
        <p:blipFill>
          <a:blip r:embed="rId17"/>
          <a:stretch>
            <a:fillRect/>
          </a:stretch>
        </p:blipFill>
        <p:spPr>
          <a:xfrm>
            <a:off x="15728538" y="16100773"/>
            <a:ext cx="5070890" cy="3803167"/>
          </a:xfrm>
          <a:prstGeom prst="rect">
            <a:avLst/>
          </a:prstGeom>
        </p:spPr>
      </p:pic>
      <p:pic>
        <p:nvPicPr>
          <p:cNvPr id="24" name="Picture 23"/>
          <p:cNvPicPr>
            <a:picLocks noChangeAspect="1"/>
          </p:cNvPicPr>
          <p:nvPr/>
        </p:nvPicPr>
        <p:blipFill>
          <a:blip r:embed="rId18"/>
          <a:stretch>
            <a:fillRect/>
          </a:stretch>
        </p:blipFill>
        <p:spPr>
          <a:xfrm>
            <a:off x="16107265" y="20171503"/>
            <a:ext cx="4944171" cy="3851854"/>
          </a:xfrm>
          <a:prstGeom prst="rect">
            <a:avLst/>
          </a:prstGeom>
        </p:spPr>
      </p:pic>
    </p:spTree>
    <p:extLst>
      <p:ext uri="{BB962C8B-B14F-4D97-AF65-F5344CB8AC3E}">
        <p14:creationId xmlns:p14="http://schemas.microsoft.com/office/powerpoint/2010/main" val="2609321122"/>
      </p:ext>
    </p:extLst>
  </p:cSld>
  <p:clrMapOvr>
    <a:masterClrMapping/>
  </p:clrMapOvr>
</p:sld>
</file>

<file path=ppt/theme/theme1.xml><?xml version="1.0" encoding="utf-8"?>
<a:theme xmlns:a="http://schemas.openxmlformats.org/drawingml/2006/main" name="Office Theme">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20108</TotalTime>
  <Words>825</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Office Theme</vt:lpstr>
      <vt:lpstr>Framework for Automatic Identification of Critical Regions of the Head and Neck for Refined Dose-Toxicity Analysis in Radiotherapy Computer Integrated Surgery II Spring, 2017 Chris Micek, Arun Raghavan, Julie Shade, Mentors: Dr. Todd McNutt and Dr. Russ Taylor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Alana R. Tornello</dc:creator>
  <cp:lastModifiedBy>Chris Micek</cp:lastModifiedBy>
  <cp:revision>126</cp:revision>
  <dcterms:created xsi:type="dcterms:W3CDTF">2012-02-27T16:02:37Z</dcterms:created>
  <dcterms:modified xsi:type="dcterms:W3CDTF">2017-05-17T18:22:03Z</dcterms:modified>
</cp:coreProperties>
</file>