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handoutMasterIdLst>
    <p:handoutMasterId r:id="rId5"/>
  </p:handoutMasterIdLst>
  <p:sldIdLst>
    <p:sldId id="276" r:id="rId2"/>
    <p:sldId id="277" r:id="rId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1" charset="0"/>
        <a:ea typeface="+mn-ea"/>
        <a:cs typeface="+mn-cs"/>
      </a:defRPr>
    </a:lvl1pPr>
    <a:lvl2pPr marL="457200" algn="l" rtl="0" eaLnBrk="0" fontAlgn="base" hangingPunct="0">
      <a:spcBef>
        <a:spcPct val="0"/>
      </a:spcBef>
      <a:spcAft>
        <a:spcPct val="0"/>
      </a:spcAft>
      <a:defRPr sz="2400" kern="1200">
        <a:solidFill>
          <a:schemeClr val="tx1"/>
        </a:solidFill>
        <a:latin typeface="Arial" pitchFamily="1" charset="0"/>
        <a:ea typeface="+mn-ea"/>
        <a:cs typeface="+mn-cs"/>
      </a:defRPr>
    </a:lvl2pPr>
    <a:lvl3pPr marL="914400" algn="l" rtl="0" eaLnBrk="0" fontAlgn="base" hangingPunct="0">
      <a:spcBef>
        <a:spcPct val="0"/>
      </a:spcBef>
      <a:spcAft>
        <a:spcPct val="0"/>
      </a:spcAft>
      <a:defRPr sz="2400" kern="1200">
        <a:solidFill>
          <a:schemeClr val="tx1"/>
        </a:solidFill>
        <a:latin typeface="Arial" pitchFamily="1" charset="0"/>
        <a:ea typeface="+mn-ea"/>
        <a:cs typeface="+mn-cs"/>
      </a:defRPr>
    </a:lvl3pPr>
    <a:lvl4pPr marL="1371600" algn="l" rtl="0" eaLnBrk="0" fontAlgn="base" hangingPunct="0">
      <a:spcBef>
        <a:spcPct val="0"/>
      </a:spcBef>
      <a:spcAft>
        <a:spcPct val="0"/>
      </a:spcAft>
      <a:defRPr sz="2400" kern="1200">
        <a:solidFill>
          <a:schemeClr val="tx1"/>
        </a:solidFill>
        <a:latin typeface="Arial" pitchFamily="1" charset="0"/>
        <a:ea typeface="+mn-ea"/>
        <a:cs typeface="+mn-cs"/>
      </a:defRPr>
    </a:lvl4pPr>
    <a:lvl5pPr marL="1828800" algn="l" rtl="0" eaLnBrk="0" fontAlgn="base" hangingPunct="0">
      <a:spcBef>
        <a:spcPct val="0"/>
      </a:spcBef>
      <a:spcAft>
        <a:spcPct val="0"/>
      </a:spcAft>
      <a:defRPr sz="2400" kern="1200">
        <a:solidFill>
          <a:schemeClr val="tx1"/>
        </a:solidFill>
        <a:latin typeface="Arial" pitchFamily="1" charset="0"/>
        <a:ea typeface="+mn-ea"/>
        <a:cs typeface="+mn-cs"/>
      </a:defRPr>
    </a:lvl5pPr>
    <a:lvl6pPr marL="2286000" algn="l" defTabSz="457200" rtl="0" eaLnBrk="1" latinLnBrk="0" hangingPunct="1">
      <a:defRPr sz="2400" kern="1200">
        <a:solidFill>
          <a:schemeClr val="tx1"/>
        </a:solidFill>
        <a:latin typeface="Arial" pitchFamily="1" charset="0"/>
        <a:ea typeface="+mn-ea"/>
        <a:cs typeface="+mn-cs"/>
      </a:defRPr>
    </a:lvl6pPr>
    <a:lvl7pPr marL="2743200" algn="l" defTabSz="457200" rtl="0" eaLnBrk="1" latinLnBrk="0" hangingPunct="1">
      <a:defRPr sz="2400" kern="1200">
        <a:solidFill>
          <a:schemeClr val="tx1"/>
        </a:solidFill>
        <a:latin typeface="Arial" pitchFamily="1" charset="0"/>
        <a:ea typeface="+mn-ea"/>
        <a:cs typeface="+mn-cs"/>
      </a:defRPr>
    </a:lvl7pPr>
    <a:lvl8pPr marL="3200400" algn="l" defTabSz="457200" rtl="0" eaLnBrk="1" latinLnBrk="0" hangingPunct="1">
      <a:defRPr sz="2400" kern="1200">
        <a:solidFill>
          <a:schemeClr val="tx1"/>
        </a:solidFill>
        <a:latin typeface="Arial" pitchFamily="1" charset="0"/>
        <a:ea typeface="+mn-ea"/>
        <a:cs typeface="+mn-cs"/>
      </a:defRPr>
    </a:lvl8pPr>
    <a:lvl9pPr marL="3657600" algn="l" defTabSz="457200" rtl="0" eaLnBrk="1" latinLnBrk="0" hangingPunct="1">
      <a:defRPr sz="2400" kern="1200">
        <a:solidFill>
          <a:schemeClr val="tx1"/>
        </a:solidFill>
        <a:latin typeface="Arial"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BB4FD"/>
    <a:srgbClr val="CCCCFF"/>
    <a:srgbClr val="9999FF"/>
    <a:srgbClr val="FFCCCC"/>
    <a:srgbClr val="99CCFF"/>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69"/>
  </p:normalViewPr>
  <p:slideViewPr>
    <p:cSldViewPr showGuides="1">
      <p:cViewPr varScale="1">
        <p:scale>
          <a:sx n="109" d="100"/>
          <a:sy n="109" d="100"/>
        </p:scale>
        <p:origin x="1624"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handoutMaster" Target="handoutMasters/handoutMaster1.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512CACE-AF88-ED49-8F85-D65AFFF2FC0A}" type="slidenum">
              <a:rPr lang="en-US"/>
              <a:pPr>
                <a:defRPr/>
              </a:pPr>
              <a:t>‹#›</a:t>
            </a:fld>
            <a:endParaRPr lang="en-US"/>
          </a:p>
        </p:txBody>
      </p:sp>
    </p:spTree>
    <p:extLst>
      <p:ext uri="{BB962C8B-B14F-4D97-AF65-F5344CB8AC3E}">
        <p14:creationId xmlns:p14="http://schemas.microsoft.com/office/powerpoint/2010/main" val="4007241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F6788FD-083D-3B4A-BCEA-C6203DCA5662}" type="slidenum">
              <a:rPr lang="en-US"/>
              <a:pPr>
                <a:defRPr/>
              </a:pPr>
              <a:t>‹#›</a:t>
            </a:fld>
            <a:endParaRPr lang="en-US"/>
          </a:p>
        </p:txBody>
      </p:sp>
    </p:spTree>
    <p:extLst>
      <p:ext uri="{BB962C8B-B14F-4D97-AF65-F5344CB8AC3E}">
        <p14:creationId xmlns:p14="http://schemas.microsoft.com/office/powerpoint/2010/main" val="40106238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28600"/>
            <a:ext cx="56769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914400"/>
            <a:ext cx="77724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28" name="Group 12"/>
          <p:cNvGrpSpPr>
            <a:grpSpLocks/>
          </p:cNvGrpSpPr>
          <p:nvPr/>
        </p:nvGrpSpPr>
        <p:grpSpPr bwMode="auto">
          <a:xfrm>
            <a:off x="3302000" y="6477000"/>
            <a:ext cx="5842000" cy="381000"/>
            <a:chOff x="2080" y="4080"/>
            <a:chExt cx="3680" cy="240"/>
          </a:xfrm>
        </p:grpSpPr>
        <p:pic>
          <p:nvPicPr>
            <p:cNvPr id="1030" name="Picture 13" descr="ERCLogoSmallColor"/>
            <p:cNvPicPr>
              <a:picLocks noChangeAspect="1" noChangeArrowheads="1"/>
            </p:cNvPicPr>
            <p:nvPr/>
          </p:nvPicPr>
          <p:blipFill>
            <a:blip r:embed="rId13"/>
            <a:srcRect/>
            <a:stretch>
              <a:fillRect/>
            </a:stretch>
          </p:blipFill>
          <p:spPr bwMode="auto">
            <a:xfrm>
              <a:off x="5589" y="4080"/>
              <a:ext cx="171" cy="240"/>
            </a:xfrm>
            <a:prstGeom prst="rect">
              <a:avLst/>
            </a:prstGeom>
            <a:noFill/>
            <a:ln w="9525">
              <a:noFill/>
              <a:miter lim="800000"/>
              <a:headEnd/>
              <a:tailEnd/>
            </a:ln>
          </p:spPr>
        </p:pic>
        <p:sp>
          <p:nvSpPr>
            <p:cNvPr id="1038" name="Text Box 14"/>
            <p:cNvSpPr txBox="1">
              <a:spLocks noChangeArrowheads="1"/>
            </p:cNvSpPr>
            <p:nvPr/>
          </p:nvSpPr>
          <p:spPr bwMode="auto">
            <a:xfrm>
              <a:off x="2080" y="4118"/>
              <a:ext cx="3488" cy="154"/>
            </a:xfrm>
            <a:prstGeom prst="rect">
              <a:avLst/>
            </a:prstGeom>
            <a:noFill/>
            <a:ln w="9525">
              <a:noFill/>
              <a:miter lim="800000"/>
              <a:headEnd/>
              <a:tailEnd/>
            </a:ln>
            <a:effectLst/>
          </p:spPr>
          <p:txBody>
            <a:bodyPr wrap="none">
              <a:prstTxWarp prst="textNoShape">
                <a:avLst/>
              </a:prstTxWarp>
              <a:spAutoFit/>
            </a:bodyPr>
            <a:lstStyle/>
            <a:p>
              <a:pPr>
                <a:defRPr/>
              </a:pPr>
              <a:r>
                <a:rPr lang="en-US" sz="1000" b="1">
                  <a:solidFill>
                    <a:schemeClr val="bg2"/>
                  </a:solidFill>
                  <a:latin typeface="Arial" pitchFamily="-107" charset="0"/>
                </a:rPr>
                <a:t>Engineering Research Center for Computer Integrated Surgical Systems and Technology</a:t>
              </a:r>
            </a:p>
          </p:txBody>
        </p:sp>
      </p:grpSp>
      <p:sp>
        <p:nvSpPr>
          <p:cNvPr id="1040" name="Text Box 16"/>
          <p:cNvSpPr txBox="1">
            <a:spLocks noChangeArrowheads="1"/>
          </p:cNvSpPr>
          <p:nvPr/>
        </p:nvSpPr>
        <p:spPr bwMode="auto">
          <a:xfrm>
            <a:off x="0" y="6430963"/>
            <a:ext cx="3733800" cy="427037"/>
          </a:xfrm>
          <a:prstGeom prst="rect">
            <a:avLst/>
          </a:prstGeom>
          <a:noFill/>
          <a:ln w="9525">
            <a:noFill/>
            <a:miter lim="800000"/>
            <a:headEnd/>
            <a:tailEnd/>
          </a:ln>
          <a:effectLst/>
        </p:spPr>
        <p:txBody>
          <a:bodyPr>
            <a:prstTxWarp prst="textNoShape">
              <a:avLst/>
            </a:prstTxWarp>
            <a:spAutoFit/>
          </a:bodyPr>
          <a:lstStyle/>
          <a:p>
            <a:pPr marL="341313" indent="-341313">
              <a:defRPr/>
            </a:pPr>
            <a:fld id="{AC6DEC11-5E03-2848-BAEE-A26AD718E783}" type="slidenum">
              <a:rPr lang="en-US" sz="1200" b="1">
                <a:latin typeface="Arial" pitchFamily="-107" charset="0"/>
              </a:rPr>
              <a:pPr marL="341313" indent="-341313">
                <a:defRPr/>
              </a:pPr>
              <a:t>‹#›</a:t>
            </a:fld>
            <a:r>
              <a:rPr lang="en-US" sz="1200" b="1" dirty="0" smtClean="0">
                <a:latin typeface="Arial" pitchFamily="-107" charset="0"/>
              </a:rPr>
              <a:t>	</a:t>
            </a:r>
            <a:r>
              <a:rPr lang="en-US" sz="1000" dirty="0" smtClean="0">
                <a:latin typeface="Times New Roman" pitchFamily="-107" charset="0"/>
              </a:rPr>
              <a:t>600.456/656 CIS2 Spring 2018</a:t>
            </a:r>
          </a:p>
          <a:p>
            <a:pPr marL="341313" indent="-341313">
              <a:defRPr/>
            </a:pPr>
            <a:r>
              <a:rPr lang="en-US" sz="1000" dirty="0">
                <a:latin typeface="Times New Roman" pitchFamily="-107" charset="0"/>
              </a:rPr>
              <a:t>	Copyright © R. H. Taylor</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2800" b="1">
          <a:solidFill>
            <a:schemeClr val="tx2"/>
          </a:solidFill>
          <a:latin typeface="+mj-lt"/>
          <a:ea typeface="ＭＳ Ｐゴシック" pitchFamily="-107" charset="-128"/>
          <a:cs typeface="ＭＳ Ｐゴシック" pitchFamily="-107" charset="-128"/>
        </a:defRPr>
      </a:lvl1pPr>
      <a:lvl2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2pPr>
      <a:lvl3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3pPr>
      <a:lvl4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4pPr>
      <a:lvl5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5pPr>
      <a:lvl6pPr marL="457200" algn="ctr" rtl="0" eaLnBrk="0" fontAlgn="base" hangingPunct="0">
        <a:spcBef>
          <a:spcPct val="0"/>
        </a:spcBef>
        <a:spcAft>
          <a:spcPct val="0"/>
        </a:spcAft>
        <a:defRPr sz="2800" b="1">
          <a:solidFill>
            <a:schemeClr val="tx2"/>
          </a:solidFill>
          <a:latin typeface="Arial" pitchFamily="-65" charset="0"/>
        </a:defRPr>
      </a:lvl6pPr>
      <a:lvl7pPr marL="914400" algn="ctr" rtl="0" eaLnBrk="0" fontAlgn="base" hangingPunct="0">
        <a:spcBef>
          <a:spcPct val="0"/>
        </a:spcBef>
        <a:spcAft>
          <a:spcPct val="0"/>
        </a:spcAft>
        <a:defRPr sz="2800" b="1">
          <a:solidFill>
            <a:schemeClr val="tx2"/>
          </a:solidFill>
          <a:latin typeface="Arial" pitchFamily="-65" charset="0"/>
        </a:defRPr>
      </a:lvl7pPr>
      <a:lvl8pPr marL="1371600" algn="ctr" rtl="0" eaLnBrk="0" fontAlgn="base" hangingPunct="0">
        <a:spcBef>
          <a:spcPct val="0"/>
        </a:spcBef>
        <a:spcAft>
          <a:spcPct val="0"/>
        </a:spcAft>
        <a:defRPr sz="2800" b="1">
          <a:solidFill>
            <a:schemeClr val="tx2"/>
          </a:solidFill>
          <a:latin typeface="Arial" pitchFamily="-65" charset="0"/>
        </a:defRPr>
      </a:lvl8pPr>
      <a:lvl9pPr marL="1828800" algn="ctr" rtl="0" eaLnBrk="0" fontAlgn="base" hangingPunct="0">
        <a:spcBef>
          <a:spcPct val="0"/>
        </a:spcBef>
        <a:spcAft>
          <a:spcPct val="0"/>
        </a:spcAft>
        <a:defRPr sz="2800" b="1">
          <a:solidFill>
            <a:schemeClr val="tx2"/>
          </a:solidFill>
          <a:latin typeface="Arial" pitchFamily="-65"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ＭＳ Ｐゴシック" pitchFamily="-107" charset="-128"/>
          <a:cs typeface="ＭＳ Ｐゴシック" pitchFamily="-107" charset="-128"/>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pitchFamily="-65" charset="-128"/>
        </a:defRPr>
      </a:lvl2pPr>
      <a:lvl3pPr marL="10858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3pPr>
      <a:lvl4pPr marL="14287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4pPr>
      <a:lvl5pPr marL="1771650" indent="-228600" algn="l" rtl="0" eaLnBrk="0" fontAlgn="base" hangingPunct="0">
        <a:spcBef>
          <a:spcPct val="20000"/>
        </a:spcBef>
        <a:spcAft>
          <a:spcPct val="0"/>
        </a:spcAft>
        <a:buChar char="»"/>
        <a:defRPr>
          <a:solidFill>
            <a:schemeClr val="tx1"/>
          </a:solidFill>
          <a:latin typeface="+mn-lt"/>
          <a:ea typeface="ＭＳ Ｐゴシック" pitchFamily="-65" charset="-128"/>
        </a:defRPr>
      </a:lvl5pPr>
      <a:lvl6pPr marL="2228850" indent="-228600" algn="l" rtl="0" eaLnBrk="0" fontAlgn="base" hangingPunct="0">
        <a:spcBef>
          <a:spcPct val="20000"/>
        </a:spcBef>
        <a:spcAft>
          <a:spcPct val="0"/>
        </a:spcAft>
        <a:buChar char="»"/>
        <a:defRPr>
          <a:solidFill>
            <a:schemeClr val="tx1"/>
          </a:solidFill>
          <a:latin typeface="+mn-lt"/>
          <a:ea typeface="ＭＳ Ｐゴシック" pitchFamily="-65" charset="-128"/>
        </a:defRPr>
      </a:lvl6pPr>
      <a:lvl7pPr marL="2686050" indent="-228600" algn="l" rtl="0" eaLnBrk="0" fontAlgn="base" hangingPunct="0">
        <a:spcBef>
          <a:spcPct val="20000"/>
        </a:spcBef>
        <a:spcAft>
          <a:spcPct val="0"/>
        </a:spcAft>
        <a:buChar char="»"/>
        <a:defRPr>
          <a:solidFill>
            <a:schemeClr val="tx1"/>
          </a:solidFill>
          <a:latin typeface="+mn-lt"/>
          <a:ea typeface="ＭＳ Ｐゴシック" pitchFamily="-65" charset="-128"/>
        </a:defRPr>
      </a:lvl7pPr>
      <a:lvl8pPr marL="3143250" indent="-228600" algn="l" rtl="0" eaLnBrk="0" fontAlgn="base" hangingPunct="0">
        <a:spcBef>
          <a:spcPct val="20000"/>
        </a:spcBef>
        <a:spcAft>
          <a:spcPct val="0"/>
        </a:spcAft>
        <a:buChar char="»"/>
        <a:defRPr>
          <a:solidFill>
            <a:schemeClr val="tx1"/>
          </a:solidFill>
          <a:latin typeface="+mn-lt"/>
          <a:ea typeface="ＭＳ Ｐゴシック" pitchFamily="-65" charset="-128"/>
        </a:defRPr>
      </a:lvl8pPr>
      <a:lvl9pPr marL="3600450" indent="-228600" algn="l" rtl="0" eaLnBrk="0" fontAlgn="base" hangingPunct="0">
        <a:spcBef>
          <a:spcPct val="20000"/>
        </a:spcBef>
        <a:spcAft>
          <a:spcPct val="0"/>
        </a:spcAft>
        <a:buChar char="»"/>
        <a:defRPr>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Francis.Creighton@jhmi.edu" TargetMode="External"/><Relationship Id="rId3" Type="http://schemas.openxmlformats.org/officeDocument/2006/relationships/hyperlink" Target="mailto:crazavi1@jhmi.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Francis.Creighton@jhmi.edu" TargetMode="External"/><Relationship Id="rId3" Type="http://schemas.openxmlformats.org/officeDocument/2006/relationships/hyperlink" Target="mailto:crazavi1@jhmi.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Stable Total </a:t>
            </a:r>
            <a:r>
              <a:rPr lang="en-US" dirty="0" err="1" smtClean="0"/>
              <a:t>Ossicular</a:t>
            </a:r>
            <a:r>
              <a:rPr lang="en-US" dirty="0" smtClean="0"/>
              <a:t> Replacement Prosthesis Design</a:t>
            </a:r>
            <a:endParaRPr lang="en-US" dirty="0"/>
          </a:p>
        </p:txBody>
      </p:sp>
      <p:sp>
        <p:nvSpPr>
          <p:cNvPr id="3" name="Content Placeholder 2"/>
          <p:cNvSpPr>
            <a:spLocks noGrp="1"/>
          </p:cNvSpPr>
          <p:nvPr>
            <p:ph idx="1"/>
          </p:nvPr>
        </p:nvSpPr>
        <p:spPr/>
        <p:txBody>
          <a:bodyPr/>
          <a:lstStyle/>
          <a:p>
            <a:r>
              <a:rPr lang="en-US" sz="1800" dirty="0" smtClean="0"/>
              <a:t>Total </a:t>
            </a:r>
            <a:r>
              <a:rPr lang="en-US" sz="1800" dirty="0" err="1" smtClean="0"/>
              <a:t>Ossicular</a:t>
            </a:r>
            <a:r>
              <a:rPr lang="en-US" sz="1800" dirty="0" smtClean="0"/>
              <a:t> Replacement Prosthesis (TORP) </a:t>
            </a:r>
          </a:p>
          <a:p>
            <a:pPr lvl="1"/>
            <a:r>
              <a:rPr lang="en-US" sz="1800" dirty="0" smtClean="0"/>
              <a:t>Used to restore hearing when the bones of hearing (incus, malleus and stapes) are broken or absent</a:t>
            </a:r>
          </a:p>
          <a:p>
            <a:pPr lvl="1"/>
            <a:r>
              <a:rPr lang="en-US" sz="1800" dirty="0" smtClean="0"/>
              <a:t>Placed onto the stapes footplate and attached to the eardrum to transmit the mechanical energy of a vibrating ear drum to the cochlea</a:t>
            </a:r>
          </a:p>
          <a:p>
            <a:pPr lvl="1"/>
            <a:r>
              <a:rPr lang="en-US" sz="1800" dirty="0" smtClean="0"/>
              <a:t>Current TORP models are difficult to implant, hard to keep in place, and do not fully restore hearing</a:t>
            </a:r>
          </a:p>
          <a:p>
            <a:r>
              <a:rPr lang="en-US" sz="1800" dirty="0" smtClean="0"/>
              <a:t>Group Size: 2-3</a:t>
            </a:r>
          </a:p>
          <a:p>
            <a:r>
              <a:rPr lang="en-US" sz="1800" dirty="0" smtClean="0"/>
              <a:t>Students would work to create novel reconstruction prosthesis designs, and work to create phantom models to validate the success of their designs. </a:t>
            </a:r>
          </a:p>
          <a:p>
            <a:r>
              <a:rPr lang="en-US" sz="1800" dirty="0" smtClean="0"/>
              <a:t>Skills: 3D Modeling, Force Sensors, Materials Design</a:t>
            </a:r>
          </a:p>
          <a:p>
            <a:r>
              <a:rPr lang="en-US" sz="1800" dirty="0" smtClean="0"/>
              <a:t>Mentors: Pete Creighton, MD / Chris Razavi, MD / John Carey, MD</a:t>
            </a:r>
          </a:p>
          <a:p>
            <a:pPr lvl="1"/>
            <a:r>
              <a:rPr lang="en-US" sz="1800" dirty="0" smtClean="0">
                <a:hlinkClick r:id="rId2"/>
              </a:rPr>
              <a:t>Francis.Creighton@jhmi.edu</a:t>
            </a:r>
            <a:endParaRPr lang="en-US" sz="1800" dirty="0" smtClean="0"/>
          </a:p>
          <a:p>
            <a:pPr lvl="1"/>
            <a:r>
              <a:rPr lang="en-US" sz="1800" dirty="0" smtClean="0">
                <a:hlinkClick r:id="rId3"/>
              </a:rPr>
              <a:t>crazavi1@jhmi.edu</a:t>
            </a:r>
            <a:endParaRPr lang="en-US" sz="1800" dirty="0" smtClean="0"/>
          </a:p>
          <a:p>
            <a:pPr lvl="1"/>
            <a:endParaRPr lang="en-US" sz="1800" dirty="0" smtClean="0"/>
          </a:p>
          <a:p>
            <a:pPr lvl="1"/>
            <a:endParaRPr lang="en-US" dirty="0" smtClean="0"/>
          </a:p>
          <a:p>
            <a:pPr lvl="1"/>
            <a:endParaRPr lang="en-US" dirty="0"/>
          </a:p>
        </p:txBody>
      </p:sp>
    </p:spTree>
    <p:extLst>
      <p:ext uri="{BB962C8B-B14F-4D97-AF65-F5344CB8AC3E}">
        <p14:creationId xmlns:p14="http://schemas.microsoft.com/office/powerpoint/2010/main" val="2373943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Middle Ear Surgery Phantom</a:t>
            </a:r>
            <a:endParaRPr lang="en-US" dirty="0"/>
          </a:p>
        </p:txBody>
      </p:sp>
      <p:sp>
        <p:nvSpPr>
          <p:cNvPr id="3" name="Content Placeholder 2"/>
          <p:cNvSpPr>
            <a:spLocks noGrp="1"/>
          </p:cNvSpPr>
          <p:nvPr>
            <p:ph idx="1"/>
          </p:nvPr>
        </p:nvSpPr>
        <p:spPr/>
        <p:txBody>
          <a:bodyPr/>
          <a:lstStyle/>
          <a:p>
            <a:r>
              <a:rPr lang="en-US" dirty="0" smtClean="0"/>
              <a:t>Surgery of the middle ear to restore hearing is very delicate and complex, and no models exist to test surgeon skill in regards to the force they apply on the bones of hearing</a:t>
            </a:r>
          </a:p>
          <a:p>
            <a:r>
              <a:rPr lang="en-US" dirty="0" smtClean="0"/>
              <a:t>Students would work to design a 3D model of the middle ear and bones of hearing that could sense the amount of motion applied to them, specifically for work in </a:t>
            </a:r>
            <a:r>
              <a:rPr lang="en-US" dirty="0" err="1" smtClean="0"/>
              <a:t>stapedectomy</a:t>
            </a:r>
            <a:r>
              <a:rPr lang="en-US" dirty="0" smtClean="0"/>
              <a:t> and </a:t>
            </a:r>
            <a:r>
              <a:rPr lang="en-US" dirty="0" err="1" smtClean="0"/>
              <a:t>ossicular</a:t>
            </a:r>
            <a:r>
              <a:rPr lang="en-US" dirty="0" smtClean="0"/>
              <a:t> chain reconstruction (i.e. fixing broken hearing bones)</a:t>
            </a:r>
          </a:p>
          <a:p>
            <a:r>
              <a:rPr lang="en-US" sz="1800" dirty="0"/>
              <a:t>Group Size: 2-3</a:t>
            </a:r>
          </a:p>
          <a:p>
            <a:r>
              <a:rPr lang="en-US" sz="1800" dirty="0" smtClean="0"/>
              <a:t>Skills</a:t>
            </a:r>
            <a:r>
              <a:rPr lang="en-US" sz="1800" dirty="0"/>
              <a:t>: 3D Modeling, Force Sensors, Materials Design</a:t>
            </a:r>
          </a:p>
          <a:p>
            <a:r>
              <a:rPr lang="en-US" sz="1800" dirty="0"/>
              <a:t>Mentors: Pete Creighton, MD / Chris Razavi, MD / John Carey, MD</a:t>
            </a:r>
          </a:p>
          <a:p>
            <a:pPr lvl="1"/>
            <a:r>
              <a:rPr lang="en-US" sz="1800" dirty="0">
                <a:hlinkClick r:id="rId2"/>
              </a:rPr>
              <a:t>Francis.Creighton@jhmi.edu</a:t>
            </a:r>
            <a:endParaRPr lang="en-US" sz="1800" dirty="0"/>
          </a:p>
          <a:p>
            <a:pPr lvl="1"/>
            <a:r>
              <a:rPr lang="en-US" sz="1800" dirty="0">
                <a:hlinkClick r:id="rId3"/>
              </a:rPr>
              <a:t>crazavi1@jhmi.edu</a:t>
            </a:r>
            <a:endParaRPr lang="en-US" sz="1800" dirty="0"/>
          </a:p>
          <a:p>
            <a:endParaRPr lang="en-US" dirty="0"/>
          </a:p>
        </p:txBody>
      </p:sp>
    </p:spTree>
    <p:extLst>
      <p:ext uri="{BB962C8B-B14F-4D97-AF65-F5344CB8AC3E}">
        <p14:creationId xmlns:p14="http://schemas.microsoft.com/office/powerpoint/2010/main" val="3824628647"/>
      </p:ext>
    </p:extLst>
  </p:cSld>
  <p:clrMapOvr>
    <a:masterClrMapping/>
  </p:clrMapOvr>
</p:sld>
</file>

<file path=ppt/theme/theme1.xml><?xml version="1.0" encoding="utf-8"?>
<a:theme xmlns:a="http://schemas.openxmlformats.org/drawingml/2006/main" name="CIS-Lecture">
  <a:themeElements>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IS-Lect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lnDef>
  </a:objectDefaults>
  <a:extraClrSchemeLst>
    <a:extraClrScheme>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IS-Lectur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IS-Lectur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IS-Lectur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IS-Lectur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IS-Lectur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IS-Lectur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CIS-Lecture</Template>
  <TotalTime>5986</TotalTime>
  <Words>246</Words>
  <Application>Microsoft Macintosh PowerPoint</Application>
  <PresentationFormat>On-screen Show (4:3)</PresentationFormat>
  <Paragraphs>20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ＭＳ Ｐゴシック</vt:lpstr>
      <vt:lpstr>Times New Roman</vt:lpstr>
      <vt:lpstr>CIS-Lecture</vt:lpstr>
      <vt:lpstr>Stable Total Ossicular Replacement Prosthesis Design</vt:lpstr>
      <vt:lpstr>Middle Ear Surgery Phantom</vt:lpstr>
    </vt:vector>
  </TitlesOfParts>
  <Company>Johns Hopkins University</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Possible projects (examples)</dc:title>
  <dc:creator>R. H. Taylor</dc:creator>
  <cp:lastModifiedBy>Russell Taylor</cp:lastModifiedBy>
  <cp:revision>75</cp:revision>
  <cp:lastPrinted>1998-01-12T19:42:20Z</cp:lastPrinted>
  <dcterms:created xsi:type="dcterms:W3CDTF">2014-01-14T11:21:36Z</dcterms:created>
  <dcterms:modified xsi:type="dcterms:W3CDTF">2018-01-27T00:01:07Z</dcterms:modified>
</cp:coreProperties>
</file>