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2" r:id="rId2"/>
    <p:sldId id="277" r:id="rId3"/>
    <p:sldId id="278" r:id="rId4"/>
    <p:sldId id="276" r:id="rId5"/>
    <p:sldId id="281" r:id="rId6"/>
    <p:sldId id="27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5" d="100"/>
          <a:sy n="45" d="100"/>
        </p:scale>
        <p:origin x="-1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3738"/>
            <a:ext cx="45291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0291">
              <a:buClr>
                <a:srgbClr val="000000"/>
              </a:buClr>
              <a:buSzPct val="100000"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15EC731-2FBF-47BF-ABB3-EE93B971950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2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2017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35173"/>
            <a:ext cx="6747960" cy="14084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Force-Controlled Robot for </a:t>
            </a:r>
            <a:r>
              <a:rPr lang="en-US" dirty="0" smtClean="0"/>
              <a:t>Elasticity Imaging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10162"/>
            <a:ext cx="8557109" cy="11758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aintain consistent contact </a:t>
            </a: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with patients during shear wave </a:t>
            </a: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elasticity imaging to detect differences in tissue mechanical properties</a:t>
            </a: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2209800"/>
            <a:ext cx="8839201" cy="4289444"/>
            <a:chOff x="336021" y="2435895"/>
            <a:chExt cx="9744605" cy="4728318"/>
          </a:xfrm>
        </p:grpSpPr>
        <p:pic>
          <p:nvPicPr>
            <p:cNvPr id="9" name="Picture 8" descr="blockdiagram_probe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226" y="2627709"/>
              <a:ext cx="3880430" cy="2736304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36021" y="2435895"/>
              <a:ext cx="3960465" cy="1830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900" b="1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rPr>
                <a:t>What Students Will Do:</a:t>
              </a:r>
              <a:r>
                <a:rPr lang="en-US" sz="1800" b="1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rPr>
                <a:t> </a:t>
              </a:r>
              <a:endPara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endParaRPr>
            </a:p>
            <a:p>
              <a:pPr lvl="1">
                <a:lnSpc>
                  <a:spcPct val="90000"/>
                </a:lnSpc>
              </a:pPr>
              <a:r>
                <a:rPr lang="en-US" sz="1800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rPr>
                <a:t>Use integrated force sensor to write force control laws that maintain probe </a:t>
              </a:r>
              <a:r>
                <a:rPr lang="en-US" sz="18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rPr>
                <a:t>contact</a:t>
              </a:r>
            </a:p>
            <a:p>
              <a:endParaRPr lang="en-US" sz="2000" dirty="0">
                <a:sym typeface="Wingding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816" y="6348602"/>
              <a:ext cx="48965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Bell MAL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et al. </a:t>
              </a:r>
              <a:r>
                <a:rPr lang="en-US" sz="1600" dirty="0">
                  <a:solidFill>
                    <a:srgbClr val="000000"/>
                  </a:solidFill>
                </a:rPr>
                <a:t>IEEE Transactions on Biomedical </a:t>
              </a:r>
              <a:r>
                <a:rPr lang="en-US" sz="1600" dirty="0" smtClean="0">
                  <a:solidFill>
                    <a:srgbClr val="000000"/>
                  </a:solidFill>
                </a:rPr>
                <a:t>Engineering, 2016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4735" r="3546"/>
            <a:stretch/>
          </p:blipFill>
          <p:spPr>
            <a:xfrm>
              <a:off x="6348968" y="3997548"/>
              <a:ext cx="3731658" cy="3166665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733800"/>
            <a:ext cx="3886200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Prototype system with Sawyer robot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Demonstration with ultrasound phantom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Compare new method to existing standards</a:t>
            </a:r>
            <a:endParaRPr lang="en-US" sz="1800" dirty="0">
              <a:latin typeface="Verdan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8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2d5f7a7-6b4c-4e81-91db-4572a8fd2b57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5105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77000" y="13716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5 N Compression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3 cm push focus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F/# =1</a:t>
            </a:r>
            <a:endParaRPr lang="en-US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35562"/>
          <a:stretch/>
        </p:blipFill>
        <p:spPr>
          <a:xfrm>
            <a:off x="6781800" y="5715000"/>
            <a:ext cx="1841500" cy="474647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3133"/>
            <a:ext cx="2895600" cy="54864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2-3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endParaRPr lang="en-US" sz="19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 imaging knowledge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with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robotics</a:t>
            </a:r>
          </a:p>
          <a:p>
            <a:pPr lvl="1">
              <a:lnSpc>
                <a:spcPct val="90000"/>
              </a:lnSpc>
            </a:pP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Faculty Mentor: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Muyinatu Bell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(mbell36@jhu.edu)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905000" y="-135173"/>
            <a:ext cx="6747960" cy="140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en-US" smtClean="0"/>
              <a:t>Force-Controlled Robot for Elasticity Imaging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0" y="711200"/>
            <a:ext cx="9144000" cy="5434642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/>
              <a:t>da Vinci-Compatible Shear Wave Imaging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Bring benefits of shear wave elasticity imaging to minimally invasive surgeries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make existing da Vinci drop in probes compatible with shear wave imaging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 connector for custom research scanner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Interface drop in probe with shear wave imaging script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Demonstrate working prototype</a:t>
            </a:r>
            <a:endParaRPr lang="en-US" sz="18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circuit analysis and design,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 imaging knowledge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Muyinatu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Bell (mbell36@jhu.edu)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943600"/>
            <a:ext cx="8229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http://</a:t>
            </a:r>
            <a:r>
              <a:rPr lang="en-US" sz="1600" dirty="0" err="1"/>
              <a:t>bkultrasound.com</a:t>
            </a:r>
            <a:r>
              <a:rPr lang="en-US" sz="1600" dirty="0"/>
              <a:t>/products/flex-focus/transducers/proart-robotic-drop-in-8826-ultrasound-</a:t>
            </a:r>
            <a:r>
              <a:rPr lang="en-US" sz="1600" dirty="0" smtClean="0"/>
              <a:t>transducer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524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086600" cy="685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 smtClean="0"/>
              <a:t>Photoacoustic-Guided Spinal Fusion Surgery</a:t>
            </a:r>
            <a:endParaRPr lang="en-US" kern="1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Determine the feasibility of using photoacoustic imaging to guide spinal fusion surgeries</a:t>
            </a:r>
          </a:p>
          <a:p>
            <a:pPr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perform photoacoustic imaging experiments with sine specimens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 (choose 3):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Distinguish cortical from </a:t>
            </a:r>
            <a:r>
              <a:rPr lang="en-US" sz="1900" dirty="0" err="1" smtClean="0">
                <a:latin typeface="Verdana" pitchFamily="1" charset="0"/>
              </a:rPr>
              <a:t>cancellous</a:t>
            </a:r>
            <a:r>
              <a:rPr lang="en-US" sz="1900" dirty="0" smtClean="0">
                <a:latin typeface="Verdana" pitchFamily="1" charset="0"/>
              </a:rPr>
              <a:t> bone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Visualize pedicle boundaries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Visualize nerves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Determine optimal entry point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Evaluate imaging resolution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</a:rPr>
              <a:t>Define energy requirements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52578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experience with ultrasound imaging, experience with lasers and laser safety,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hands-on experimental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Faculty Mentor: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Muyinatu Bell (mbell36@jhu.edu)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53000" y="1143000"/>
            <a:ext cx="4572000" cy="3962400"/>
            <a:chOff x="4953000" y="914400"/>
            <a:chExt cx="4572000" cy="3962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6200" y="914400"/>
              <a:ext cx="3987800" cy="3429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953000" y="4292024"/>
              <a:ext cx="4572000" cy="5847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600" dirty="0"/>
                <a:t>http://</a:t>
              </a:r>
              <a:r>
                <a:rPr lang="en-US" sz="1600" dirty="0" err="1"/>
                <a:t>www.mayfieldclinic.com</a:t>
              </a:r>
              <a:r>
                <a:rPr lang="en-US" sz="1600" dirty="0"/>
                <a:t>/PE-</a:t>
              </a:r>
              <a:r>
                <a:rPr lang="en-US" sz="1600" dirty="0" err="1"/>
                <a:t>FusionPreparing.htm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2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Light Delivery Systems </a:t>
            </a:r>
            <a:r>
              <a:rPr lang="en-US" dirty="0" smtClean="0"/>
              <a:t>for </a:t>
            </a:r>
            <a:r>
              <a:rPr lang="en-US" dirty="0" smtClean="0"/>
              <a:t>PA-Guided Surgery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52801" y="1206377"/>
            <a:ext cx="5791200" cy="2146423"/>
          </a:xfrm>
        </p:spPr>
        <p:txBody>
          <a:bodyPr/>
          <a:lstStyle/>
          <a:p>
            <a:r>
              <a:rPr lang="en-US" sz="1800" dirty="0" smtClean="0"/>
              <a:t>Develop a specialized light delivery system fo</a:t>
            </a:r>
            <a:r>
              <a:rPr lang="en-US" sz="1800" dirty="0" smtClean="0"/>
              <a:t>r photoacoustic-guided surgery</a:t>
            </a:r>
          </a:p>
          <a:p>
            <a:r>
              <a:rPr lang="en-US" sz="1800" b="1" dirty="0" smtClean="0"/>
              <a:t>What students will do:</a:t>
            </a:r>
            <a:endParaRPr lang="en-US" sz="1800" b="1" dirty="0" smtClean="0"/>
          </a:p>
          <a:p>
            <a:pPr lvl="1"/>
            <a:r>
              <a:rPr lang="en-US" sz="1800" dirty="0" smtClean="0"/>
              <a:t>Choose a compatible surgical tool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nswer design questions:</a:t>
            </a:r>
          </a:p>
          <a:p>
            <a:pPr lvl="2"/>
            <a:r>
              <a:rPr lang="en-US" sz="1400" dirty="0" smtClean="0"/>
              <a:t>How </a:t>
            </a:r>
            <a:r>
              <a:rPr lang="en-US" sz="1400" dirty="0" smtClean="0"/>
              <a:t>many fibers? (</a:t>
            </a:r>
            <a:r>
              <a:rPr lang="en-US" sz="1400" dirty="0" err="1" smtClean="0"/>
              <a:t>Zemax</a:t>
            </a:r>
            <a:r>
              <a:rPr lang="en-US" sz="1400" dirty="0" smtClean="0"/>
              <a:t> Simulations)</a:t>
            </a:r>
          </a:p>
          <a:p>
            <a:pPr lvl="2"/>
            <a:r>
              <a:rPr lang="en-US" sz="1400" dirty="0" smtClean="0"/>
              <a:t>How </a:t>
            </a:r>
            <a:r>
              <a:rPr lang="en-US" sz="1400" dirty="0" smtClean="0"/>
              <a:t>far apart? (Monte Carlo Simulations</a:t>
            </a:r>
            <a:r>
              <a:rPr lang="en-US" sz="1400" dirty="0" smtClean="0"/>
              <a:t>)</a:t>
            </a:r>
          </a:p>
          <a:p>
            <a:pPr lvl="1"/>
            <a:r>
              <a:rPr lang="en-US" sz="1800" dirty="0" smtClean="0"/>
              <a:t>Build working prototype</a:t>
            </a:r>
            <a:r>
              <a:rPr lang="en-US" sz="1800" dirty="0"/>
              <a:t> </a:t>
            </a:r>
            <a:r>
              <a:rPr lang="en-US" sz="1800" dirty="0" smtClean="0"/>
              <a:t>and demonstrate surgical photoacoustic task with the da Vinci</a:t>
            </a:r>
          </a:p>
        </p:txBody>
      </p:sp>
      <p:pic>
        <p:nvPicPr>
          <p:cNvPr id="4" name="Picture 3" descr="Fig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175"/>
            <a:ext cx="3631443" cy="489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83885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Eddins</a:t>
            </a:r>
            <a:r>
              <a:rPr lang="en-US" sz="1800" dirty="0" smtClean="0"/>
              <a:t> and Bell, JBO, 2017 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225" r="17019"/>
          <a:stretch/>
        </p:blipFill>
        <p:spPr>
          <a:xfrm rot="5400000">
            <a:off x="5820486" y="1867020"/>
            <a:ext cx="1139110" cy="5472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766" r="54133"/>
          <a:stretch/>
        </p:blipFill>
        <p:spPr>
          <a:xfrm rot="5400000">
            <a:off x="5792653" y="3092176"/>
            <a:ext cx="1230487" cy="547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</a:rPr>
              <a:t>D</a:t>
            </a:r>
            <a:r>
              <a:rPr lang="en-US" sz="1900" dirty="0" smtClean="0">
                <a:latin typeface="Verdana" pitchFamily="1" charset="0"/>
              </a:rPr>
              <a:t>esign </a:t>
            </a:r>
            <a:r>
              <a:rPr lang="en-US" sz="1900" dirty="0">
                <a:latin typeface="Verdana" pitchFamily="1" charset="0"/>
              </a:rPr>
              <a:t>custom light delivery system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</a:rPr>
              <a:t>Build </a:t>
            </a:r>
            <a:r>
              <a:rPr lang="en-US" sz="1900" dirty="0" smtClean="0">
                <a:latin typeface="Verdana" pitchFamily="1" charset="0"/>
              </a:rPr>
              <a:t>phantom for chosen clinical application</a:t>
            </a:r>
            <a:endParaRPr lang="en-US" sz="1900" dirty="0">
              <a:latin typeface="Verdana" pitchFamily="1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Demonstrate working prototype with integrated photoacoustic system and da Vinci surgical system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Perform task with and without photoacoustic guidance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2-3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10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Light Delivery Systems </a:t>
            </a:r>
            <a:r>
              <a:rPr lang="en-US" dirty="0" smtClean="0"/>
              <a:t>for </a:t>
            </a:r>
            <a:r>
              <a:rPr lang="en-US" dirty="0" smtClean="0"/>
              <a:t>PA-Guided Surgery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830"/>
            <a:ext cx="1746584" cy="698634"/>
          </a:xfrm>
          <a:prstGeom prst="rect">
            <a:avLst/>
          </a:prstGeom>
        </p:spPr>
      </p:pic>
      <p:pic>
        <p:nvPicPr>
          <p:cNvPr id="13" name="MyMovie (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6829" r="13932" b="24850"/>
          <a:stretch/>
        </p:blipFill>
        <p:spPr>
          <a:xfrm>
            <a:off x="4800600" y="3276600"/>
            <a:ext cx="3983113" cy="2431759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6576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programming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simulation software (Monte Carlo,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Zemax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Solid modeling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SolidWorks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Creo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), hands-on experimental skills, experience with lasers and ultrasound desired but not required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Faculty Mentor: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Muyinatu Bell (mbell36@jhu.edu)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791200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Eddins</a:t>
            </a:r>
            <a:r>
              <a:rPr lang="en-US" sz="1800" dirty="0" smtClean="0"/>
              <a:t> and Bell, JBO, 2017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6154</TotalTime>
  <Words>486</Words>
  <Application>Microsoft Macintosh PowerPoint</Application>
  <PresentationFormat>On-screen Show (4:3)</PresentationFormat>
  <Paragraphs>70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CIS-Lecture</vt:lpstr>
      <vt:lpstr>Force-Controlled Robot for Elasticity Imaging</vt:lpstr>
      <vt:lpstr>PowerPoint Presentation</vt:lpstr>
      <vt:lpstr>da Vinci-Compatible Shear Wave Imaging</vt:lpstr>
      <vt:lpstr>Photoacoustic-Guided Spinal Fusion Surgery</vt:lpstr>
      <vt:lpstr>Light Delivery Systems for PA-Guided Surgery</vt:lpstr>
      <vt:lpstr>Light Delivery Systems for PA-Guided Surgery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Muyinatu Bell</cp:lastModifiedBy>
  <cp:revision>100</cp:revision>
  <cp:lastPrinted>1998-01-12T19:42:20Z</cp:lastPrinted>
  <dcterms:created xsi:type="dcterms:W3CDTF">2014-01-14T11:21:36Z</dcterms:created>
  <dcterms:modified xsi:type="dcterms:W3CDTF">2017-01-30T20:01:07Z</dcterms:modified>
</cp:coreProperties>
</file>