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PT Sans Narrow"/>
      <p:regular r:id="rId29"/>
      <p:bold r:id="rId30"/>
    </p:embeddedFont>
    <p:embeddedFont>
      <p:font typeface="Helvetica Neue Light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DD4C2F7-D334-4FFD-A55D-E56E23151DEB}">
  <a:tblStyle styleId="{9DD4C2F7-D334-4FFD-A55D-E56E23151D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TSansNarrow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PTSansNarrow-bold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0e0f988d7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0e0f988d7_0_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Keefer? Talk about we basically need to be done-ish first but assured No problem</a:t>
            </a:r>
            <a:endParaRPr/>
          </a:p>
        </p:txBody>
      </p:sp>
      <p:sp>
        <p:nvSpPr>
          <p:cNvPr id="180" name="Google Shape;180;g50e0f988d7_0_4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27487fcd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627487fcd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5627487fcd_0_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627487fcd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627487fcd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5627487fcd_0_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627487fcd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627487fcd_0_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5627487fcd_0_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627487fcd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627487fcd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5627487fcd_0_4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627487fcd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627487fcd_0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5627487fcd_0_5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627487fcd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627487fcd_0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Malignant Neoplasm of the supraglottis</a:t>
            </a:r>
            <a:endParaRPr/>
          </a:p>
        </p:txBody>
      </p:sp>
      <p:sp>
        <p:nvSpPr>
          <p:cNvPr id="236" name="Google Shape;236;g5627487fcd_0_6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627487fcd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627487fcd_0_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5627487fcd_0_7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627487fcd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627487fcd_0_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5627487fcd_0_10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6156e29f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6156e29f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Dom</a:t>
            </a:r>
            <a:endParaRPr/>
          </a:p>
        </p:txBody>
      </p:sp>
      <p:sp>
        <p:nvSpPr>
          <p:cNvPr id="265" name="Google Shape;265;g56156e29f4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0e0f988d7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0e0f988d7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Domonique, Speak to motivation for clinicians</a:t>
            </a:r>
            <a:endParaRPr/>
          </a:p>
        </p:txBody>
      </p:sp>
      <p:sp>
        <p:nvSpPr>
          <p:cNvPr id="106" name="Google Shape;106;g50e0f988d7_0_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58ac4b2e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58ac4b2e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558ac4b2e4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627487fcd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627487fcd_0_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5627487fcd_0_8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627487fcd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627487fcd_0_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5627487fcd_0_9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0e0f988d7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0e0f988d7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Keefer?</a:t>
            </a:r>
            <a:endParaRPr/>
          </a:p>
        </p:txBody>
      </p:sp>
      <p:sp>
        <p:nvSpPr>
          <p:cNvPr id="115" name="Google Shape;115;g50e0f988d7_0_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627487fcd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627487fcd_0_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JSF - Connection of html files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Maven - includes a necessary dependencies when building</a:t>
            </a:r>
            <a:endParaRPr/>
          </a:p>
        </p:txBody>
      </p:sp>
      <p:sp>
        <p:nvSpPr>
          <p:cNvPr id="123" name="Google Shape;123;g5627487fcd_0_8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ccaec53b0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ccaec53b0_0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Dom </a:t>
            </a:r>
            <a:endParaRPr/>
          </a:p>
        </p:txBody>
      </p:sp>
      <p:sp>
        <p:nvSpPr>
          <p:cNvPr id="131" name="Google Shape;131;g4ccaec53b0_0_6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0e0f988d7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0e0f988d7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Edit Expected and Maximum still</a:t>
            </a:r>
            <a:endParaRPr/>
          </a:p>
        </p:txBody>
      </p:sp>
      <p:sp>
        <p:nvSpPr>
          <p:cNvPr id="139" name="Google Shape;139;g50e0f988d7_0_4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ccaec53b0_1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ccaec53b0_1_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Dom</a:t>
            </a:r>
            <a:endParaRPr/>
          </a:p>
        </p:txBody>
      </p:sp>
      <p:sp>
        <p:nvSpPr>
          <p:cNvPr id="147" name="Google Shape;147;g4ccaec53b0_1_8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0e0f988d7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0e0f988d7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50e0f988d7_0_2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0e0f988d7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0e0f988d7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Dom</a:t>
            </a:r>
            <a:endParaRPr/>
          </a:p>
        </p:txBody>
      </p:sp>
      <p:sp>
        <p:nvSpPr>
          <p:cNvPr id="172" name="Google Shape;172;g50e0f988d7_0_6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54B8E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54B8E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254B8E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254B8E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254B8E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254B8E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809625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667500" y="4743450"/>
            <a:ext cx="212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CIS II 601.456 Spring 2019</a:t>
            </a:r>
            <a:endParaRPr b="0" i="0" sz="1200" u="none" cap="none" strike="noStrike">
              <a:solidFill>
                <a:srgbClr val="002C7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254B8E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254B8E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254B8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254B8E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254B8E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254B8E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809625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31242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6667500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 rot="5400000">
            <a:off x="3152775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809625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31242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6667500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 rot="5400000">
            <a:off x="5470922" y="1460897"/>
            <a:ext cx="4279106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 rot="5400000">
            <a:off x="1508522" y="-406003"/>
            <a:ext cx="4279106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>
            <a:off x="809625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>
            <a:off x="31242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6667500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09625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809625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1242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2151475" y="4571988"/>
            <a:ext cx="40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Bowers\Documents\Oncospace All\9.png" id="30" name="Google Shape;3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72000"/>
            <a:ext cx="2217319" cy="5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809625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667500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コンテンツ">
  <p:cSld name="タイトルとコンテンツ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idx="1" type="body"/>
          </p:nvPr>
        </p:nvSpPr>
        <p:spPr>
          <a:xfrm>
            <a:off x="381001" y="627460"/>
            <a:ext cx="8367713" cy="4104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379414" y="0"/>
            <a:ext cx="8369300" cy="46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1763713" y="4900613"/>
            <a:ext cx="4679950" cy="127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.jpg"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5813" y="438150"/>
            <a:ext cx="3062287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type="ctrTitle"/>
          </p:nvPr>
        </p:nvSpPr>
        <p:spPr>
          <a:xfrm>
            <a:off x="809626" y="2571750"/>
            <a:ext cx="78009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subTitle"/>
          </p:nvPr>
        </p:nvSpPr>
        <p:spPr>
          <a:xfrm>
            <a:off x="809626" y="3457575"/>
            <a:ext cx="78009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819150" y="4648200"/>
            <a:ext cx="1905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124200" y="464820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705600" y="4648200"/>
            <a:ext cx="1905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809625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254B8E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254B8E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4772025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254B8E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254B8E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09625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667500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254B8E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254B8E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9" name="Google Shape;59;p8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254B8E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254B8E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254B8E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809625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31242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6667500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0" type="dt"/>
          </p:nvPr>
        </p:nvSpPr>
        <p:spPr>
          <a:xfrm>
            <a:off x="809625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667500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254B8E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254B8E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254B8E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254B8E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254B8E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254B8E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254B8E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809625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31242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6667500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in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09625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54B8E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4B8E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4B8E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254B8E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09625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242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667500" y="474345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254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2C77"/>
              </a:solidFill>
            </a:endParaRPr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5863" y="285750"/>
            <a:ext cx="1531937" cy="3048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347388" y="1248976"/>
            <a:ext cx="86412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/>
              <a:t>Project 8: UI for Radiation Therapy Cohort Selection</a:t>
            </a:r>
            <a:endParaRPr sz="3000">
              <a:solidFill>
                <a:srgbClr val="EF6C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36850" y="2852951"/>
            <a:ext cx="82623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Members: </a:t>
            </a:r>
            <a:r>
              <a:rPr lang="en-US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Domonique Carbajal, Keefer Chern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4DB6AC"/>
                </a:solidFill>
                <a:latin typeface="Open Sans"/>
                <a:ea typeface="Open Sans"/>
                <a:cs typeface="Open Sans"/>
                <a:sym typeface="Open Sans"/>
              </a:rPr>
              <a:t>Mentors: Todd McNutt,Pranav Lakshminarayanan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2588700" y="4522125"/>
            <a:ext cx="40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Bowers\Documents\Oncospace All\9.png"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0125"/>
            <a:ext cx="2665599" cy="6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7191825" y="4799025"/>
            <a:ext cx="227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</a:rPr>
              <a:t>CIS II 601.456 </a:t>
            </a:r>
            <a:r>
              <a:rPr lang="en-US" sz="1200">
                <a:solidFill>
                  <a:srgbClr val="666666"/>
                </a:solidFill>
              </a:rPr>
              <a:t>Spring 2019</a:t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809625" y="2849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Dependencies</a:t>
            </a:r>
            <a:endParaRPr/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cxnSp>
        <p:nvCxnSpPr>
          <p:cNvPr id="184" name="Google Shape;184;p23"/>
          <p:cNvCxnSpPr/>
          <p:nvPr/>
        </p:nvCxnSpPr>
        <p:spPr>
          <a:xfrm>
            <a:off x="3668650" y="2990200"/>
            <a:ext cx="548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85" name="Google Shape;185;p23"/>
          <p:cNvGraphicFramePr/>
          <p:nvPr/>
        </p:nvGraphicFramePr>
        <p:xfrm>
          <a:off x="437400" y="136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{9DD4C2F7-D334-4FFD-A55D-E56E23151DEB}</a:tableStyleId>
              </a:tblPr>
              <a:tblGrid>
                <a:gridCol w="1532225"/>
                <a:gridCol w="1532225"/>
                <a:gridCol w="1532225"/>
                <a:gridCol w="1532225"/>
                <a:gridCol w="15322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Dependency</a:t>
                      </a:r>
                      <a:endParaRPr b="1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 to Resolve</a:t>
                      </a:r>
                      <a:endParaRPr b="1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Estimated Resolution Date</a:t>
                      </a:r>
                      <a:endParaRPr b="1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</a:t>
                      </a:r>
                      <a:r>
                        <a:rPr b="1"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be resolved by?</a:t>
                      </a:r>
                      <a:endParaRPr b="1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Resolved?</a:t>
                      </a:r>
                      <a:endParaRPr b="1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to Database and Website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Talk to Dr. McNutt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2/12/19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2/12/19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to Previous Code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Talk to Dr. McNutt/Pranav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2/14/19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2/14/19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to Clinicians or Researchers to Test Usability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Talk to Dr. McNutt or have Dr.McNutt as the Tester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2/15/19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4/22/2019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2/15/19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4/26/2019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186" name="Google Shape;186;p23"/>
          <p:cNvSpPr txBox="1"/>
          <p:nvPr/>
        </p:nvSpPr>
        <p:spPr>
          <a:xfrm>
            <a:off x="6967125" y="1895450"/>
            <a:ext cx="1306200" cy="17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✅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✅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23"/>
          <p:cNvCxnSpPr/>
          <p:nvPr/>
        </p:nvCxnSpPr>
        <p:spPr>
          <a:xfrm>
            <a:off x="3808150" y="3129425"/>
            <a:ext cx="508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3"/>
          <p:cNvCxnSpPr/>
          <p:nvPr/>
        </p:nvCxnSpPr>
        <p:spPr>
          <a:xfrm>
            <a:off x="5379150" y="3129425"/>
            <a:ext cx="508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809625" y="2936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Current Main Webpage</a:t>
            </a:r>
            <a:endParaRPr/>
          </a:p>
        </p:txBody>
      </p: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240" y="1151100"/>
            <a:ext cx="422836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809625" y="2936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Menu Scroll Down</a:t>
            </a:r>
            <a:endParaRPr/>
          </a:p>
        </p:txBody>
      </p: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809625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463" y="1151100"/>
            <a:ext cx="4743074" cy="32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809625" y="2936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Selecting Patient Age</a:t>
            </a:r>
            <a:endParaRPr/>
          </a:p>
        </p:txBody>
      </p:sp>
      <p:sp>
        <p:nvSpPr>
          <p:cNvPr id="212" name="Google Shape;212;p26"/>
          <p:cNvSpPr txBox="1"/>
          <p:nvPr>
            <p:ph idx="1" type="body"/>
          </p:nvPr>
        </p:nvSpPr>
        <p:spPr>
          <a:xfrm>
            <a:off x="809625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370" y="1151099"/>
            <a:ext cx="5993267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685800" y="293700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Searching for Patient Age &gt; 50</a:t>
            </a:r>
            <a:endParaRPr/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809625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7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 b="4571" l="0" r="0" t="0"/>
          <a:stretch/>
        </p:blipFill>
        <p:spPr>
          <a:xfrm>
            <a:off x="809625" y="874400"/>
            <a:ext cx="7418744" cy="369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809625" y="2936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Further get more information </a:t>
            </a:r>
            <a:endParaRPr/>
          </a:p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809625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270" y="1028703"/>
            <a:ext cx="6621464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type="title"/>
          </p:nvPr>
        </p:nvSpPr>
        <p:spPr>
          <a:xfrm>
            <a:off x="809625" y="2936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Choosing Diagnosis</a:t>
            </a:r>
            <a:endParaRPr/>
          </a:p>
        </p:txBody>
      </p:sp>
      <p:sp>
        <p:nvSpPr>
          <p:cNvPr id="239" name="Google Shape;239;p29"/>
          <p:cNvSpPr txBox="1"/>
          <p:nvPr>
            <p:ph idx="1" type="body"/>
          </p:nvPr>
        </p:nvSpPr>
        <p:spPr>
          <a:xfrm>
            <a:off x="809625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241" name="Google Shape;2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924" y="954400"/>
            <a:ext cx="6667949" cy="36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809625" y="2936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from Search</a:t>
            </a:r>
            <a:endParaRPr/>
          </a:p>
        </p:txBody>
      </p:sp>
      <p:sp>
        <p:nvSpPr>
          <p:cNvPr id="248" name="Google Shape;248;p30"/>
          <p:cNvSpPr txBox="1"/>
          <p:nvPr>
            <p:ph idx="1" type="body"/>
          </p:nvPr>
        </p:nvSpPr>
        <p:spPr>
          <a:xfrm>
            <a:off x="809625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00" y="1002649"/>
            <a:ext cx="6887524" cy="31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809625" y="989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Frontend Summary: </a:t>
            </a:r>
            <a:endParaRPr/>
          </a:p>
        </p:txBody>
      </p:sp>
      <p:sp>
        <p:nvSpPr>
          <p:cNvPr id="257" name="Google Shape;257;p31"/>
          <p:cNvSpPr txBox="1"/>
          <p:nvPr>
            <p:ph idx="1" type="body"/>
          </p:nvPr>
        </p:nvSpPr>
        <p:spPr>
          <a:xfrm>
            <a:off x="809625" y="1096163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Difficulty in setting up the framework with so many parts</a:t>
            </a:r>
            <a:endParaRPr sz="1800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Connecting backend to intermediary code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Connecting intermediary code to frontend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Generating the frontend webpage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Optimizing build method</a:t>
            </a:r>
            <a:endParaRPr sz="1800"/>
          </a:p>
        </p:txBody>
      </p:sp>
      <p:sp>
        <p:nvSpPr>
          <p:cNvPr id="258" name="Google Shape;258;p31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sp>
        <p:nvSpPr>
          <p:cNvPr id="259" name="Google Shape;259;p31"/>
          <p:cNvSpPr txBox="1"/>
          <p:nvPr>
            <p:ph type="title"/>
          </p:nvPr>
        </p:nvSpPr>
        <p:spPr>
          <a:xfrm>
            <a:off x="809625" y="2658863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Solution To Setback</a:t>
            </a:r>
            <a:endParaRPr sz="2400"/>
          </a:p>
        </p:txBody>
      </p:sp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923225" y="3076350"/>
            <a:ext cx="3590100" cy="166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Spent Time</a:t>
            </a:r>
            <a:endParaRPr sz="1800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Debugging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Creating unit tests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261" name="Google Shape;261;p31"/>
          <p:cNvSpPr txBox="1"/>
          <p:nvPr>
            <p:ph type="title"/>
          </p:nvPr>
        </p:nvSpPr>
        <p:spPr>
          <a:xfrm>
            <a:off x="758100" y="730520"/>
            <a:ext cx="7772400" cy="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Setback/Slow down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/>
          <p:nvPr/>
        </p:nvSpPr>
        <p:spPr>
          <a:xfrm>
            <a:off x="44175" y="4410125"/>
            <a:ext cx="1004700" cy="66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2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50" y="2677775"/>
            <a:ext cx="3486525" cy="241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75" y="130551"/>
            <a:ext cx="3655275" cy="2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6100" y="659300"/>
            <a:ext cx="4989000" cy="38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809625" y="2936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95250" y="757050"/>
            <a:ext cx="5507400" cy="39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54B8E"/>
                </a:solidFill>
              </a:rPr>
              <a:t>Problem</a:t>
            </a:r>
            <a:endParaRPr b="1" sz="1800">
              <a:solidFill>
                <a:srgbClr val="254B8E"/>
              </a:solidFill>
            </a:endParaRPr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</a:pPr>
            <a:r>
              <a:rPr lang="en-US" sz="1800">
                <a:solidFill>
                  <a:srgbClr val="254B8E"/>
                </a:solidFill>
              </a:rPr>
              <a:t>Currently there is no quick and intuitive way to select patient cohorts from this database other than through a command prompt. </a:t>
            </a:r>
            <a:endParaRPr sz="1800">
              <a:solidFill>
                <a:srgbClr val="254B8E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</a:pPr>
            <a:r>
              <a:rPr lang="en-US" sz="1800">
                <a:solidFill>
                  <a:srgbClr val="254B8E"/>
                </a:solidFill>
              </a:rPr>
              <a:t>There is also no visuals of the outcomes of patients selected by these variables. </a:t>
            </a:r>
            <a:endParaRPr sz="1800">
              <a:solidFill>
                <a:srgbClr val="254B8E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</a:pPr>
            <a:r>
              <a:rPr lang="en-US" sz="1800">
                <a:solidFill>
                  <a:srgbClr val="254B8E"/>
                </a:solidFill>
              </a:rPr>
              <a:t>No way to save and load variable parameters</a:t>
            </a:r>
            <a:endParaRPr sz="1800">
              <a:solidFill>
                <a:srgbClr val="254B8E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54B8E"/>
                </a:solidFill>
              </a:rPr>
              <a:t>Goal</a:t>
            </a:r>
            <a:endParaRPr b="1" sz="1800">
              <a:solidFill>
                <a:srgbClr val="254B8E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4B8E"/>
              </a:buClr>
              <a:buSzPts val="1800"/>
              <a:buChar char="•"/>
            </a:pPr>
            <a:r>
              <a:rPr lang="en-US" sz="1800">
                <a:solidFill>
                  <a:srgbClr val="254B8E"/>
                </a:solidFill>
              </a:rPr>
              <a:t>Develop a User Interface that will allow researchers and clinicians the ability to select a patient cohort based upon any number of the variables in available patient information and view historic patient outcomes</a:t>
            </a:r>
            <a:endParaRPr sz="1800">
              <a:solidFill>
                <a:srgbClr val="254B8E"/>
              </a:solidFill>
            </a:endParaRPr>
          </a:p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550" y="757050"/>
            <a:ext cx="3541449" cy="3130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278" name="Google Shape;2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00" y="247925"/>
            <a:ext cx="3849351" cy="439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 txBox="1"/>
          <p:nvPr/>
        </p:nvSpPr>
        <p:spPr>
          <a:xfrm>
            <a:off x="3179775" y="2048850"/>
            <a:ext cx="1740900" cy="1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get a Region of Interest, Age, and Toxicity selection requires 4 tables</a:t>
            </a:r>
            <a:endParaRPr/>
          </a:p>
        </p:txBody>
      </p:sp>
      <p:pic>
        <p:nvPicPr>
          <p:cNvPr id="280" name="Google Shape;28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300" y="247925"/>
            <a:ext cx="3528650" cy="29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4125" y="3629050"/>
            <a:ext cx="4562475" cy="11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/>
          <p:nvPr>
            <p:ph type="title"/>
          </p:nvPr>
        </p:nvSpPr>
        <p:spPr>
          <a:xfrm>
            <a:off x="809625" y="2936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sp>
        <p:nvSpPr>
          <p:cNvPr id="288" name="Google Shape;288;p34"/>
          <p:cNvSpPr txBox="1"/>
          <p:nvPr>
            <p:ph idx="1" type="body"/>
          </p:nvPr>
        </p:nvSpPr>
        <p:spPr>
          <a:xfrm>
            <a:off x="809625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4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290" name="Google Shape;2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24" y="991100"/>
            <a:ext cx="7085549" cy="35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4650" y="3331950"/>
            <a:ext cx="1872325" cy="9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type="title"/>
          </p:nvPr>
        </p:nvSpPr>
        <p:spPr>
          <a:xfrm>
            <a:off x="3019950" y="1714350"/>
            <a:ext cx="31041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98" name="Google Shape;298;p35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809625" y="2936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 to Date</a:t>
            </a:r>
            <a:endParaRPr/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809625" y="10287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Front End: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Created the framework/website to which UI will be developed upon. Can query for static variables (age and diagnosis) through the UI.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Back End: 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Became </a:t>
            </a:r>
            <a:r>
              <a:rPr lang="en-US" sz="2000"/>
              <a:t>familiar</a:t>
            </a:r>
            <a:r>
              <a:rPr lang="en-US" sz="2000"/>
              <a:t> with schema of database</a:t>
            </a:r>
            <a:endParaRPr sz="2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Wrote scripts performing cohort selection with static variable, multiple variables, and longitudinal variables.</a:t>
            </a:r>
            <a:endParaRPr sz="2000"/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0" y="29368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Frontend Implementation Choices</a:t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85800" y="11511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Language: java and html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Eclipse - IDE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JSF - Java Server Faces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Spring - Connection between java classes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Maven - Makes using Spring easier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Hibernate - Connection to the backend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Tomcat - Website</a:t>
            </a:r>
            <a:endParaRPr sz="2400"/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800950" y="119913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F75B5"/>
                </a:solidFill>
              </a:rPr>
              <a:t>Old Deliverables</a:t>
            </a:r>
            <a:endParaRPr>
              <a:solidFill>
                <a:srgbClr val="2F75B5"/>
              </a:solidFill>
            </a:endParaRPr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572600" y="875375"/>
            <a:ext cx="7016700" cy="361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FC5E8"/>
                </a:solidFill>
              </a:rPr>
              <a:t>Minimum</a:t>
            </a:r>
            <a:r>
              <a:rPr lang="en-US" sz="1800"/>
              <a:t>: UI and algorithm allowing for static variable(age, race, gender, diagnosis) selection of cohort with code and documentation.</a:t>
            </a:r>
            <a:br>
              <a:rPr lang="en-US" sz="1800"/>
            </a:b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FA8DC"/>
                </a:solidFill>
              </a:rPr>
              <a:t>Expected</a:t>
            </a:r>
            <a:r>
              <a:rPr lang="en-US" sz="1800"/>
              <a:t>: Longitudinal variable (duration/onset of symptoms)  selection of cohort with code and documentation. Query saving and loading implementation.</a:t>
            </a:r>
            <a:br>
              <a:rPr lang="en-US" sz="1800"/>
            </a:b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85C6"/>
                </a:solidFill>
              </a:rPr>
              <a:t>Maximum</a:t>
            </a:r>
            <a:r>
              <a:rPr lang="en-US" sz="1800"/>
              <a:t>: Derived variable selection(Dose Volume Histogram comparison) of cohorts with code and documentation.</a:t>
            </a:r>
            <a:br>
              <a:rPr lang="en-US" sz="1800"/>
            </a:br>
            <a:endParaRPr sz="1800"/>
          </a:p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800950" y="119913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Deliverables</a:t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143200" y="903400"/>
            <a:ext cx="7642200" cy="361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9FC5E8"/>
                </a:solidFill>
              </a:rPr>
              <a:t>Minimum</a:t>
            </a:r>
            <a:r>
              <a:rPr lang="en-US" sz="1700"/>
              <a:t>: Develop SQL, Algorithm allowing for static variable(age, race, gender, diagnosis) selection of cohort with code and documentation. </a:t>
            </a:r>
            <a:r>
              <a:rPr lang="en-US" sz="1700">
                <a:solidFill>
                  <a:srgbClr val="999999"/>
                </a:solidFill>
              </a:rPr>
              <a:t>Framework setup for the implementation of the UI as website.</a:t>
            </a:r>
            <a:endParaRPr sz="1700">
              <a:solidFill>
                <a:srgbClr val="999999"/>
              </a:solidFill>
            </a:endParaRPr>
          </a:p>
          <a:p>
            <a:pPr indent="457200" lvl="0" marL="0" rtl="0" algn="l">
              <a:spcBef>
                <a:spcPts val="360"/>
              </a:spcBef>
              <a:spcAft>
                <a:spcPts val="0"/>
              </a:spcAft>
              <a:buNone/>
            </a:pPr>
            <a:br>
              <a:rPr lang="en-US" sz="1700"/>
            </a:br>
            <a:r>
              <a:rPr lang="en-US" sz="1700"/>
              <a:t>	</a:t>
            </a:r>
            <a:r>
              <a:rPr lang="en-US" sz="1700">
                <a:solidFill>
                  <a:srgbClr val="6FA8DC"/>
                </a:solidFill>
              </a:rPr>
              <a:t>Expected</a:t>
            </a:r>
            <a:r>
              <a:rPr lang="en-US" sz="1700"/>
              <a:t>: Algorithm for Longitudinal variable (duration/onset of symptoms) selection of cohort with code and documentation. </a:t>
            </a:r>
            <a:r>
              <a:rPr lang="en-US" sz="1700">
                <a:solidFill>
                  <a:srgbClr val="999999"/>
                </a:solidFill>
              </a:rPr>
              <a:t>Creating a UI for static variable Cohort </a:t>
            </a:r>
            <a:r>
              <a:rPr lang="en-US" sz="1700">
                <a:solidFill>
                  <a:srgbClr val="999999"/>
                </a:solidFill>
              </a:rPr>
              <a:t>Selection along with code and documentation.</a:t>
            </a:r>
            <a:endParaRPr sz="1700">
              <a:solidFill>
                <a:srgbClr val="999999"/>
              </a:solidFill>
            </a:endParaRPr>
          </a:p>
          <a:p>
            <a:pPr indent="457200" lvl="0" marL="0" rtl="0" algn="l">
              <a:spcBef>
                <a:spcPts val="360"/>
              </a:spcBef>
              <a:spcAft>
                <a:spcPts val="0"/>
              </a:spcAft>
              <a:buNone/>
            </a:pPr>
            <a:br>
              <a:rPr lang="en-US" sz="1700">
                <a:solidFill>
                  <a:srgbClr val="B7B7B7"/>
                </a:solidFill>
              </a:rPr>
            </a:br>
            <a:r>
              <a:rPr lang="en-US" sz="1700">
                <a:solidFill>
                  <a:srgbClr val="B7B7B7"/>
                </a:solidFill>
              </a:rPr>
              <a:t>	</a:t>
            </a:r>
            <a:r>
              <a:rPr lang="en-US" sz="1700">
                <a:solidFill>
                  <a:srgbClr val="3D85C6"/>
                </a:solidFill>
              </a:rPr>
              <a:t>Maximum</a:t>
            </a:r>
            <a:r>
              <a:rPr lang="en-US" sz="1700"/>
              <a:t>: Algorithm for Derived variable selection of cohorts with code and documentation. </a:t>
            </a:r>
            <a:r>
              <a:rPr lang="en-US" sz="1700">
                <a:solidFill>
                  <a:srgbClr val="999999"/>
                </a:solidFill>
              </a:rPr>
              <a:t>Query saving and loading and UI for longitudinal variable Cohort Selection implementation along with code and documentation.</a:t>
            </a:r>
            <a:br>
              <a:rPr lang="en-US" sz="1800">
                <a:solidFill>
                  <a:srgbClr val="999999"/>
                </a:solidFill>
              </a:rPr>
            </a:br>
            <a:endParaRPr sz="1800">
              <a:solidFill>
                <a:srgbClr val="999999"/>
              </a:solidFill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809625" y="241538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25" y="814500"/>
            <a:ext cx="8501199" cy="378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6327125" y="1053075"/>
            <a:ext cx="513600" cy="3263700"/>
          </a:xfrm>
          <a:prstGeom prst="rect">
            <a:avLst/>
          </a:prstGeom>
          <a:noFill/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8A3A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25" y="885137"/>
            <a:ext cx="7714549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type="title"/>
          </p:nvPr>
        </p:nvSpPr>
        <p:spPr>
          <a:xfrm>
            <a:off x="847725" y="179397"/>
            <a:ext cx="7772400" cy="6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Timeline</a:t>
            </a:r>
            <a:endParaRPr/>
          </a:p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cxnSp>
        <p:nvCxnSpPr>
          <p:cNvPr id="161" name="Google Shape;161;p21"/>
          <p:cNvCxnSpPr/>
          <p:nvPr/>
        </p:nvCxnSpPr>
        <p:spPr>
          <a:xfrm>
            <a:off x="2831700" y="1766850"/>
            <a:ext cx="6744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21"/>
          <p:cNvSpPr txBox="1"/>
          <p:nvPr/>
        </p:nvSpPr>
        <p:spPr>
          <a:xfrm>
            <a:off x="7893775" y="2763300"/>
            <a:ext cx="1158900" cy="942900"/>
          </a:xfrm>
          <a:prstGeom prst="rect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Altered Deliverables, need to establish framework and connect to developed SQL</a:t>
            </a:r>
            <a:endParaRPr sz="900"/>
          </a:p>
        </p:txBody>
      </p:sp>
      <p:cxnSp>
        <p:nvCxnSpPr>
          <p:cNvPr id="163" name="Google Shape;163;p21"/>
          <p:cNvCxnSpPr>
            <a:stCxn id="162" idx="1"/>
          </p:cNvCxnSpPr>
          <p:nvPr/>
        </p:nvCxnSpPr>
        <p:spPr>
          <a:xfrm rot="10800000">
            <a:off x="6343675" y="2146050"/>
            <a:ext cx="1550100" cy="108870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p21"/>
          <p:cNvCxnSpPr>
            <a:stCxn id="162" idx="1"/>
          </p:cNvCxnSpPr>
          <p:nvPr/>
        </p:nvCxnSpPr>
        <p:spPr>
          <a:xfrm rot="10800000">
            <a:off x="6772375" y="3231750"/>
            <a:ext cx="1121400" cy="300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21"/>
          <p:cNvSpPr/>
          <p:nvPr/>
        </p:nvSpPr>
        <p:spPr>
          <a:xfrm>
            <a:off x="5503550" y="1179400"/>
            <a:ext cx="495900" cy="3111900"/>
          </a:xfrm>
          <a:prstGeom prst="rect">
            <a:avLst/>
          </a:prstGeom>
          <a:noFill/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8A3A5"/>
              </a:solidFill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7893775" y="1354825"/>
            <a:ext cx="1051200" cy="742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</a:t>
            </a:r>
            <a:r>
              <a:rPr lang="en-US" sz="1000"/>
              <a:t>ccess to database took longer than expected</a:t>
            </a:r>
            <a:endParaRPr sz="1000"/>
          </a:p>
        </p:txBody>
      </p:sp>
      <p:cxnSp>
        <p:nvCxnSpPr>
          <p:cNvPr id="167" name="Google Shape;167;p21"/>
          <p:cNvCxnSpPr/>
          <p:nvPr/>
        </p:nvCxnSpPr>
        <p:spPr>
          <a:xfrm>
            <a:off x="5344975" y="2604038"/>
            <a:ext cx="14274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1"/>
          <p:cNvCxnSpPr>
            <a:stCxn id="166" idx="1"/>
          </p:cNvCxnSpPr>
          <p:nvPr/>
        </p:nvCxnSpPr>
        <p:spPr>
          <a:xfrm rot="10800000">
            <a:off x="6334975" y="1723075"/>
            <a:ext cx="1558800" cy="300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685788" y="76213"/>
            <a:ext cx="77724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Milestones</a:t>
            </a:r>
            <a:endParaRPr/>
          </a:p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6667500" y="4743450"/>
            <a:ext cx="2277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CIS II 601.456 Spring 2019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254B8E"/>
              </a:solidFill>
            </a:endParaRPr>
          </a:p>
        </p:txBody>
      </p:sp>
      <p:graphicFrame>
        <p:nvGraphicFramePr>
          <p:cNvPr id="176" name="Google Shape;176;p22"/>
          <p:cNvGraphicFramePr/>
          <p:nvPr/>
        </p:nvGraphicFramePr>
        <p:xfrm>
          <a:off x="118425" y="78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{9DD4C2F7-D334-4FFD-A55D-E56E23151DEB}</a:tableStyleId>
              </a:tblPr>
              <a:tblGrid>
                <a:gridCol w="1942725"/>
                <a:gridCol w="1777375"/>
                <a:gridCol w="1034675"/>
                <a:gridCol w="993825"/>
                <a:gridCol w="2964200"/>
              </a:tblGrid>
              <a:tr h="338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Milestone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Updated </a:t>
                      </a:r>
                      <a:r>
                        <a:rPr lang="en-US" sz="1000"/>
                        <a:t>Milestone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Date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Status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Measurable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  <a:tr h="347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Presentation And Proposal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2/14-2/28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Done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Complete presentation and email proposal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9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Familiarize self with  code and database 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Done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Be capable of editing website and understanding existing code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63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UI set up to allow for cohort selection with Static variables.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SQL code formatted</a:t>
                      </a: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 for cohort selection with Static variables.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3/25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Done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Perform a cohort selection, have report of code and documentation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63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UI set up to allow for cohort selection with Longitudinal variables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SQL code formatted for cohort selection with </a:t>
                      </a: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Longitudinal variables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4/19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In process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Perform a cohort selection, have report of code and documentation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9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UI</a:t>
                      </a: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 with selection of static variable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4/14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In process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Be able to perform cohort selection in UI and patient table.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9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UI with selection of longitudinal variables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4/26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To Do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Be able to perform cohort selection in UI and receive visualizations.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9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/>
                        <a:t>Query Load and Save Parameters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5/2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To Do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Successfully save query and load independently on site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47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Final Presentation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6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5/9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To Do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Present report of completed work.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HM_White_H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