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0" r:id="rId3"/>
    <p:sldId id="261" r:id="rId4"/>
    <p:sldId id="262" r:id="rId5"/>
    <p:sldId id="281" r:id="rId6"/>
    <p:sldId id="272" r:id="rId7"/>
    <p:sldId id="271" r:id="rId8"/>
    <p:sldId id="282" r:id="rId9"/>
    <p:sldId id="270" r:id="rId10"/>
    <p:sldId id="273" r:id="rId11"/>
    <p:sldId id="274" r:id="rId12"/>
    <p:sldId id="276" r:id="rId13"/>
    <p:sldId id="275" r:id="rId14"/>
    <p:sldId id="283" r:id="rId15"/>
    <p:sldId id="277" r:id="rId16"/>
    <p:sldId id="27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64" d="100"/>
          <a:sy n="64" d="100"/>
        </p:scale>
        <p:origin x="82" y="1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B59AC-6A29-4C00-9E0D-F530606F3E3F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0646A-4917-468C-A8FC-B7F9B0F51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73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ED24B-2613-44E7-B261-29384ACF32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73F038-BBCC-4FFB-9529-4152FA3E6C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EE1E8-BA0A-416B-A9AE-0441C48D83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BB6653-DE76-452B-9F61-84C31A9B5155}" type="datetime1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F6096-60EE-42E5-9726-994B0113D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3D834-B457-44CD-8AD7-25F3E3C62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5117-BA60-4DC7-810D-BC0AA1D9FA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BF8113-0575-4774-84E2-EBA4214935B1}"/>
              </a:ext>
            </a:extLst>
          </p:cNvPr>
          <p:cNvSpPr/>
          <p:nvPr userDrawn="1"/>
        </p:nvSpPr>
        <p:spPr>
          <a:xfrm>
            <a:off x="0" y="5904085"/>
            <a:ext cx="12192000" cy="5293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32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83DBF-2B0C-461F-8540-8B1FD19F2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EE0F1C-5D78-49D8-BADA-43DD995A1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DE7DA-BEF3-4105-AAC4-B572FAC27C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2C9EB8-8E60-47C2-8FED-9A1EC8CC1CCC}" type="datetime1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ACA68-6473-41E2-9AEE-872966D46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1448D-AFFD-4686-99FC-3D6C32683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5117-BA60-4DC7-810D-BC0AA1D9F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5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94A607-9C24-458F-AEF4-D70EFF2110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F03358-3684-424E-8E6C-61D8E6DD18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2C422-FCCF-4E48-941D-03D8A30BF7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D9006B-9E91-44C3-ADEC-B55BFD8867D0}" type="datetime1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8441F-DF15-4BD9-B0C0-926AC9E57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A10C5-0867-4257-96AD-DE0C191C1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5117-BA60-4DC7-810D-BC0AA1D9F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7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71097-BABC-45AD-BA97-1CC1269E8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85217-F64B-4CF9-9F57-CC01A4E98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DF53B-9268-4817-94CA-F130418B31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D0ABC1-7E54-476E-95A2-61AB64663FBF}" type="datetime1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73FC-67C5-4DA8-86B9-3695F741E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0CDBD-C073-4A93-B943-F863E9B19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5117-BA60-4DC7-810D-BC0AA1D9F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80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771C6-E55E-4753-8148-21846E567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96963-8924-4AC7-8D3A-BBE8969BC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AA651-2736-41B8-AE06-590623D6E4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7E9C44-BEE3-4B20-B8CD-306AF7346FAF}" type="datetime1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9ED59-6234-4D0B-8626-A558ABD5B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0D55D-CE93-46C0-A827-2C99BBE97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5117-BA60-4DC7-810D-BC0AA1D9F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3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F1287-60C6-4098-8D0C-BA729755A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E8577-E5DE-4572-AD6F-6C42483325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C0B149-B731-4D12-8EF3-B629B7B5D1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EA59E6-BE38-4C1E-B8EA-66F3D3566E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47D39C-38E6-48D5-AC08-36535FEA9374}" type="datetime1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FE85E-E4EF-4F76-9EEF-5AD9D78A4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CCDA-51E7-4376-B4FE-7E540D5A6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5117-BA60-4DC7-810D-BC0AA1D9F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16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975BA-BB0D-452D-9AD8-59FF441CF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73287-A1BC-4EC7-8548-4400474D1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72A5FF-BAE8-402C-A6E2-F444B2F4B4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A65B0D-A11C-4168-886C-C7ED2A1453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54DFAB-BACB-4797-A087-1C7FF70DB6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3557C2-A884-46C7-A405-12B4C35C8C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F05683-1A80-4FE2-AD7D-6BCAD63906DD}" type="datetime1">
              <a:rPr lang="en-US" smtClean="0"/>
              <a:t>3/11/2021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8C6FE9-2641-46BF-A380-D4D21227F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AC335F-88D4-4009-A24A-1ABFA6EFC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5117-BA60-4DC7-810D-BC0AA1D9F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61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EB42D-259B-4F16-BDA4-A03E1D55C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A8E03C-3776-4580-976D-CBBDF94D39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4276CF-1E77-4A8A-B577-BBEF7766BB79}" type="datetime1">
              <a:rPr lang="en-US" smtClean="0"/>
              <a:t>3/11/2021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330870-71F3-4E24-B455-F538BC4CA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90EFC7-F804-4E47-89DD-1E3DF90B2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5117-BA60-4DC7-810D-BC0AA1D9F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77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19656C-70AA-482C-9ED3-C3633358B5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4D63EE-E3A8-4291-8658-DD0B49F08738}" type="datetime1">
              <a:rPr lang="en-US" smtClean="0"/>
              <a:t>3/11/2021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C3FA6F-5821-4077-8D7E-3C87017EE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030316-8AFF-4250-9B68-B504BA4AB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5117-BA60-4DC7-810D-BC0AA1D9F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25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F8DB8-12D4-4C66-A5E3-509775B35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5DBA2-87D8-4743-9170-57481219B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79085D-E2A7-414C-9F05-8748B5B66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7D5077-C4E1-469B-AA75-9263D6D73E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0C1D6C-8161-455C-A757-555FA7FB824A}" type="datetime1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78EB08-B8CB-49DE-A476-7D7DE8679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07CD78-6707-4B93-A682-DB88C29F2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5117-BA60-4DC7-810D-BC0AA1D9F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2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C998C-C8CD-4F37-8198-8926DEB06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E550F5-A1F2-4B5E-83C5-929078459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C11070-C69B-4499-B5CA-8C1976413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CBAA75-B533-4ACF-B56F-00FCC51219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4B60E-DBAF-4FB8-8946-2E1D07068496}" type="datetime1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525ED2-90DE-4C97-B036-4F4F8B661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9E1F0B-D2A1-45EE-921E-89955B88B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5117-BA60-4DC7-810D-BC0AA1D9F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8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AEA686-A413-4FB8-94D9-C843D137A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DDEFF-CF02-45D6-AA1A-6AF30776E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31721"/>
            <a:ext cx="10515600" cy="4135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91087-DE76-4264-B73D-21072A842D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753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6DDC6-9D31-4423-90E8-CAA498F47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940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55117-BA60-4DC7-810D-BC0AA1D9FA3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Image result for lcsr">
            <a:extLst>
              <a:ext uri="{FF2B5EF4-FFF2-40B4-BE49-F238E27FC236}">
                <a16:creationId xmlns:a16="http://schemas.microsoft.com/office/drawing/2014/main" id="{94FDEB42-81EC-4F7F-AE49-F808364A14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05" y="6507119"/>
            <a:ext cx="1074494" cy="34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johns hopkins engineering logo">
            <a:extLst>
              <a:ext uri="{FF2B5EF4-FFF2-40B4-BE49-F238E27FC236}">
                <a16:creationId xmlns:a16="http://schemas.microsoft.com/office/drawing/2014/main" id="{8080CCEF-7B19-487B-8530-0E6778D280A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30920" r="12945" b="31638"/>
          <a:stretch/>
        </p:blipFill>
        <p:spPr bwMode="auto">
          <a:xfrm>
            <a:off x="1855391" y="6523620"/>
            <a:ext cx="1626950" cy="33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58B9CD7-76F7-4A77-82C4-ADD3C41FE354}"/>
              </a:ext>
            </a:extLst>
          </p:cNvPr>
          <p:cNvSpPr txBox="1">
            <a:spLocks/>
          </p:cNvSpPr>
          <p:nvPr userDrawn="1"/>
        </p:nvSpPr>
        <p:spPr>
          <a:xfrm>
            <a:off x="10503408" y="6594093"/>
            <a:ext cx="1132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Slide      / 17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B70981-80F3-44CA-B53D-A0455770FCF7}"/>
              </a:ext>
            </a:extLst>
          </p:cNvPr>
          <p:cNvSpPr txBox="1"/>
          <p:nvPr userDrawn="1"/>
        </p:nvSpPr>
        <p:spPr>
          <a:xfrm>
            <a:off x="5036254" y="6434262"/>
            <a:ext cx="21194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EN.601.656 CIS II Spring 2021</a:t>
            </a:r>
            <a:endParaRPr lang="en-US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8307EB-1BD3-49CF-84FD-11356DCCC4A2}"/>
              </a:ext>
            </a:extLst>
          </p:cNvPr>
          <p:cNvSpPr txBox="1"/>
          <p:nvPr userDrawn="1"/>
        </p:nvSpPr>
        <p:spPr>
          <a:xfrm>
            <a:off x="10824299" y="6440824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2/16/2021</a:t>
            </a:r>
            <a:endParaRPr lang="en-US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321C2CD-4C0D-450D-B806-D9FAB3605B11}"/>
              </a:ext>
            </a:extLst>
          </p:cNvPr>
          <p:cNvGrpSpPr/>
          <p:nvPr userDrawn="1"/>
        </p:nvGrpSpPr>
        <p:grpSpPr>
          <a:xfrm>
            <a:off x="0" y="5967156"/>
            <a:ext cx="12191999" cy="523220"/>
            <a:chOff x="426577" y="5979188"/>
            <a:chExt cx="12191999" cy="52322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0C361D-707A-4952-BA07-022A2E6A78B1}"/>
                </a:ext>
              </a:extLst>
            </p:cNvPr>
            <p:cNvSpPr txBox="1"/>
            <p:nvPr userDrawn="1"/>
          </p:nvSpPr>
          <p:spPr>
            <a:xfrm>
              <a:off x="426577" y="5979188"/>
              <a:ext cx="78476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b="0" i="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[1] </a:t>
              </a:r>
              <a:r>
                <a:rPr lang="en-US" sz="1400" b="0" i="0" dirty="0" err="1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Chandrarathne</a:t>
              </a:r>
              <a:r>
                <a:rPr lang="en-US" sz="1400" b="0" i="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G., K. </a:t>
              </a:r>
              <a:r>
                <a:rPr lang="en-US" sz="1400" b="0" i="0" dirty="0" err="1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Thanikasalam</a:t>
              </a:r>
              <a:r>
                <a:rPr lang="en-US" sz="1400" b="0" i="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and A. </a:t>
              </a:r>
              <a:r>
                <a:rPr lang="en-US" sz="1400" b="0" i="0" dirty="0" err="1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Pinidiyaarachchi</a:t>
              </a:r>
              <a:r>
                <a:rPr lang="en-US" sz="1400" b="0" i="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(2020). A comprehensive study on deep</a:t>
              </a:r>
            </a:p>
            <a:p>
              <a:pPr algn="just"/>
              <a:r>
                <a:rPr lang="en-US" sz="1400" b="0" i="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image classification with small datasets. In </a:t>
              </a:r>
              <a:r>
                <a:rPr lang="en-US" sz="1400" b="0" i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Advances in Electronics Engineering</a:t>
              </a:r>
              <a:r>
                <a:rPr lang="en-US" sz="1400" b="0" i="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pp. 93–106. Springer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9DFF253-8A08-4912-816D-3735AE5FF15A}"/>
                </a:ext>
              </a:extLst>
            </p:cNvPr>
            <p:cNvSpPr txBox="1"/>
            <p:nvPr userDrawn="1"/>
          </p:nvSpPr>
          <p:spPr>
            <a:xfrm>
              <a:off x="8416784" y="5979188"/>
              <a:ext cx="42017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Review of [1] presented by Nick Greene</a:t>
              </a:r>
            </a:p>
            <a:p>
              <a:pPr algn="r"/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Unless noted otherwise, all images are sourced from [1]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7666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40278-3FFE-4D7A-9FBA-CA1537979E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8489" y="587620"/>
            <a:ext cx="10295021" cy="3197142"/>
          </a:xfrm>
        </p:spPr>
        <p:txBody>
          <a:bodyPr>
            <a:normAutofit/>
          </a:bodyPr>
          <a:lstStyle/>
          <a:p>
            <a:r>
              <a:rPr lang="en-US" sz="2400" dirty="0"/>
              <a:t>Paper Review:</a:t>
            </a:r>
            <a:br>
              <a:rPr lang="en-US" dirty="0"/>
            </a:br>
            <a:r>
              <a:rPr lang="en-US" sz="4800" dirty="0"/>
              <a:t>A Comprehensive Study on Deep Image Classification with Small Datasets</a:t>
            </a:r>
            <a:br>
              <a:rPr lang="en-US" sz="4400" dirty="0"/>
            </a:br>
            <a:r>
              <a:rPr lang="en-US" sz="1800" dirty="0" err="1"/>
              <a:t>Chandrarathne</a:t>
            </a:r>
            <a:r>
              <a:rPr lang="en-US" sz="1800" dirty="0"/>
              <a:t>, </a:t>
            </a:r>
            <a:r>
              <a:rPr lang="en-US" sz="1800" dirty="0" err="1"/>
              <a:t>Gayani</a:t>
            </a:r>
            <a:r>
              <a:rPr lang="en-US" sz="1800" dirty="0"/>
              <a:t> and </a:t>
            </a:r>
            <a:r>
              <a:rPr lang="en-US" sz="1800" dirty="0" err="1"/>
              <a:t>Thanikasalam</a:t>
            </a:r>
            <a:r>
              <a:rPr lang="en-US" sz="1800" dirty="0"/>
              <a:t>, </a:t>
            </a:r>
            <a:r>
              <a:rPr lang="en-US" sz="1800" dirty="0" err="1"/>
              <a:t>Kokul</a:t>
            </a:r>
            <a:r>
              <a:rPr lang="en-US" sz="1800" dirty="0"/>
              <a:t> and </a:t>
            </a:r>
            <a:r>
              <a:rPr lang="en-US" sz="1800" dirty="0" err="1"/>
              <a:t>Pinidiyaarachchi</a:t>
            </a:r>
            <a:r>
              <a:rPr lang="en-US" sz="1800" dirty="0"/>
              <a:t>, </a:t>
            </a:r>
            <a:r>
              <a:rPr lang="en-US" sz="1800" dirty="0" err="1"/>
              <a:t>Amalk</a:t>
            </a:r>
            <a:br>
              <a:rPr lang="en-US" sz="1800" dirty="0"/>
            </a:br>
            <a:r>
              <a:rPr lang="en-US" sz="1800" i="1" dirty="0"/>
              <a:t>Advances in Electronics Engineering</a:t>
            </a:r>
            <a:r>
              <a:rPr lang="en-US" sz="1800" dirty="0"/>
              <a:t>, pp. 93-106. Springer, Singapore, 2020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87748A-A276-41BD-BD77-A660B87622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69285"/>
            <a:ext cx="12192000" cy="1655762"/>
          </a:xfrm>
        </p:spPr>
        <p:txBody>
          <a:bodyPr/>
          <a:lstStyle/>
          <a:p>
            <a:r>
              <a:rPr lang="en-US" dirty="0"/>
              <a:t>Reviewed by Nick Greene</a:t>
            </a:r>
          </a:p>
          <a:p>
            <a:r>
              <a:rPr lang="en-US" dirty="0"/>
              <a:t>Project 5 </a:t>
            </a:r>
            <a:r>
              <a:rPr lang="en-US" b="0" i="0" dirty="0">
                <a:effectLst/>
                <a:latin typeface="Arial" panose="020B0604020202020204" pitchFamily="34" charset="0"/>
              </a:rPr>
              <a:t>: Vision Guided Mosquito Dissection for the Production of Malaria Vaccine</a:t>
            </a:r>
            <a:endParaRPr lang="en-US" dirty="0"/>
          </a:p>
          <a:p>
            <a:r>
              <a:rPr lang="en-US" sz="1800" dirty="0"/>
              <a:t>Mentors: </a:t>
            </a:r>
            <a:r>
              <a:rPr lang="en-US" sz="1800" dirty="0" err="1"/>
              <a:t>Balazs</a:t>
            </a:r>
            <a:r>
              <a:rPr lang="en-US" sz="1800" dirty="0"/>
              <a:t> </a:t>
            </a:r>
            <a:r>
              <a:rPr lang="en-US" sz="1800" dirty="0" err="1"/>
              <a:t>Vagvolgyi</a:t>
            </a:r>
            <a:r>
              <a:rPr lang="en-US" sz="1800" dirty="0"/>
              <a:t>, Alan Lai, </a:t>
            </a:r>
            <a:r>
              <a:rPr lang="en-US" sz="1800" dirty="0" err="1"/>
              <a:t>Parth</a:t>
            </a:r>
            <a:r>
              <a:rPr lang="en-US" sz="1800" dirty="0"/>
              <a:t> Vora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1CCE9-1A36-4800-B85C-1D67703A8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5117-BA60-4DC7-810D-BC0AA1D9FA3A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2E187-4FA3-4799-A99E-8FE8E01A8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669789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58764-E9C2-41D5-A359-1BCA3638C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- Transfer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9752D-CE6A-43C3-B7BF-D5AB8BBE0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1283"/>
            <a:ext cx="10515600" cy="4135434"/>
          </a:xfrm>
        </p:spPr>
        <p:txBody>
          <a:bodyPr>
            <a:normAutofit/>
          </a:bodyPr>
          <a:lstStyle/>
          <a:p>
            <a:r>
              <a:rPr lang="en-US" sz="2400" dirty="0"/>
              <a:t>Reinitialize and train on 0-12 of the last convolutional layers of VGG-16. Three fully connected layers at the end are always trained on.</a:t>
            </a:r>
          </a:p>
          <a:p>
            <a:pPr lvl="1"/>
            <a:r>
              <a:rPr lang="en-US" sz="2000" dirty="0"/>
              <a:t>Remaining convolutional layers are frozen (kept fixed) throughout the training.</a:t>
            </a:r>
          </a:p>
          <a:p>
            <a:pPr lvl="1"/>
            <a:r>
              <a:rPr lang="en-US" sz="2000" dirty="0"/>
              <a:t>Same three fully connected layers used after the convolution layers</a:t>
            </a:r>
          </a:p>
          <a:p>
            <a:r>
              <a:rPr lang="en-US" sz="2400" dirty="0"/>
              <a:t>For the best number of layers, perform the training again, except unfreeze the frozen weights (lower learning rate for these layers)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06CB1D-B868-47EA-AC58-FDA4CF127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896B5D-BC18-4520-A76F-9EEB7914C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5117-BA60-4DC7-810D-BC0AA1D9FA3A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303092-2578-496A-98A0-C2A4DD677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546037"/>
            <a:ext cx="8001000" cy="217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24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C5852-3F7E-440F-8A37-0EC771107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EF8AB-A756-45F9-804B-85DDB0E0D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D1E62A-7702-43F2-9190-04DB19CE2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C1DC67-D22D-4B1E-B136-AB5C20DFB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5117-BA60-4DC7-810D-BC0AA1D9FA3A}" type="slidenum">
              <a:rPr lang="en-US" smtClean="0"/>
              <a:t>11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A1F057-4614-401D-A72F-1D95D31D8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087" y="1528992"/>
            <a:ext cx="7331826" cy="413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96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C5852-3F7E-440F-8A37-0EC771107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EF8AB-A756-45F9-804B-85DDB0E0D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D1E62A-7702-43F2-9190-04DB19CE2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C1DC67-D22D-4B1E-B136-AB5C20DFB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5117-BA60-4DC7-810D-BC0AA1D9FA3A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4594CE-BD31-4197-9B90-D3EEA81F8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552" y="1577147"/>
            <a:ext cx="6978896" cy="414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00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C5852-3F7E-440F-8A37-0EC771107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EF8AB-A756-45F9-804B-85DDB0E0D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D1E62A-7702-43F2-9190-04DB19CE2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C1DC67-D22D-4B1E-B136-AB5C20DFB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5117-BA60-4DC7-810D-BC0AA1D9FA3A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1E88C8-11F3-419B-8F0F-B90C3D469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058" y="1358893"/>
            <a:ext cx="89378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971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8C3A0-2ECC-41A6-A5C8-A84170923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521DA-6C34-416E-A92B-A7A8A0149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4100A1-3738-44DB-955E-C3E2F151A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67CAA0-9BED-4379-AC83-A8CAAC74B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5117-BA60-4DC7-810D-BC0AA1D9FA3A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68BB03-D733-42C6-9223-E67F3105F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14" y="2254911"/>
            <a:ext cx="11901771" cy="226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093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2C66C-F053-4BEA-AD4F-770830853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91A78-EBC5-4712-9294-EFEB2318D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Did not compare the number of parameters being learned in each to the dataset size</a:t>
            </a:r>
          </a:p>
          <a:p>
            <a:r>
              <a:rPr lang="en-US" dirty="0"/>
              <a:t>No use of data augmentation in experiments despite mentioning that it is a valuable asset for small datasets</a:t>
            </a:r>
          </a:p>
          <a:p>
            <a:r>
              <a:rPr lang="en-US" dirty="0"/>
              <a:t>Only used a single base architecture </a:t>
            </a:r>
          </a:p>
          <a:p>
            <a:r>
              <a:rPr lang="en-US" dirty="0"/>
              <a:t>No description of data preprocessing</a:t>
            </a:r>
          </a:p>
          <a:p>
            <a:r>
              <a:rPr lang="en-US" dirty="0"/>
              <a:t>Did not discuss future work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2760E9-0CCD-457C-B397-064933E18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15483C-8767-45AF-9368-05325BFC6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5117-BA60-4DC7-810D-BC0AA1D9FA3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91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71AB2-61AC-45FA-A8B5-9CBCD27E7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Suggested 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D999B-FC22-4F81-9BED-6FEDBC83A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even smaller datasets</a:t>
            </a:r>
          </a:p>
          <a:p>
            <a:r>
              <a:rPr lang="en-US" dirty="0"/>
              <a:t>Experiment with different input resolutions</a:t>
            </a:r>
          </a:p>
          <a:p>
            <a:pPr lvl="1"/>
            <a:r>
              <a:rPr lang="en-US" dirty="0"/>
              <a:t>Downsizing an image can significantly reduce the number of parameters in a network while retaining the architecture.</a:t>
            </a:r>
          </a:p>
          <a:p>
            <a:pPr lvl="1"/>
            <a:r>
              <a:rPr lang="en-US" dirty="0"/>
              <a:t>Downsizing the input could allow for a deeper network without significantly changing the number of parameters.</a:t>
            </a:r>
          </a:p>
          <a:p>
            <a:r>
              <a:rPr lang="en-US" dirty="0"/>
              <a:t>Less fully connected layers</a:t>
            </a:r>
          </a:p>
          <a:p>
            <a:pPr lvl="1"/>
            <a:r>
              <a:rPr lang="en-US" dirty="0"/>
              <a:t>Fully connected layers use a large number of parameters.</a:t>
            </a:r>
          </a:p>
          <a:p>
            <a:pPr lvl="1"/>
            <a:r>
              <a:rPr lang="en-US" dirty="0"/>
              <a:t>Fully convolutional networks have no fully connected layers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FD4C68-D2E5-4E1D-8452-35377F2FF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A4F8-FFD5-4408-9257-91CDB0EA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5117-BA60-4DC7-810D-BC0AA1D9FA3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02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2E51F-6254-4360-B771-5DE1FA18C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43EA7B-025A-49A6-B53B-5DF2CA27D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7AA950-BCD1-4710-B012-5665C67DA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5117-BA60-4DC7-810D-BC0AA1D9FA3A}" type="slidenum">
              <a:rPr lang="en-US" smtClean="0"/>
              <a:t>17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F2A9EF9-BC8A-48D3-A958-38EA78DBA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E0F4E1-95A8-414E-8753-AE6ED1F12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43130"/>
            <a:ext cx="8714122" cy="436095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D33C693-EE3E-42A5-BA1F-2D7E9127FF8D}"/>
              </a:ext>
            </a:extLst>
          </p:cNvPr>
          <p:cNvSpPr/>
          <p:nvPr/>
        </p:nvSpPr>
        <p:spPr>
          <a:xfrm>
            <a:off x="0" y="5904085"/>
            <a:ext cx="12192000" cy="5293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61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83250-A3E3-4B58-A428-F550FC33D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6A60E-4FBA-4C61-AA72-9C3EF0F27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Paper performs experiments to determine optimal CNN based methods for training on small datasets</a:t>
            </a:r>
          </a:p>
          <a:p>
            <a:endParaRPr lang="en-US" dirty="0"/>
          </a:p>
          <a:p>
            <a:r>
              <a:rPr lang="en-US" dirty="0"/>
              <a:t>Outline</a:t>
            </a:r>
          </a:p>
          <a:p>
            <a:pPr lvl="1"/>
            <a:r>
              <a:rPr lang="en-US" dirty="0"/>
              <a:t>Relevance to project</a:t>
            </a:r>
          </a:p>
          <a:p>
            <a:pPr lvl="1"/>
            <a:r>
              <a:rPr lang="en-US" dirty="0"/>
              <a:t>Background</a:t>
            </a:r>
          </a:p>
          <a:p>
            <a:pPr lvl="1"/>
            <a:r>
              <a:rPr lang="en-US" dirty="0"/>
              <a:t>Methods</a:t>
            </a:r>
          </a:p>
          <a:p>
            <a:pPr lvl="1"/>
            <a:r>
              <a:rPr lang="en-US" dirty="0"/>
              <a:t>Results</a:t>
            </a:r>
          </a:p>
          <a:p>
            <a:pPr lvl="1"/>
            <a:r>
              <a:rPr lang="en-US" dirty="0"/>
              <a:t>Critiques</a:t>
            </a:r>
          </a:p>
          <a:p>
            <a:pPr lvl="1"/>
            <a:r>
              <a:rPr lang="en-US" dirty="0"/>
              <a:t>Applications to project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7A13E6-4F81-4778-B031-AF34A3DD0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B9F85-47B9-46D1-BDB1-B468CB289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5117-BA60-4DC7-810D-BC0AA1D9FA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38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0796F-3996-4736-B358-F72FB6651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363DC-BD86-40FF-85E4-5C183590F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2072"/>
            <a:ext cx="10515600" cy="4135434"/>
          </a:xfrm>
        </p:spPr>
        <p:txBody>
          <a:bodyPr>
            <a:normAutofit/>
          </a:bodyPr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Project 5: Vision Guided Mosquito Dissection for the Production of Malaria Vaccine</a:t>
            </a:r>
            <a:endParaRPr lang="en-US" dirty="0"/>
          </a:p>
          <a:p>
            <a:pPr lvl="1"/>
            <a:r>
              <a:rPr lang="en-US" dirty="0"/>
              <a:t>Project Goal: Implement image classification vision algorithms with both machine learning and conventional image processing:</a:t>
            </a:r>
          </a:p>
          <a:p>
            <a:pPr lvl="2"/>
            <a:r>
              <a:rPr lang="en-US" dirty="0"/>
              <a:t>Classification tasks</a:t>
            </a:r>
          </a:p>
          <a:p>
            <a:pPr lvl="3"/>
            <a:r>
              <a:rPr lang="en-US" dirty="0"/>
              <a:t>Check if turntable cleaning was successful after</a:t>
            </a:r>
          </a:p>
          <a:p>
            <a:pPr marL="1371600" lvl="3" indent="0">
              <a:buNone/>
            </a:pPr>
            <a:r>
              <a:rPr lang="en-US" dirty="0"/>
              <a:t>	each attempted cleaning </a:t>
            </a:r>
          </a:p>
          <a:p>
            <a:pPr lvl="3"/>
            <a:r>
              <a:rPr lang="en-US" dirty="0"/>
              <a:t>Check if gripper clearing was successful</a:t>
            </a:r>
          </a:p>
          <a:p>
            <a:pPr lvl="2"/>
            <a:r>
              <a:rPr lang="en-US" dirty="0"/>
              <a:t>Dataset size is ~300 images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B078B4-5265-4746-B1A3-E4DD85749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309978-B63C-4AAB-804F-D100D4D31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5117-BA60-4DC7-810D-BC0AA1D9FA3A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56810A-EDAB-4D11-B0A3-7BABB24C7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8463" y="3525253"/>
            <a:ext cx="3924728" cy="21777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0E496B-C988-4BC6-AC82-E5E70F25B691}"/>
              </a:ext>
            </a:extLst>
          </p:cNvPr>
          <p:cNvSpPr txBox="1"/>
          <p:nvPr/>
        </p:nvSpPr>
        <p:spPr>
          <a:xfrm>
            <a:off x="8489398" y="5659378"/>
            <a:ext cx="15428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Image Source: JHU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B4A2EA-8C2D-4BCD-BEEF-1BADFE09202A}"/>
              </a:ext>
            </a:extLst>
          </p:cNvPr>
          <p:cNvSpPr txBox="1"/>
          <p:nvPr/>
        </p:nvSpPr>
        <p:spPr>
          <a:xfrm>
            <a:off x="7847779" y="3179984"/>
            <a:ext cx="2826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CAD Model of Robot System</a:t>
            </a:r>
          </a:p>
        </p:txBody>
      </p:sp>
    </p:spTree>
    <p:extLst>
      <p:ext uri="{BB962C8B-B14F-4D97-AF65-F5344CB8AC3E}">
        <p14:creationId xmlns:p14="http://schemas.microsoft.com/office/powerpoint/2010/main" val="409507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F8A26-12C4-4DCC-9D4D-E38A759EE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71C189-E686-4B5A-B386-F0B7EFD46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C2CC33-1871-4BAA-8333-A2BF4FFE3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5117-BA60-4DC7-810D-BC0AA1D9FA3A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10E3A6-EE54-43F2-900D-9E5C801997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37598" t="37730" r="42793" b="44023"/>
          <a:stretch/>
        </p:blipFill>
        <p:spPr>
          <a:xfrm>
            <a:off x="2569582" y="2312687"/>
            <a:ext cx="3730955" cy="307003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C1A68B5-687E-4327-8375-2A4CB6335386}"/>
              </a:ext>
            </a:extLst>
          </p:cNvPr>
          <p:cNvSpPr/>
          <p:nvPr/>
        </p:nvSpPr>
        <p:spPr>
          <a:xfrm>
            <a:off x="4627260" y="3598942"/>
            <a:ext cx="696035" cy="7059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D4A478-16B4-4721-ACD9-C14E5053B504}"/>
              </a:ext>
            </a:extLst>
          </p:cNvPr>
          <p:cNvSpPr txBox="1"/>
          <p:nvPr/>
        </p:nvSpPr>
        <p:spPr>
          <a:xfrm>
            <a:off x="2491253" y="1943355"/>
            <a:ext cx="3887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Cleaning Station Top View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96966E-829D-49F5-8296-0EE896BFBA23}"/>
              </a:ext>
            </a:extLst>
          </p:cNvPr>
          <p:cNvSpPr txBox="1"/>
          <p:nvPr/>
        </p:nvSpPr>
        <p:spPr>
          <a:xfrm>
            <a:off x="306085" y="2705414"/>
            <a:ext cx="2189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Successfully Cleaned 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8E7169C-A3F9-4710-90EA-AF70D35C4C73}"/>
              </a:ext>
            </a:extLst>
          </p:cNvPr>
          <p:cNvCxnSpPr>
            <a:cxnSpLocks/>
            <a:stCxn id="33" idx="3"/>
            <a:endCxn id="10" idx="2"/>
          </p:cNvCxnSpPr>
          <p:nvPr/>
        </p:nvCxnSpPr>
        <p:spPr>
          <a:xfrm>
            <a:off x="2188932" y="3884218"/>
            <a:ext cx="2438328" cy="677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F7A8C89-7339-4A71-B7C6-EC9042CD5B36}"/>
              </a:ext>
            </a:extLst>
          </p:cNvPr>
          <p:cNvSpPr txBox="1"/>
          <p:nvPr/>
        </p:nvSpPr>
        <p:spPr>
          <a:xfrm>
            <a:off x="8650828" y="1943355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Gripper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D4A46D6-3E3F-4091-A6AC-5416C6324BBD}"/>
              </a:ext>
            </a:extLst>
          </p:cNvPr>
          <p:cNvSpPr/>
          <p:nvPr/>
        </p:nvSpPr>
        <p:spPr>
          <a:xfrm>
            <a:off x="4627260" y="2556671"/>
            <a:ext cx="705704" cy="6852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FBF6659-60E2-4B51-9812-FBF00FF87093}"/>
              </a:ext>
            </a:extLst>
          </p:cNvPr>
          <p:cNvCxnSpPr>
            <a:cxnSpLocks/>
            <a:stCxn id="13" idx="3"/>
            <a:endCxn id="18" idx="2"/>
          </p:cNvCxnSpPr>
          <p:nvPr/>
        </p:nvCxnSpPr>
        <p:spPr>
          <a:xfrm>
            <a:off x="2495736" y="2890080"/>
            <a:ext cx="2131524" cy="91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19AADDD7-1606-4B90-9D19-5A47D259FA70}"/>
              </a:ext>
            </a:extLst>
          </p:cNvPr>
          <p:cNvSpPr txBox="1"/>
          <p:nvPr/>
        </p:nvSpPr>
        <p:spPr>
          <a:xfrm>
            <a:off x="3561498" y="5382722"/>
            <a:ext cx="15428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Image Source: JHU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739C151-0380-40B8-AE58-8F0AA0FD37CB}"/>
              </a:ext>
            </a:extLst>
          </p:cNvPr>
          <p:cNvSpPr txBox="1"/>
          <p:nvPr/>
        </p:nvSpPr>
        <p:spPr>
          <a:xfrm>
            <a:off x="612890" y="3561052"/>
            <a:ext cx="1576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Unsuccessfully Cleaned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0B948A4-0688-4CC4-ACF9-E1EC373AA9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9" t="2120" r="16023" b="7790"/>
          <a:stretch/>
        </p:blipFill>
        <p:spPr bwMode="auto">
          <a:xfrm>
            <a:off x="6816911" y="2312687"/>
            <a:ext cx="4570646" cy="307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DAD9E1C1-B6F1-4D96-80D3-F4CF70E89F8E}"/>
              </a:ext>
            </a:extLst>
          </p:cNvPr>
          <p:cNvSpPr txBox="1"/>
          <p:nvPr/>
        </p:nvSpPr>
        <p:spPr>
          <a:xfrm>
            <a:off x="8330804" y="5372770"/>
            <a:ext cx="15428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Image Source: JHU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98FFAB7A-CB5E-4726-90C3-9E01125C6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1912"/>
            <a:ext cx="10515600" cy="4135434"/>
          </a:xfrm>
        </p:spPr>
        <p:txBody>
          <a:bodyPr>
            <a:normAutofit/>
          </a:bodyPr>
          <a:lstStyle/>
          <a:p>
            <a:r>
              <a:rPr lang="en-US" dirty="0"/>
              <a:t>Physical Setup:</a:t>
            </a:r>
          </a:p>
        </p:txBody>
      </p:sp>
    </p:spTree>
    <p:extLst>
      <p:ext uri="{BB962C8B-B14F-4D97-AF65-F5344CB8AC3E}">
        <p14:creationId xmlns:p14="http://schemas.microsoft.com/office/powerpoint/2010/main" val="4106724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F2130-1CF3-4BE2-94AE-90812EFD3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5D6FF-72D2-4598-B286-5C08224D6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1721"/>
            <a:ext cx="5779168" cy="4135434"/>
          </a:xfrm>
        </p:spPr>
        <p:txBody>
          <a:bodyPr>
            <a:normAutofit/>
          </a:bodyPr>
          <a:lstStyle/>
          <a:p>
            <a:r>
              <a:rPr lang="en-US" dirty="0"/>
              <a:t>Deep Convolutional Neural Networks are successful at image classification</a:t>
            </a:r>
          </a:p>
          <a:p>
            <a:pPr lvl="1"/>
            <a:r>
              <a:rPr lang="en-US" dirty="0"/>
              <a:t>Require lots of data</a:t>
            </a:r>
          </a:p>
          <a:p>
            <a:r>
              <a:rPr lang="en-US" dirty="0"/>
              <a:t>For a small dataset</a:t>
            </a:r>
          </a:p>
          <a:p>
            <a:pPr lvl="1"/>
            <a:r>
              <a:rPr lang="en-US" dirty="0"/>
              <a:t>Too complex of a model will over fit causing poor generalization</a:t>
            </a:r>
          </a:p>
          <a:p>
            <a:pPr lvl="1"/>
            <a:r>
              <a:rPr lang="en-US" dirty="0"/>
              <a:t>Reducing model complexity to prevent overfitting can cause prevent adequate learning of the task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5E3097-F3ED-493E-B2A1-8FD65D7BF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BE509C-974D-4DFA-8DF2-DA284EF9A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5117-BA60-4DC7-810D-BC0AA1D9FA3A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0821C0-1CEB-4D0C-B97D-F28C078F77F8}"/>
              </a:ext>
            </a:extLst>
          </p:cNvPr>
          <p:cNvSpPr txBox="1"/>
          <p:nvPr/>
        </p:nvSpPr>
        <p:spPr>
          <a:xfrm>
            <a:off x="6993856" y="4848161"/>
            <a:ext cx="48697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/>
              <a:t>Image source: https://medium.com/greyatom/what-is-underfitting-and-overfitting-in-machine-learning-and-how-to-deal-with-it-6803a989c76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478A6-D3AC-4A53-965D-B96BE37300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37"/>
          <a:stretch/>
        </p:blipFill>
        <p:spPr>
          <a:xfrm>
            <a:off x="6761746" y="2120705"/>
            <a:ext cx="5101891" cy="278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705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611BC-A608-4718-9332-19DE0DF58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AC8D4-B457-4623-8353-994A98B8F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1721"/>
            <a:ext cx="4419600" cy="413543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Deeper networks are better at image classification</a:t>
            </a:r>
          </a:p>
          <a:p>
            <a:pPr lvl="1"/>
            <a:r>
              <a:rPr lang="en-US" dirty="0"/>
              <a:t>Reducing trainable parameters to prevent overfitting on a small dataset means a less deep network</a:t>
            </a:r>
          </a:p>
          <a:p>
            <a:r>
              <a:rPr lang="en-US" dirty="0"/>
              <a:t>Transfer learning preserves lower level features</a:t>
            </a:r>
          </a:p>
          <a:p>
            <a:pPr lvl="1"/>
            <a:r>
              <a:rPr lang="en-US" dirty="0"/>
              <a:t>Use these as static filters and only train a small number of parameters higher in the network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EB230-49ED-4BD9-81B8-D1C5B11B1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2427CD-628D-4904-88DC-09ADD3925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5117-BA60-4DC7-810D-BC0AA1D9FA3A}" type="slidenum">
              <a:rPr lang="en-US" smtClean="0"/>
              <a:t>6</a:t>
            </a:fld>
            <a:endParaRPr lang="en-US"/>
          </a:p>
        </p:txBody>
      </p:sp>
      <p:pic>
        <p:nvPicPr>
          <p:cNvPr id="2050" name="Picture 2" descr="Visualizing layers of VGG-16[13] architecture. Image taken from [24]">
            <a:extLst>
              <a:ext uri="{FF2B5EF4-FFF2-40B4-BE49-F238E27FC236}">
                <a16:creationId xmlns:a16="http://schemas.microsoft.com/office/drawing/2014/main" id="{82C0CE4F-94FF-4FC8-AC94-CC1C6B14E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939" y="2298859"/>
            <a:ext cx="6325061" cy="298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7C0F45-AC56-48F7-9424-B6A09273A5F3}"/>
              </a:ext>
            </a:extLst>
          </p:cNvPr>
          <p:cNvSpPr txBox="1"/>
          <p:nvPr/>
        </p:nvSpPr>
        <p:spPr>
          <a:xfrm>
            <a:off x="7107853" y="5279343"/>
            <a:ext cx="3843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VGG-16 Learned Feature Visualization</a:t>
            </a:r>
          </a:p>
        </p:txBody>
      </p:sp>
    </p:spTree>
    <p:extLst>
      <p:ext uri="{BB962C8B-B14F-4D97-AF65-F5344CB8AC3E}">
        <p14:creationId xmlns:p14="http://schemas.microsoft.com/office/powerpoint/2010/main" val="497410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11AF8-0E42-4958-8755-6731061A2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DA6F9-FE61-459B-AE67-C8BAF4837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optimal number of convolutional layers for training on a small dataset from </a:t>
            </a:r>
            <a:r>
              <a:rPr lang="en-US" dirty="0" err="1"/>
              <a:t>stratch</a:t>
            </a:r>
            <a:endParaRPr lang="en-US" dirty="0"/>
          </a:p>
          <a:p>
            <a:r>
              <a:rPr lang="en-US" dirty="0"/>
              <a:t>Find optimal number of convolutional layers to re-learn from scratch during transfer learning on a small dataset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E8D5E8-6C11-4A3E-8A35-10EC71E46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377013-E448-423B-B81E-69495F2AF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5117-BA60-4DC7-810D-BC0AA1D9FA3A}" type="slidenum">
              <a:rPr lang="en-US" smtClean="0"/>
              <a:t>7</a:t>
            </a:fld>
            <a:endParaRPr lang="en-US"/>
          </a:p>
        </p:txBody>
      </p:sp>
      <p:pic>
        <p:nvPicPr>
          <p:cNvPr id="1026" name="Picture 2" descr="VGG16 - Convolutional Network for Classification and Detection">
            <a:extLst>
              <a:ext uri="{FF2B5EF4-FFF2-40B4-BE49-F238E27FC236}">
                <a16:creationId xmlns:a16="http://schemas.microsoft.com/office/drawing/2014/main" id="{594D8B7C-F7B1-458D-984A-7B482CD6E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547" y="3592130"/>
            <a:ext cx="7964905" cy="195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5CD501-3CD9-436A-BF15-F9DE75D429EE}"/>
              </a:ext>
            </a:extLst>
          </p:cNvPr>
          <p:cNvSpPr txBox="1"/>
          <p:nvPr/>
        </p:nvSpPr>
        <p:spPr>
          <a:xfrm>
            <a:off x="5035325" y="5543531"/>
            <a:ext cx="2121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neurohive.io</a:t>
            </a:r>
          </a:p>
        </p:txBody>
      </p:sp>
    </p:spTree>
    <p:extLst>
      <p:ext uri="{BB962C8B-B14F-4D97-AF65-F5344CB8AC3E}">
        <p14:creationId xmlns:p14="http://schemas.microsoft.com/office/powerpoint/2010/main" val="2236272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67058-7303-4AC0-9516-14F9325B9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66726-DF42-430F-BE5C-BDB45980D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Caltech101 and CIFAR10 are the small datasets used for training</a:t>
            </a:r>
          </a:p>
          <a:p>
            <a:r>
              <a:rPr lang="en-US" dirty="0"/>
              <a:t>For Transfer learning, VGG-16 was pretrained on ImageNet before training on Caltech101 and CIFAR10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416945-54B3-4129-B779-0A6A0C107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F8CA84-666B-4DBB-B052-CD62BB84E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5117-BA60-4DC7-810D-BC0AA1D9FA3A}" type="slidenum">
              <a:rPr lang="en-US" smtClean="0"/>
              <a:t>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909C72-586E-487B-847C-8E5ED44EF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21" y="3429000"/>
            <a:ext cx="11109158" cy="199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321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D3152-2131-4B4F-B3B4-2E1DE2F9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– Training from Scratch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CEF53-E41D-41A9-BBB5-D88BD7F58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8900"/>
            <a:ext cx="10515600" cy="4135434"/>
          </a:xfrm>
        </p:spPr>
        <p:txBody>
          <a:bodyPr>
            <a:normAutofit/>
          </a:bodyPr>
          <a:lstStyle/>
          <a:p>
            <a:r>
              <a:rPr lang="en-US" sz="2400" dirty="0"/>
              <a:t>Three fully connected layers at the end of dimensions 512, 256, and </a:t>
            </a:r>
            <a:r>
              <a:rPr lang="en-US" sz="2400" dirty="0" err="1"/>
              <a:t>num_classes</a:t>
            </a:r>
            <a:endParaRPr lang="en-US" sz="2400" dirty="0"/>
          </a:p>
          <a:p>
            <a:r>
              <a:rPr lang="en-US" sz="2400" dirty="0"/>
              <a:t>Fully connected layers use </a:t>
            </a:r>
            <a:r>
              <a:rPr lang="en-US" sz="2400" dirty="0" err="1"/>
              <a:t>ReLU</a:t>
            </a:r>
            <a:r>
              <a:rPr lang="en-US" sz="2400" dirty="0"/>
              <a:t> activation and dropout</a:t>
            </a:r>
          </a:p>
          <a:p>
            <a:r>
              <a:rPr lang="en-US" sz="2400" dirty="0"/>
              <a:t>Train VGG-16 from scratch with 0 to 9 convolutional layers </a:t>
            </a:r>
          </a:p>
          <a:p>
            <a:r>
              <a:rPr lang="en-US" sz="2400" dirty="0"/>
              <a:t>Max pooling layers are placed in between convolutional layers.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A12CD0-91A0-46CF-8CD5-3A441A8A5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E9B3CA-8805-4F76-A577-CB113585A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5117-BA60-4DC7-810D-BC0AA1D9FA3A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3D1A67-311E-456E-8BCF-2C605BE65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326" y="3718965"/>
            <a:ext cx="9657347" cy="17142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52E105-A606-4C8C-90E3-CF9A309354DF}"/>
              </a:ext>
            </a:extLst>
          </p:cNvPr>
          <p:cNvSpPr txBox="1"/>
          <p:nvPr/>
        </p:nvSpPr>
        <p:spPr>
          <a:xfrm>
            <a:off x="3349393" y="5433169"/>
            <a:ext cx="4804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Highest performing CNN architecture for CIFAR10</a:t>
            </a:r>
          </a:p>
        </p:txBody>
      </p:sp>
    </p:spTree>
    <p:extLst>
      <p:ext uri="{BB962C8B-B14F-4D97-AF65-F5344CB8AC3E}">
        <p14:creationId xmlns:p14="http://schemas.microsoft.com/office/powerpoint/2010/main" val="2612638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639</Words>
  <Application>Microsoft Office PowerPoint</Application>
  <PresentationFormat>Widescreen</PresentationFormat>
  <Paragraphs>116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</vt:lpstr>
      <vt:lpstr>Calibri</vt:lpstr>
      <vt:lpstr>Calibri Light</vt:lpstr>
      <vt:lpstr>Times New Roman</vt:lpstr>
      <vt:lpstr>Office Theme</vt:lpstr>
      <vt:lpstr>Paper Review: A Comprehensive Study on Deep Image Classification with Small Datasets Chandrarathne, Gayani and Thanikasalam, Kokul and Pinidiyaarachchi, Amalk Advances in Electronics Engineering, pp. 93-106. Springer, Singapore, 2020</vt:lpstr>
      <vt:lpstr>Overview</vt:lpstr>
      <vt:lpstr>Relevance</vt:lpstr>
      <vt:lpstr>Relevance</vt:lpstr>
      <vt:lpstr>Background</vt:lpstr>
      <vt:lpstr>Background</vt:lpstr>
      <vt:lpstr>Experiments</vt:lpstr>
      <vt:lpstr>Datasets</vt:lpstr>
      <vt:lpstr>Methods – Training from Scratch</vt:lpstr>
      <vt:lpstr>Methods - Transfer Learning</vt:lpstr>
      <vt:lpstr>Results</vt:lpstr>
      <vt:lpstr>Results</vt:lpstr>
      <vt:lpstr>Results</vt:lpstr>
      <vt:lpstr>Results</vt:lpstr>
      <vt:lpstr>Critiques</vt:lpstr>
      <vt:lpstr>Suggested Future work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Vision Guided Mosquito Dissection for the Production of Malaria Vaccine</dc:title>
  <dc:creator>Nick Greene</dc:creator>
  <cp:lastModifiedBy>Nick Greene</cp:lastModifiedBy>
  <cp:revision>44</cp:revision>
  <dcterms:created xsi:type="dcterms:W3CDTF">2021-02-16T13:21:49Z</dcterms:created>
  <dcterms:modified xsi:type="dcterms:W3CDTF">2021-03-11T18:27:18Z</dcterms:modified>
</cp:coreProperties>
</file>