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8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EC3C-F85A-4249-A444-5E4386716834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C4EF-15AD-428B-9335-BD65E76E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295" y="0"/>
            <a:ext cx="9116705" cy="1371600"/>
            <a:chOff x="27295" y="0"/>
            <a:chExt cx="9116705" cy="137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/>
            <a:stretch/>
          </p:blipFill>
          <p:spPr>
            <a:xfrm>
              <a:off x="1204500" y="0"/>
              <a:ext cx="7939500" cy="121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940" b="37581"/>
            <a:stretch/>
          </p:blipFill>
          <p:spPr>
            <a:xfrm>
              <a:off x="27295" y="0"/>
              <a:ext cx="736979" cy="609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" t="16894" r="69552"/>
            <a:stretch/>
          </p:blipFill>
          <p:spPr>
            <a:xfrm>
              <a:off x="50338" y="709684"/>
              <a:ext cx="1657612" cy="661916"/>
            </a:xfrm>
            <a:prstGeom prst="rect">
              <a:avLst/>
            </a:prstGeom>
          </p:spPr>
        </p:pic>
      </p:grp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267200" cy="5257800"/>
          </a:xfrm>
        </p:spPr>
        <p:txBody>
          <a:bodyPr>
            <a:normAutofit fontScale="92500" lnSpcReduction="10000"/>
          </a:bodyPr>
          <a:lstStyle/>
          <a:p>
            <a:pPr marL="231775" indent="-231775" algn="just"/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Goals</a:t>
            </a:r>
          </a:p>
          <a:p>
            <a:pPr marL="631825" lvl="1" indent="-231775" algn="just"/>
            <a:r>
              <a:rPr lang="en-US" sz="1600" dirty="0">
                <a:latin typeface="Garamond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o quantitatively evaluate the performance of a metal artifact reduction (MAR) algorithm</a:t>
            </a:r>
            <a:endParaRPr lang="en-US" sz="1600" dirty="0" smtClean="0">
              <a:latin typeface="Garamond" pitchFamily="18" charset="0"/>
              <a:cs typeface="Times New Roman" pitchFamily="18" charset="0"/>
            </a:endParaRPr>
          </a:p>
          <a:p>
            <a:pPr marL="231775" indent="-231775" algn="just"/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Significance</a:t>
            </a: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631825" lvl="1" indent="-231775" algn="just"/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CT guidance of neurovascular interventions for the treatment of intracranial aneurysms is hindered by the presence of streaking artifacts caused by metal implants</a:t>
            </a:r>
          </a:p>
          <a:p>
            <a:pPr marL="631825" lvl="1" indent="-231775" algn="just"/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Optimizing and quantifying image quality will ensure a safer, more accurate use of CT imaging in the surgical environment. </a:t>
            </a:r>
          </a:p>
          <a:p>
            <a:pPr marL="231775" indent="-231775" algn="just"/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Results</a:t>
            </a:r>
          </a:p>
          <a:p>
            <a:pPr marL="631825" lvl="1" indent="-231775" algn="just"/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Artifact magnitude is directly proportional to metal density and implant size</a:t>
            </a:r>
          </a:p>
          <a:p>
            <a:pPr marL="631825" lvl="1" indent="-231775" algn="just"/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Application of MAR algorithm significantly decreases the artifact magnitude for all types of metal components</a:t>
            </a:r>
          </a:p>
          <a:p>
            <a:pPr marL="631825" lvl="1" indent="-231775" algn="just"/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Calculations of volume, surface area, and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sphericity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indicate that MAR segmentation consistently overestimates the volume of the metal implant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4"/>
          <a:stretch/>
        </p:blipFill>
        <p:spPr bwMode="auto">
          <a:xfrm>
            <a:off x="4759657" y="3962401"/>
            <a:ext cx="3962400" cy="2667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4724401" y="1268452"/>
            <a:ext cx="4190999" cy="2537099"/>
            <a:chOff x="2819267" y="324893"/>
            <a:chExt cx="2840488" cy="1616903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2819267" y="498452"/>
              <a:ext cx="2840488" cy="1443344"/>
              <a:chOff x="-296120" y="-152877"/>
              <a:chExt cx="2674830" cy="1447642"/>
            </a:xfrm>
          </p:grpSpPr>
          <p:pic>
            <p:nvPicPr>
              <p:cNvPr id="41" name="Picture 40" descr="Mac:Users:cay:Dropbox:CIS Design Project:data analysis:coils 05-02:Fully Coiled NE UC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11" t="4454" r="35132" b="8105"/>
              <a:stretch/>
            </p:blipFill>
            <p:spPr bwMode="auto">
              <a:xfrm>
                <a:off x="-296120" y="-135260"/>
                <a:ext cx="1232977" cy="14300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2" name="Picture 41" descr="Mac:Users:cay:Dropbox:CIS Design Project:data analysis:coils 05-02:Fully Coiled NE MAR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29" t="2835" r="27978" b="8878"/>
              <a:stretch/>
            </p:blipFill>
            <p:spPr bwMode="auto">
              <a:xfrm>
                <a:off x="936858" y="-152877"/>
                <a:ext cx="1441852" cy="144256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919315" y="324893"/>
              <a:ext cx="2475011" cy="211423"/>
              <a:chOff x="-216655" y="302767"/>
              <a:chExt cx="2076570" cy="197025"/>
            </a:xfrm>
          </p:grpSpPr>
          <p:sp>
            <p:nvSpPr>
              <p:cNvPr id="39" name="Text Box 206"/>
              <p:cNvSpPr txBox="1"/>
              <p:nvPr/>
            </p:nvSpPr>
            <p:spPr>
              <a:xfrm>
                <a:off x="-216655" y="302767"/>
                <a:ext cx="919452" cy="197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Garamond" pitchFamily="18" charset="0"/>
                    <a:ea typeface="MS Mincho"/>
                    <a:cs typeface="Times New Roman"/>
                  </a:rPr>
                  <a:t>Uncorrected</a:t>
                </a:r>
                <a:endParaRPr lang="en-US" sz="1600" dirty="0">
                  <a:effectLst/>
                  <a:latin typeface="Garamond" pitchFamily="18" charset="0"/>
                  <a:ea typeface="MS Mincho"/>
                  <a:cs typeface="Times New Roman"/>
                </a:endParaRPr>
              </a:p>
            </p:txBody>
          </p:sp>
          <p:sp>
            <p:nvSpPr>
              <p:cNvPr id="40" name="Text Box 207"/>
              <p:cNvSpPr txBox="1"/>
              <p:nvPr/>
            </p:nvSpPr>
            <p:spPr>
              <a:xfrm>
                <a:off x="941070" y="302942"/>
                <a:ext cx="918845" cy="196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Garamond" pitchFamily="18" charset="0"/>
                    <a:ea typeface="MS Mincho"/>
                    <a:cs typeface="Times New Roman"/>
                  </a:rPr>
                  <a:t>MAR Corrected</a:t>
                </a:r>
                <a:endParaRPr lang="en-US" sz="1600" dirty="0">
                  <a:effectLst/>
                  <a:latin typeface="Garamond" pitchFamily="18" charset="0"/>
                  <a:ea typeface="MS Mincho"/>
                  <a:cs typeface="Times New Roman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168900" y="4027785"/>
            <a:ext cx="144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  <a:latin typeface="Garamond" pitchFamily="18" charset="0"/>
              </a:rPr>
              <a:t>Uncorrected</a:t>
            </a:r>
          </a:p>
          <a:p>
            <a:r>
              <a:rPr lang="en-US" sz="1100" dirty="0" smtClean="0">
                <a:solidFill>
                  <a:schemeClr val="accent2"/>
                </a:solidFill>
                <a:latin typeface="Garamond" pitchFamily="18" charset="0"/>
              </a:rPr>
              <a:t>MAR Corrected</a:t>
            </a:r>
            <a:endParaRPr lang="en-US" sz="1100" dirty="0">
              <a:solidFill>
                <a:schemeClr val="accent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038600" cy="40386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4038600"/>
          </a:xfrm>
        </p:spPr>
      </p:pic>
      <p:grpSp>
        <p:nvGrpSpPr>
          <p:cNvPr id="5" name="Group 4"/>
          <p:cNvGrpSpPr/>
          <p:nvPr/>
        </p:nvGrpSpPr>
        <p:grpSpPr>
          <a:xfrm>
            <a:off x="27295" y="0"/>
            <a:ext cx="9116705" cy="1371600"/>
            <a:chOff x="27295" y="0"/>
            <a:chExt cx="9116705" cy="1371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/>
            <a:stretch/>
          </p:blipFill>
          <p:spPr>
            <a:xfrm>
              <a:off x="1204500" y="0"/>
              <a:ext cx="7939500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940" b="37581"/>
            <a:stretch/>
          </p:blipFill>
          <p:spPr>
            <a:xfrm>
              <a:off x="27295" y="0"/>
              <a:ext cx="736979" cy="609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" t="16894" r="69552"/>
            <a:stretch/>
          </p:blipFill>
          <p:spPr>
            <a:xfrm>
              <a:off x="50338" y="709684"/>
              <a:ext cx="1657612" cy="66191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4274" y="1595735"/>
            <a:ext cx="327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itchFamily="18" charset="0"/>
              </a:rPr>
              <a:t>MAR Uncorrected Vessel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60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itchFamily="18" charset="0"/>
              </a:rPr>
              <a:t>MAR Corrected Vessel</a:t>
            </a:r>
            <a:endParaRPr 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120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Wells</dc:creator>
  <cp:lastModifiedBy>Marta Wells</cp:lastModifiedBy>
  <cp:revision>7</cp:revision>
  <dcterms:created xsi:type="dcterms:W3CDTF">2013-05-07T01:30:24Z</dcterms:created>
  <dcterms:modified xsi:type="dcterms:W3CDTF">2013-05-07T02:18:21Z</dcterms:modified>
</cp:coreProperties>
</file>