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
  </p:notesMasterIdLst>
  <p:sldIdLst>
    <p:sldId id="256" r:id="rId2"/>
    <p:sldId id="257" r:id="rId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 roundtripDataSignature="AMtx7mg+DB9mBDBgRHxsfnPbpt5DWY1LR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1904"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customschemas.google.com/relationships/presentationmetadata" Target="metadata"/><Relationship Id="rId3" Type="http://schemas.openxmlformats.org/officeDocument/2006/relationships/slide" Target="slides/slide2.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11" Type="http://schemas.openxmlformats.org/officeDocument/2006/relationships/theme" Target="theme/theme1.xml"/><Relationship Id="rId10" Type="http://schemas.openxmlformats.org/officeDocument/2006/relationships/viewProps" Target="viewProps.xml"/><Relationship Id="rId4" Type="http://schemas.openxmlformats.org/officeDocument/2006/relationships/notesMaster" Target="notesMasters/notesMaster1.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6800"/>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Hello this is group 11, and our project is "Vital Monitor and ID Detection through Machine Vision for improving EMS communication." Smart glasses have recently been introduced in emergency medicine. Seeing room for AI, we have taken this video feed and have programmed object detection and optical character recognition algorithms to streamline documentation and physician overseeing to ultimately increase treatment times and speed. Documentation streamlining has been done by extracting information from IDs, and physician overseeing has been streamlined through vitals extraction, and these algorithms have shown higher than 95% accuracies.</a:t>
            </a:r>
            <a:endParaRPr/>
          </a:p>
        </p:txBody>
      </p:sp>
      <p:sp>
        <p:nvSpPr>
          <p:cNvPr id="72" name="Google Shape;7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5" name="Google Shape;85;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86" name="Google Shape;86;p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685800" y="228600"/>
            <a:ext cx="7772400" cy="609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 name="Google Shape;19;p4"/>
          <p:cNvSpPr txBox="1">
            <a:spLocks noGrp="1"/>
          </p:cNvSpPr>
          <p:nvPr>
            <p:ph type="body" idx="1"/>
          </p:nvPr>
        </p:nvSpPr>
        <p:spPr>
          <a:xfrm>
            <a:off x="685800" y="914400"/>
            <a:ext cx="3810000" cy="54864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20" name="Google Shape;20;p4"/>
          <p:cNvSpPr txBox="1">
            <a:spLocks noGrp="1"/>
          </p:cNvSpPr>
          <p:nvPr>
            <p:ph type="body" idx="2"/>
          </p:nvPr>
        </p:nvSpPr>
        <p:spPr>
          <a:xfrm>
            <a:off x="4648200" y="914400"/>
            <a:ext cx="3810000" cy="54864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7"/>
        <p:cNvGrpSpPr/>
        <p:nvPr/>
      </p:nvGrpSpPr>
      <p:grpSpPr>
        <a:xfrm>
          <a:off x="0" y="0"/>
          <a:ext cx="0" cy="0"/>
          <a:chOff x="0" y="0"/>
          <a:chExt cx="0" cy="0"/>
        </a:xfrm>
      </p:grpSpPr>
      <p:sp>
        <p:nvSpPr>
          <p:cNvPr id="48" name="Google Shape;48;p13"/>
          <p:cNvSpPr txBox="1">
            <a:spLocks noGrp="1"/>
          </p:cNvSpPr>
          <p:nvPr>
            <p:ph type="title"/>
          </p:nvPr>
        </p:nvSpPr>
        <p:spPr>
          <a:xfrm>
            <a:off x="685800" y="228600"/>
            <a:ext cx="7772400" cy="609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9" name="Google Shape;49;p13"/>
          <p:cNvSpPr txBox="1">
            <a:spLocks noGrp="1"/>
          </p:cNvSpPr>
          <p:nvPr>
            <p:ph type="body" idx="1"/>
          </p:nvPr>
        </p:nvSpPr>
        <p:spPr>
          <a:xfrm rot="5400000">
            <a:off x="1828800" y="-228600"/>
            <a:ext cx="54864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0"/>
        <p:cNvGrpSpPr/>
        <p:nvPr/>
      </p:nvGrpSpPr>
      <p:grpSpPr>
        <a:xfrm>
          <a:off x="0" y="0"/>
          <a:ext cx="0" cy="0"/>
          <a:chOff x="0" y="0"/>
          <a:chExt cx="0" cy="0"/>
        </a:xfrm>
      </p:grpSpPr>
      <p:sp>
        <p:nvSpPr>
          <p:cNvPr id="51" name="Google Shape;51;p14"/>
          <p:cNvSpPr txBox="1">
            <a:spLocks noGrp="1"/>
          </p:cNvSpPr>
          <p:nvPr>
            <p:ph type="title"/>
          </p:nvPr>
        </p:nvSpPr>
        <p:spPr>
          <a:xfrm rot="5400000">
            <a:off x="4400550" y="2343150"/>
            <a:ext cx="61722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 name="Google Shape;52;p14"/>
          <p:cNvSpPr txBox="1">
            <a:spLocks noGrp="1"/>
          </p:cNvSpPr>
          <p:nvPr>
            <p:ph type="body" idx="1"/>
          </p:nvPr>
        </p:nvSpPr>
        <p:spPr>
          <a:xfrm rot="5400000">
            <a:off x="438150" y="476250"/>
            <a:ext cx="61722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53"/>
        <p:cNvGrpSpPr/>
        <p:nvPr/>
      </p:nvGrpSpPr>
      <p:grpSpPr>
        <a:xfrm>
          <a:off x="0" y="0"/>
          <a:ext cx="0" cy="0"/>
          <a:chOff x="0" y="0"/>
          <a:chExt cx="0" cy="0"/>
        </a:xfrm>
      </p:grpSpPr>
      <p:sp>
        <p:nvSpPr>
          <p:cNvPr id="54" name="Google Shape;54;p15"/>
          <p:cNvSpPr txBox="1">
            <a:spLocks noGrp="1"/>
          </p:cNvSpPr>
          <p:nvPr>
            <p:ph type="title"/>
          </p:nvPr>
        </p:nvSpPr>
        <p:spPr>
          <a:xfrm>
            <a:off x="685800" y="228600"/>
            <a:ext cx="7772400" cy="609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 name="Google Shape;55;p15"/>
          <p:cNvSpPr txBox="1">
            <a:spLocks noGrp="1"/>
          </p:cNvSpPr>
          <p:nvPr>
            <p:ph type="body" idx="1"/>
          </p:nvPr>
        </p:nvSpPr>
        <p:spPr>
          <a:xfrm>
            <a:off x="685800" y="914400"/>
            <a:ext cx="3810000" cy="548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6" name="Google Shape;56;p15"/>
          <p:cNvSpPr txBox="1">
            <a:spLocks noGrp="1"/>
          </p:cNvSpPr>
          <p:nvPr>
            <p:ph type="body" idx="2"/>
          </p:nvPr>
        </p:nvSpPr>
        <p:spPr>
          <a:xfrm>
            <a:off x="4648200" y="914400"/>
            <a:ext cx="3810000" cy="548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57"/>
        <p:cNvGrpSpPr/>
        <p:nvPr/>
      </p:nvGrpSpPr>
      <p:grpSpPr>
        <a:xfrm>
          <a:off x="0" y="0"/>
          <a:ext cx="0" cy="0"/>
          <a:chOff x="0" y="0"/>
          <a:chExt cx="0" cy="0"/>
        </a:xfrm>
      </p:grpSpPr>
      <p:sp>
        <p:nvSpPr>
          <p:cNvPr id="58" name="Google Shape;58;p16"/>
          <p:cNvSpPr txBox="1">
            <a:spLocks noGrp="1"/>
          </p:cNvSpPr>
          <p:nvPr>
            <p:ph type="title"/>
          </p:nvPr>
        </p:nvSpPr>
        <p:spPr>
          <a:xfrm>
            <a:off x="685800" y="228600"/>
            <a:ext cx="7772400" cy="609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9" name="Google Shape;59;p16"/>
          <p:cNvSpPr txBox="1">
            <a:spLocks noGrp="1"/>
          </p:cNvSpPr>
          <p:nvPr>
            <p:ph type="body" idx="1"/>
          </p:nvPr>
        </p:nvSpPr>
        <p:spPr>
          <a:xfrm>
            <a:off x="685800" y="914400"/>
            <a:ext cx="3810000" cy="548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0" name="Google Shape;60;p16"/>
          <p:cNvSpPr>
            <a:spLocks noGrp="1"/>
          </p:cNvSpPr>
          <p:nvPr>
            <p:ph type="clipArt" idx="2"/>
          </p:nvPr>
        </p:nvSpPr>
        <p:spPr>
          <a:xfrm>
            <a:off x="4648200" y="914400"/>
            <a:ext cx="3810000" cy="54864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R="0" lvl="1"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ext and Media Clip" type="txAndMedia">
  <p:cSld name="TEXT_AND_MEDIA">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685800" y="228600"/>
            <a:ext cx="7772400" cy="609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3" name="Google Shape;63;p17"/>
          <p:cNvSpPr txBox="1">
            <a:spLocks noGrp="1"/>
          </p:cNvSpPr>
          <p:nvPr>
            <p:ph type="body" idx="1"/>
          </p:nvPr>
        </p:nvSpPr>
        <p:spPr>
          <a:xfrm>
            <a:off x="685800" y="914400"/>
            <a:ext cx="3810000" cy="548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4" name="Google Shape;64;p17"/>
          <p:cNvSpPr>
            <a:spLocks noGrp="1"/>
          </p:cNvSpPr>
          <p:nvPr>
            <p:ph type="media" idx="2"/>
          </p:nvPr>
        </p:nvSpPr>
        <p:spPr>
          <a:xfrm>
            <a:off x="4648200" y="914400"/>
            <a:ext cx="3810000" cy="54864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R="0" lvl="1"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65"/>
        <p:cNvGrpSpPr/>
        <p:nvPr/>
      </p:nvGrpSpPr>
      <p:grpSpPr>
        <a:xfrm>
          <a:off x="0" y="0"/>
          <a:ext cx="0" cy="0"/>
          <a:chOff x="0" y="0"/>
          <a:chExt cx="0" cy="0"/>
        </a:xfrm>
      </p:grpSpPr>
      <p:sp>
        <p:nvSpPr>
          <p:cNvPr id="66" name="Google Shape;66;p18"/>
          <p:cNvSpPr txBox="1">
            <a:spLocks noGrp="1"/>
          </p:cNvSpPr>
          <p:nvPr>
            <p:ph type="title"/>
          </p:nvPr>
        </p:nvSpPr>
        <p:spPr>
          <a:xfrm>
            <a:off x="685800" y="228600"/>
            <a:ext cx="7772400" cy="609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8"/>
          <p:cNvSpPr txBox="1">
            <a:spLocks noGrp="1"/>
          </p:cNvSpPr>
          <p:nvPr>
            <p:ph type="body" idx="1"/>
          </p:nvPr>
        </p:nvSpPr>
        <p:spPr>
          <a:xfrm>
            <a:off x="685800" y="914400"/>
            <a:ext cx="3810000" cy="548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8" name="Google Shape;68;p18"/>
          <p:cNvSpPr txBox="1">
            <a:spLocks noGrp="1"/>
          </p:cNvSpPr>
          <p:nvPr>
            <p:ph type="body" idx="2"/>
          </p:nvPr>
        </p:nvSpPr>
        <p:spPr>
          <a:xfrm>
            <a:off x="4648200" y="914400"/>
            <a:ext cx="3810000" cy="26670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9" name="Google Shape;69;p18"/>
          <p:cNvSpPr txBox="1">
            <a:spLocks noGrp="1"/>
          </p:cNvSpPr>
          <p:nvPr>
            <p:ph type="body" idx="3"/>
          </p:nvPr>
        </p:nvSpPr>
        <p:spPr>
          <a:xfrm>
            <a:off x="4648200" y="3733800"/>
            <a:ext cx="3810000" cy="26670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685800" y="228600"/>
            <a:ext cx="7772400" cy="609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5"/>
          <p:cNvSpPr txBox="1">
            <a:spLocks noGrp="1"/>
          </p:cNvSpPr>
          <p:nvPr>
            <p:ph type="body" idx="1"/>
          </p:nvPr>
        </p:nvSpPr>
        <p:spPr>
          <a:xfrm>
            <a:off x="685800" y="914400"/>
            <a:ext cx="7772400" cy="548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
        <p:cNvGrpSpPr/>
        <p:nvPr/>
      </p:nvGrpSpPr>
      <p:grpSpPr>
        <a:xfrm>
          <a:off x="0" y="0"/>
          <a:ext cx="0" cy="0"/>
          <a:chOff x="0" y="0"/>
          <a:chExt cx="0" cy="0"/>
        </a:xfrm>
      </p:grpSpPr>
      <p:sp>
        <p:nvSpPr>
          <p:cNvPr id="25" name="Google Shape;25;p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 name="Google Shape;26;p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chemeClr val="dk1"/>
              </a:buClr>
              <a:buSzPts val="2400"/>
              <a:buFont typeface="Arial"/>
              <a:buNone/>
              <a:defRPr/>
            </a:lvl1pPr>
            <a:lvl2pPr lvl="1" algn="ctr">
              <a:spcBef>
                <a:spcPts val="480"/>
              </a:spcBef>
              <a:spcAft>
                <a:spcPts val="0"/>
              </a:spcAft>
              <a:buClr>
                <a:schemeClr val="dk1"/>
              </a:buClr>
              <a:buSzPts val="2400"/>
              <a:buFont typeface="Arial"/>
              <a:buNone/>
              <a:defRPr/>
            </a:lvl2pPr>
            <a:lvl3pPr lvl="2" algn="ctr">
              <a:spcBef>
                <a:spcPts val="400"/>
              </a:spcBef>
              <a:spcAft>
                <a:spcPts val="0"/>
              </a:spcAft>
              <a:buClr>
                <a:schemeClr val="dk1"/>
              </a:buClr>
              <a:buSzPts val="20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360"/>
              </a:spcBef>
              <a:spcAft>
                <a:spcPts val="0"/>
              </a:spcAft>
              <a:buClr>
                <a:schemeClr val="dk1"/>
              </a:buClr>
              <a:buSzPts val="1800"/>
              <a:buFont typeface="Arial"/>
              <a:buNone/>
              <a:defRPr/>
            </a:lvl6pPr>
            <a:lvl7pPr lvl="6" algn="ctr">
              <a:spcBef>
                <a:spcPts val="360"/>
              </a:spcBef>
              <a:spcAft>
                <a:spcPts val="0"/>
              </a:spcAft>
              <a:buClr>
                <a:schemeClr val="dk1"/>
              </a:buClr>
              <a:buSzPts val="1800"/>
              <a:buFont typeface="Arial"/>
              <a:buNone/>
              <a:defRPr/>
            </a:lvl7pPr>
            <a:lvl8pPr lvl="7" algn="ctr">
              <a:spcBef>
                <a:spcPts val="360"/>
              </a:spcBef>
              <a:spcAft>
                <a:spcPts val="0"/>
              </a:spcAft>
              <a:buClr>
                <a:schemeClr val="dk1"/>
              </a:buClr>
              <a:buSzPts val="1800"/>
              <a:buFont typeface="Arial"/>
              <a:buNone/>
              <a:defRPr/>
            </a:lvl8pPr>
            <a:lvl9pPr lvl="8" algn="ctr">
              <a:spcBef>
                <a:spcPts val="360"/>
              </a:spcBef>
              <a:spcAft>
                <a:spcPts val="0"/>
              </a:spcAft>
              <a:buClr>
                <a:schemeClr val="dk1"/>
              </a:buClr>
              <a:buSzPts val="1800"/>
              <a:buFont typeface="Arial"/>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 name="Google Shape;32;p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3" name="Google Shape;33;p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4" name="Google Shape;34;p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5" name="Google Shape;35;p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685800" y="228600"/>
            <a:ext cx="7772400" cy="609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9"/>
        <p:cNvGrpSpPr/>
        <p:nvPr/>
      </p:nvGrpSpPr>
      <p:grpSpPr>
        <a:xfrm>
          <a:off x="0" y="0"/>
          <a:ext cx="0" cy="0"/>
          <a:chOff x="0" y="0"/>
          <a:chExt cx="0" cy="0"/>
        </a:xfrm>
      </p:grpSpPr>
      <p:sp>
        <p:nvSpPr>
          <p:cNvPr id="40" name="Google Shape;40;p1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 name="Google Shape;41;p1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42" name="Google Shape;42;p1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3"/>
        <p:cNvGrpSpPr/>
        <p:nvPr/>
      </p:nvGrpSpPr>
      <p:grpSpPr>
        <a:xfrm>
          <a:off x="0" y="0"/>
          <a:ext cx="0" cy="0"/>
          <a:chOff x="0" y="0"/>
          <a:chExt cx="0" cy="0"/>
        </a:xfrm>
      </p:grpSpPr>
      <p:sp>
        <p:nvSpPr>
          <p:cNvPr id="44" name="Google Shape;44;p1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5" name="Google Shape;45;p1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46" name="Google Shape;46;p1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
          <p:cNvSpPr txBox="1">
            <a:spLocks noGrp="1"/>
          </p:cNvSpPr>
          <p:nvPr>
            <p:ph type="title"/>
          </p:nvPr>
        </p:nvSpPr>
        <p:spPr>
          <a:xfrm>
            <a:off x="685800" y="228600"/>
            <a:ext cx="7772400" cy="6096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28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28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28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28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28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28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28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28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2800" b="1" i="0" u="none" strike="noStrike" cap="none">
                <a:solidFill>
                  <a:schemeClr val="dk2"/>
                </a:solidFill>
                <a:latin typeface="Arial"/>
                <a:ea typeface="Arial"/>
                <a:cs typeface="Arial"/>
                <a:sym typeface="Arial"/>
              </a:defRPr>
            </a:lvl9pPr>
          </a:lstStyle>
          <a:p>
            <a:endParaRPr/>
          </a:p>
        </p:txBody>
      </p:sp>
      <p:sp>
        <p:nvSpPr>
          <p:cNvPr id="11" name="Google Shape;11;p3"/>
          <p:cNvSpPr txBox="1">
            <a:spLocks noGrp="1"/>
          </p:cNvSpPr>
          <p:nvPr>
            <p:ph type="body" idx="1"/>
          </p:nvPr>
        </p:nvSpPr>
        <p:spPr>
          <a:xfrm>
            <a:off x="685800" y="914400"/>
            <a:ext cx="7772400" cy="5486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3"/>
          <p:cNvSpPr txBox="1"/>
          <p:nvPr/>
        </p:nvSpPr>
        <p:spPr>
          <a:xfrm>
            <a:off x="3047633" y="6542128"/>
            <a:ext cx="5554663" cy="2444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i="0" u="none" strike="noStrike" cap="none">
                <a:solidFill>
                  <a:schemeClr val="lt2"/>
                </a:solidFill>
                <a:latin typeface="Arial"/>
                <a:ea typeface="Arial"/>
                <a:cs typeface="Arial"/>
                <a:sym typeface="Arial"/>
              </a:rPr>
              <a:t>Engineering Research Center for Computer Integrated Surgical Systems and Technology</a:t>
            </a:r>
            <a:endParaRPr/>
          </a:p>
        </p:txBody>
      </p:sp>
      <p:sp>
        <p:nvSpPr>
          <p:cNvPr id="13" name="Google Shape;13;p3"/>
          <p:cNvSpPr txBox="1"/>
          <p:nvPr/>
        </p:nvSpPr>
        <p:spPr>
          <a:xfrm>
            <a:off x="547987" y="6541255"/>
            <a:ext cx="2026685" cy="246221"/>
          </a:xfrm>
          <a:prstGeom prst="rect">
            <a:avLst/>
          </a:prstGeom>
          <a:noFill/>
          <a:ln>
            <a:noFill/>
          </a:ln>
        </p:spPr>
        <p:txBody>
          <a:bodyPr spcFirstLastPara="1" wrap="square" lIns="91425" tIns="45700" rIns="91425" bIns="45700" anchor="t" anchorCtr="0">
            <a:spAutoFit/>
          </a:bodyPr>
          <a:lstStyle/>
          <a:p>
            <a:pPr marL="341313" marR="0" lvl="0" indent="-341313" algn="l" rtl="0">
              <a:spcBef>
                <a:spcPts val="0"/>
              </a:spcBef>
              <a:spcAft>
                <a:spcPts val="0"/>
              </a:spcAft>
              <a:buNone/>
            </a:pPr>
            <a:r>
              <a:rPr lang="en-US" sz="1000" b="0" i="0" u="none" strike="noStrike" cap="none">
                <a:solidFill>
                  <a:schemeClr val="dk1"/>
                </a:solidFill>
                <a:latin typeface="Arial"/>
                <a:ea typeface="Arial"/>
                <a:cs typeface="Arial"/>
                <a:sym typeface="Arial"/>
              </a:rPr>
              <a:t>CIS 2, Spring 2019 </a:t>
            </a:r>
            <a:endParaRPr/>
          </a:p>
        </p:txBody>
      </p:sp>
      <p:pic>
        <p:nvPicPr>
          <p:cNvPr id="14" name="Google Shape;14;p3" descr="LCSR Logo - crop - tiny.jpg"/>
          <p:cNvPicPr preferRelativeResize="0"/>
          <p:nvPr/>
        </p:nvPicPr>
        <p:blipFill rotWithShape="1">
          <a:blip r:embed="rId17">
            <a:alphaModFix/>
          </a:blip>
          <a:srcRect t="3884" b="9679"/>
          <a:stretch/>
        </p:blipFill>
        <p:spPr>
          <a:xfrm>
            <a:off x="8814877" y="6437990"/>
            <a:ext cx="329123" cy="365760"/>
          </a:xfrm>
          <a:prstGeom prst="rect">
            <a:avLst/>
          </a:prstGeom>
          <a:noFill/>
          <a:ln>
            <a:noFill/>
          </a:ln>
        </p:spPr>
      </p:pic>
      <p:pic>
        <p:nvPicPr>
          <p:cNvPr id="15" name="Google Shape;15;p3" descr="ERC logo 12.12.08.pdf"/>
          <p:cNvPicPr preferRelativeResize="0"/>
          <p:nvPr/>
        </p:nvPicPr>
        <p:blipFill rotWithShape="1">
          <a:blip r:embed="rId18">
            <a:alphaModFix/>
          </a:blip>
          <a:srcRect l="22560" t="19588" r="29205" b="37082"/>
          <a:stretch/>
        </p:blipFill>
        <p:spPr>
          <a:xfrm>
            <a:off x="8561193" y="6483710"/>
            <a:ext cx="274320" cy="320040"/>
          </a:xfrm>
          <a:prstGeom prst="rect">
            <a:avLst/>
          </a:prstGeom>
          <a:noFill/>
          <a:ln>
            <a:noFill/>
          </a:ln>
        </p:spPr>
      </p:pic>
      <p:pic>
        <p:nvPicPr>
          <p:cNvPr id="16" name="Google Shape;16;p3" descr="cisst_446_projects_logo_whiteback.png"/>
          <p:cNvPicPr preferRelativeResize="0"/>
          <p:nvPr/>
        </p:nvPicPr>
        <p:blipFill rotWithShape="1">
          <a:blip r:embed="rId19">
            <a:alphaModFix/>
          </a:blip>
          <a:srcRect t="12205" b="18228"/>
          <a:stretch/>
        </p:blipFill>
        <p:spPr>
          <a:xfrm>
            <a:off x="1" y="6470731"/>
            <a:ext cx="556686" cy="38726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
          <p:cNvSpPr txBox="1">
            <a:spLocks noGrp="1"/>
          </p:cNvSpPr>
          <p:nvPr>
            <p:ph type="title"/>
          </p:nvPr>
        </p:nvSpPr>
        <p:spPr>
          <a:xfrm>
            <a:off x="395950" y="478975"/>
            <a:ext cx="8458200" cy="927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200" dirty="0"/>
              <a:t>Group 11 (ROOM 4): Vital Monitor and ID Detection through Machine Vision for Improving EMS Communication Efficiency</a:t>
            </a:r>
            <a:br>
              <a:rPr lang="en-US" dirty="0"/>
            </a:br>
            <a:r>
              <a:rPr lang="en-US" sz="1700" b="0" dirty="0"/>
              <a:t>Robert Huang</a:t>
            </a:r>
            <a:endParaRPr sz="1700" b="0" dirty="0"/>
          </a:p>
          <a:p>
            <a:pPr marL="0" lvl="0" indent="0" algn="ctr" rtl="0">
              <a:spcBef>
                <a:spcPts val="0"/>
              </a:spcBef>
              <a:spcAft>
                <a:spcPts val="0"/>
              </a:spcAft>
              <a:buNone/>
            </a:pPr>
            <a:r>
              <a:rPr lang="en-US" sz="1700" b="0" dirty="0"/>
              <a:t>Mentors: Dr. Nick </a:t>
            </a:r>
            <a:r>
              <a:rPr lang="en-US" sz="1700" b="0" dirty="0" err="1"/>
              <a:t>Dalesio</a:t>
            </a:r>
            <a:r>
              <a:rPr lang="en-US" sz="1700" b="0" dirty="0"/>
              <a:t>, Dr. </a:t>
            </a:r>
            <a:r>
              <a:rPr lang="en-US" sz="1700" b="0" dirty="0" err="1"/>
              <a:t>Laeben</a:t>
            </a:r>
            <a:r>
              <a:rPr lang="en-US" sz="1700" b="0" dirty="0"/>
              <a:t> Lester, Dr. Mathias </a:t>
            </a:r>
            <a:r>
              <a:rPr lang="en-US" sz="1700" b="0" dirty="0" err="1"/>
              <a:t>Unberath</a:t>
            </a:r>
            <a:endParaRPr sz="1700" b="0" dirty="0"/>
          </a:p>
          <a:p>
            <a:pPr marL="0" lvl="0" indent="0" algn="ctr" rtl="0">
              <a:spcBef>
                <a:spcPts val="0"/>
              </a:spcBef>
              <a:spcAft>
                <a:spcPts val="0"/>
              </a:spcAft>
              <a:buNone/>
            </a:pPr>
            <a:endParaRPr sz="1700" b="0" dirty="0"/>
          </a:p>
          <a:p>
            <a:pPr marL="0" lvl="0" indent="0" algn="ctr" rtl="0">
              <a:spcBef>
                <a:spcPts val="0"/>
              </a:spcBef>
              <a:spcAft>
                <a:spcPts val="0"/>
              </a:spcAft>
              <a:buNone/>
            </a:pPr>
            <a:endParaRPr sz="2000" b="0" dirty="0"/>
          </a:p>
        </p:txBody>
      </p:sp>
      <p:sp>
        <p:nvSpPr>
          <p:cNvPr id="75" name="Google Shape;75;p1"/>
          <p:cNvSpPr txBox="1">
            <a:spLocks noGrp="1"/>
          </p:cNvSpPr>
          <p:nvPr>
            <p:ph type="body" idx="1"/>
          </p:nvPr>
        </p:nvSpPr>
        <p:spPr>
          <a:xfrm>
            <a:off x="259575" y="1482177"/>
            <a:ext cx="4236300" cy="20229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000"/>
              <a:buFont typeface="Arial"/>
              <a:buNone/>
            </a:pPr>
            <a:r>
              <a:rPr lang="en-US" sz="2000" b="1"/>
              <a:t>Goals and Significance: </a:t>
            </a:r>
            <a:endParaRPr/>
          </a:p>
          <a:p>
            <a:pPr marL="342900" lvl="0" indent="-144462" algn="l" rtl="0">
              <a:spcBef>
                <a:spcPts val="400"/>
              </a:spcBef>
              <a:spcAft>
                <a:spcPts val="0"/>
              </a:spcAft>
              <a:buClr>
                <a:schemeClr val="dk1"/>
              </a:buClr>
              <a:buSzPts val="1500"/>
              <a:buFont typeface="Arial"/>
              <a:buChar char="•"/>
            </a:pPr>
            <a:r>
              <a:rPr lang="en-US" sz="1500"/>
              <a:t>Objective 1: </a:t>
            </a:r>
            <a:r>
              <a:rPr lang="en-US" sz="1500" b="1"/>
              <a:t>Extract Information from IDs</a:t>
            </a:r>
            <a:r>
              <a:rPr lang="en-US" sz="1500"/>
              <a:t> to streamline documentation to increase treatment time.</a:t>
            </a:r>
            <a:endParaRPr sz="1500"/>
          </a:p>
          <a:p>
            <a:pPr marL="342900" lvl="0" indent="-144462" algn="l" rtl="0">
              <a:spcBef>
                <a:spcPts val="400"/>
              </a:spcBef>
              <a:spcAft>
                <a:spcPts val="0"/>
              </a:spcAft>
              <a:buSzPts val="1500"/>
              <a:buChar char="•"/>
            </a:pPr>
            <a:r>
              <a:rPr lang="en-US" sz="1500"/>
              <a:t>Objective 2: </a:t>
            </a:r>
            <a:r>
              <a:rPr lang="en-US" sz="1500" b="1"/>
              <a:t>Extract Vitals from Monitors </a:t>
            </a:r>
            <a:r>
              <a:rPr lang="en-US" sz="1500"/>
              <a:t>to provide confidence to remote physicians to increase treatment speed.</a:t>
            </a:r>
            <a:endParaRPr sz="2300"/>
          </a:p>
          <a:p>
            <a:pPr marL="342900" lvl="0" indent="-342900" algn="l" rtl="0">
              <a:spcBef>
                <a:spcPts val="400"/>
              </a:spcBef>
              <a:spcAft>
                <a:spcPts val="0"/>
              </a:spcAft>
              <a:buClr>
                <a:schemeClr val="dk1"/>
              </a:buClr>
              <a:buSzPts val="2000"/>
              <a:buFont typeface="Arial"/>
              <a:buNone/>
            </a:pPr>
            <a:endParaRPr sz="2000" b="1"/>
          </a:p>
          <a:p>
            <a:pPr marL="342900" lvl="0" indent="-342900" algn="l" rtl="0">
              <a:spcBef>
                <a:spcPts val="400"/>
              </a:spcBef>
              <a:spcAft>
                <a:spcPts val="0"/>
              </a:spcAft>
              <a:buClr>
                <a:schemeClr val="dk1"/>
              </a:buClr>
              <a:buSzPts val="2000"/>
              <a:buFont typeface="Arial"/>
              <a:buNone/>
            </a:pPr>
            <a:endParaRPr sz="2000" b="1"/>
          </a:p>
          <a:p>
            <a:pPr marL="342900" lvl="0" indent="-176213" algn="l" rtl="0">
              <a:spcBef>
                <a:spcPts val="400"/>
              </a:spcBef>
              <a:spcAft>
                <a:spcPts val="0"/>
              </a:spcAft>
              <a:buClr>
                <a:schemeClr val="dk1"/>
              </a:buClr>
              <a:buSzPts val="2000"/>
              <a:buFont typeface="Arial"/>
              <a:buNone/>
            </a:pPr>
            <a:endParaRPr sz="2000"/>
          </a:p>
        </p:txBody>
      </p:sp>
      <p:pic>
        <p:nvPicPr>
          <p:cNvPr id="76" name="Google Shape;76;p1"/>
          <p:cNvPicPr preferRelativeResize="0"/>
          <p:nvPr/>
        </p:nvPicPr>
        <p:blipFill>
          <a:blip r:embed="rId3">
            <a:alphaModFix/>
          </a:blip>
          <a:stretch>
            <a:fillRect/>
          </a:stretch>
        </p:blipFill>
        <p:spPr>
          <a:xfrm>
            <a:off x="5014413" y="3428990"/>
            <a:ext cx="3808423" cy="2411382"/>
          </a:xfrm>
          <a:prstGeom prst="rect">
            <a:avLst/>
          </a:prstGeom>
          <a:noFill/>
          <a:ln>
            <a:noFill/>
          </a:ln>
        </p:spPr>
      </p:pic>
      <p:pic>
        <p:nvPicPr>
          <p:cNvPr id="77" name="Google Shape;77;p1"/>
          <p:cNvPicPr preferRelativeResize="0"/>
          <p:nvPr/>
        </p:nvPicPr>
        <p:blipFill rotWithShape="1">
          <a:blip r:embed="rId4">
            <a:alphaModFix/>
          </a:blip>
          <a:srcRect l="10428" r="15188"/>
          <a:stretch/>
        </p:blipFill>
        <p:spPr>
          <a:xfrm>
            <a:off x="473513" y="3734348"/>
            <a:ext cx="3808425" cy="2124201"/>
          </a:xfrm>
          <a:prstGeom prst="rect">
            <a:avLst/>
          </a:prstGeom>
          <a:noFill/>
          <a:ln>
            <a:noFill/>
          </a:ln>
        </p:spPr>
      </p:pic>
      <p:sp>
        <p:nvSpPr>
          <p:cNvPr id="78" name="Google Shape;78;p1"/>
          <p:cNvSpPr txBox="1"/>
          <p:nvPr/>
        </p:nvSpPr>
        <p:spPr>
          <a:xfrm>
            <a:off x="5045725" y="1482175"/>
            <a:ext cx="3745800" cy="1467300"/>
          </a:xfrm>
          <a:prstGeom prst="rect">
            <a:avLst/>
          </a:prstGeom>
          <a:noFill/>
          <a:ln>
            <a:noFill/>
          </a:ln>
        </p:spPr>
        <p:txBody>
          <a:bodyPr spcFirstLastPara="1" wrap="square" lIns="91425" tIns="91425" rIns="91425" bIns="91425" anchor="t" anchorCtr="0">
            <a:spAutoFit/>
          </a:bodyPr>
          <a:lstStyle/>
          <a:p>
            <a:pPr marL="342900" lvl="0" indent="-342900" algn="l" rtl="0">
              <a:spcBef>
                <a:spcPts val="400"/>
              </a:spcBef>
              <a:spcAft>
                <a:spcPts val="0"/>
              </a:spcAft>
              <a:buNone/>
            </a:pPr>
            <a:r>
              <a:rPr lang="en-US" sz="2000" b="1">
                <a:solidFill>
                  <a:schemeClr val="dk1"/>
                </a:solidFill>
              </a:rPr>
              <a:t>Results:</a:t>
            </a:r>
            <a:endParaRPr sz="2800">
              <a:solidFill>
                <a:schemeClr val="dk1"/>
              </a:solidFill>
            </a:endParaRPr>
          </a:p>
          <a:p>
            <a:pPr marL="342900" lvl="0" indent="-144462" algn="l" rtl="0">
              <a:spcBef>
                <a:spcPts val="400"/>
              </a:spcBef>
              <a:spcAft>
                <a:spcPts val="0"/>
              </a:spcAft>
              <a:buClr>
                <a:schemeClr val="dk1"/>
              </a:buClr>
              <a:buSzPts val="1500"/>
              <a:buChar char="•"/>
            </a:pPr>
            <a:r>
              <a:rPr lang="en-US" sz="1500">
                <a:solidFill>
                  <a:schemeClr val="dk1"/>
                </a:solidFill>
              </a:rPr>
              <a:t>Integrated </a:t>
            </a:r>
            <a:r>
              <a:rPr lang="en-US" sz="1500" b="1">
                <a:solidFill>
                  <a:schemeClr val="dk1"/>
                </a:solidFill>
              </a:rPr>
              <a:t>object detection</a:t>
            </a:r>
            <a:r>
              <a:rPr lang="en-US" sz="1500">
                <a:solidFill>
                  <a:schemeClr val="dk1"/>
                </a:solidFill>
              </a:rPr>
              <a:t>, </a:t>
            </a:r>
            <a:r>
              <a:rPr lang="en-US" sz="1500" b="1">
                <a:solidFill>
                  <a:schemeClr val="dk1"/>
                </a:solidFill>
              </a:rPr>
              <a:t>character recognition,</a:t>
            </a:r>
            <a:r>
              <a:rPr lang="en-US" sz="1500">
                <a:solidFill>
                  <a:schemeClr val="dk1"/>
                </a:solidFill>
              </a:rPr>
              <a:t> and </a:t>
            </a:r>
            <a:r>
              <a:rPr lang="en-US" sz="1500" b="1">
                <a:solidFill>
                  <a:schemeClr val="dk1"/>
                </a:solidFill>
              </a:rPr>
              <a:t>frame averaging</a:t>
            </a:r>
            <a:r>
              <a:rPr lang="en-US" sz="1500">
                <a:solidFill>
                  <a:schemeClr val="dk1"/>
                </a:solidFill>
              </a:rPr>
              <a:t> algorithm to achieve </a:t>
            </a:r>
            <a:r>
              <a:rPr lang="en-US" sz="1500" b="1">
                <a:solidFill>
                  <a:schemeClr val="dk1"/>
                </a:solidFill>
              </a:rPr>
              <a:t>&gt;95%</a:t>
            </a:r>
            <a:r>
              <a:rPr lang="en-US" sz="1500">
                <a:solidFill>
                  <a:schemeClr val="dk1"/>
                </a:solidFill>
              </a:rPr>
              <a:t> accuracies.</a:t>
            </a:r>
            <a:endParaRPr/>
          </a:p>
        </p:txBody>
      </p:sp>
      <p:sp>
        <p:nvSpPr>
          <p:cNvPr id="79" name="Google Shape;79;p1"/>
          <p:cNvSpPr txBox="1"/>
          <p:nvPr/>
        </p:nvSpPr>
        <p:spPr>
          <a:xfrm>
            <a:off x="395950" y="5929875"/>
            <a:ext cx="3885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Emergent use of Smart Glasses</a:t>
            </a:r>
            <a:endParaRPr/>
          </a:p>
          <a:p>
            <a:pPr marL="0" lvl="0" indent="0" algn="l" rtl="0">
              <a:spcBef>
                <a:spcPts val="0"/>
              </a:spcBef>
              <a:spcAft>
                <a:spcPts val="0"/>
              </a:spcAft>
              <a:buClr>
                <a:schemeClr val="dk1"/>
              </a:buClr>
              <a:buSzPts val="1100"/>
              <a:buFont typeface="Arial"/>
              <a:buNone/>
            </a:pPr>
            <a:r>
              <a:rPr lang="en-US" sz="500">
                <a:solidFill>
                  <a:schemeClr val="dk1"/>
                </a:solidFill>
                <a:latin typeface="Times New Roman"/>
                <a:ea typeface="Times New Roman"/>
                <a:cs typeface="Times New Roman"/>
                <a:sym typeface="Times New Roman"/>
              </a:rPr>
              <a:t>Vuzix Corporation. Vuzix Corporation, 2020, </a:t>
            </a:r>
            <a:r>
              <a:rPr lang="en-US" sz="500" i="1">
                <a:solidFill>
                  <a:schemeClr val="dk1"/>
                </a:solidFill>
                <a:latin typeface="Times New Roman"/>
                <a:ea typeface="Times New Roman"/>
                <a:cs typeface="Times New Roman"/>
                <a:sym typeface="Times New Roman"/>
              </a:rPr>
              <a:t>VUZIX SMART GLASSES AT THE CHI MEI MEDICAL CENTER, TAIWAN</a:t>
            </a:r>
            <a:r>
              <a:rPr lang="en-US" sz="500">
                <a:solidFill>
                  <a:schemeClr val="dk1"/>
                </a:solidFill>
                <a:latin typeface="Times New Roman"/>
                <a:ea typeface="Times New Roman"/>
                <a:cs typeface="Times New Roman"/>
                <a:sym typeface="Times New Roman"/>
              </a:rPr>
              <a:t>, ss-usa.s3.amazonaws.com/c/308483104/media/21105f5a523ce21ce43889049199725/Vuzix-Chi-Mei-Medical-Case-Study-2020.pdf.</a:t>
            </a:r>
            <a:endParaRPr sz="700"/>
          </a:p>
        </p:txBody>
      </p:sp>
      <p:sp>
        <p:nvSpPr>
          <p:cNvPr id="80" name="Google Shape;80;p1"/>
          <p:cNvSpPr txBox="1"/>
          <p:nvPr/>
        </p:nvSpPr>
        <p:spPr>
          <a:xfrm>
            <a:off x="4931275" y="5929875"/>
            <a:ext cx="374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Driver License Fields of Interest Detection</a:t>
            </a:r>
            <a:endParaRPr/>
          </a:p>
        </p:txBody>
      </p:sp>
      <p:sp>
        <p:nvSpPr>
          <p:cNvPr id="81" name="Google Shape;81;p1"/>
          <p:cNvSpPr/>
          <p:nvPr/>
        </p:nvSpPr>
        <p:spPr>
          <a:xfrm>
            <a:off x="580025" y="6516800"/>
            <a:ext cx="1239600" cy="3411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
          <p:cNvSpPr txBox="1"/>
          <p:nvPr/>
        </p:nvSpPr>
        <p:spPr>
          <a:xfrm>
            <a:off x="716500" y="6487250"/>
            <a:ext cx="655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CIS 2, Spring 2020</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2"/>
          <p:cNvSpPr txBox="1"/>
          <p:nvPr/>
        </p:nvSpPr>
        <p:spPr>
          <a:xfrm>
            <a:off x="2437500" y="5465484"/>
            <a:ext cx="4269000" cy="431100"/>
          </a:xfrm>
          <a:prstGeom prst="rect">
            <a:avLst/>
          </a:prstGeom>
          <a:noFill/>
          <a:ln>
            <a:noFill/>
          </a:ln>
        </p:spPr>
        <p:txBody>
          <a:bodyPr spcFirstLastPara="1" wrap="square" lIns="91425" tIns="91425" rIns="91425" bIns="91425" anchor="t" anchorCtr="0">
            <a:spAutoFit/>
          </a:bodyPr>
          <a:lstStyle/>
          <a:p>
            <a:pPr marL="0" lvl="0" indent="0" algn="ctr" rtl="0">
              <a:spcBef>
                <a:spcPts val="400"/>
              </a:spcBef>
              <a:spcAft>
                <a:spcPts val="0"/>
              </a:spcAft>
              <a:buNone/>
            </a:pPr>
            <a:r>
              <a:rPr lang="en-US" sz="1600" b="1">
                <a:solidFill>
                  <a:schemeClr val="dk1"/>
                </a:solidFill>
              </a:rPr>
              <a:t>Extract Vitals from Monitors</a:t>
            </a:r>
            <a:endParaRPr sz="1000" b="1"/>
          </a:p>
        </p:txBody>
      </p:sp>
      <p:sp>
        <p:nvSpPr>
          <p:cNvPr id="90" name="Google Shape;90;p2"/>
          <p:cNvSpPr/>
          <p:nvPr/>
        </p:nvSpPr>
        <p:spPr>
          <a:xfrm>
            <a:off x="580025" y="6516800"/>
            <a:ext cx="1239600" cy="3411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txBox="1"/>
          <p:nvPr/>
        </p:nvSpPr>
        <p:spPr>
          <a:xfrm>
            <a:off x="716500" y="6487250"/>
            <a:ext cx="655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CIS 2, Spring 2020</a:t>
            </a:r>
            <a:endParaRPr/>
          </a:p>
        </p:txBody>
      </p:sp>
      <p:pic>
        <p:nvPicPr>
          <p:cNvPr id="2" name="main" descr="main">
            <a:hlinkClick r:id="" action="ppaction://media"/>
            <a:extLst>
              <a:ext uri="{FF2B5EF4-FFF2-40B4-BE49-F238E27FC236}">
                <a16:creationId xmlns:a16="http://schemas.microsoft.com/office/drawing/2014/main" id="{685DFCF8-21C4-3349-8280-1BAF017943A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2094" y="513525"/>
            <a:ext cx="8519812" cy="47923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ERC 2010 Talk Template">
  <a:themeElements>
    <a:clrScheme name="CIS-Lectur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262</Words>
  <Application>Microsoft Macintosh PowerPoint</Application>
  <PresentationFormat>On-screen Show (4:3)</PresentationFormat>
  <Paragraphs>16</Paragraphs>
  <Slides>2</Slides>
  <Notes>2</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vt:i4>
      </vt:variant>
    </vt:vector>
  </HeadingPairs>
  <TitlesOfParts>
    <vt:vector size="5" baseType="lpstr">
      <vt:lpstr>Arial</vt:lpstr>
      <vt:lpstr>Times New Roman</vt:lpstr>
      <vt:lpstr>ERC 2010 Talk Template</vt:lpstr>
      <vt:lpstr>Group 11 (ROOM 4): Vital Monitor and ID Detection through Machine Vision for Improving EMS Communication Efficiency Robert Huang Mentors: Dr. Nick Dalesio, Dr. Laeben Lester, Dr. Mathias Unberath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11 (ROOM 4): Vital Monitor and ID Detection through Machine Vision for Improving EMS Communication Efficiency Robert Huang Mentors: Dr. Nick Dalesio, Dr. Laeben Lester, Dr. Mathias Unberath  </dc:title>
  <dc:creator>Russell Taylor</dc:creator>
  <cp:lastModifiedBy>Robert Huang</cp:lastModifiedBy>
  <cp:revision>2</cp:revision>
  <dcterms:created xsi:type="dcterms:W3CDTF">2013-04-23T14:35:11Z</dcterms:created>
  <dcterms:modified xsi:type="dcterms:W3CDTF">2021-05-04T01:37:52Z</dcterms:modified>
</cp:coreProperties>
</file>