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2" name="Shape 72"/>
          <p:cNvSpPr/>
          <p:nvPr>
            <p:ph idx="2" type="sldImg"/>
          </p:nvPr>
        </p:nvSpPr>
        <p:spPr>
          <a:xfrm>
            <a:off x="1144587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3225" lIns="86475" rIns="86475" tIns="432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Talk about why we stopped using this design</a:t>
            </a:r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mix and match fun time</a:t>
            </a:r>
          </a:p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 rot="5400000">
            <a:off x="1828799" y="-228600"/>
            <a:ext cx="5486399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7950" lvl="2" marL="10858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79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650" lvl="5" marL="22288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0650" lvl="6" marL="26860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0650" lvl="7" marL="31432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0650" lvl="8" marL="3600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 rot="5400000">
            <a:off x="4400550" y="2343149"/>
            <a:ext cx="6172199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 rot="5400000">
            <a:off x="438150" y="476249"/>
            <a:ext cx="6172199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7950" lvl="2" marL="10858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79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650" lvl="5" marL="22288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0650" lvl="6" marL="26860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0650" lvl="7" marL="31432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0650" lvl="8" marL="3600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914400"/>
            <a:ext cx="38099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7950" lvl="2" marL="10858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79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650" lvl="5" marL="22288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0650" lvl="6" marL="26860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0650" lvl="7" marL="31432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0650" lvl="8" marL="3600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4648200" y="914400"/>
            <a:ext cx="38099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7950" lvl="2" marL="10858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79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650" lvl="5" marL="22288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0650" lvl="6" marL="26860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0650" lvl="7" marL="31432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0650" lvl="8" marL="3600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ClipArt">
  <p:cSld name="Title, Text and Clip Ar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914400"/>
            <a:ext cx="38099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7950" lvl="2" marL="10858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79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650" lvl="5" marL="22288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0650" lvl="6" marL="26860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0650" lvl="7" marL="31432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0650" lvl="8" marL="3600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/>
          <p:nvPr>
            <p:ph idx="2" type="clipArt"/>
          </p:nvPr>
        </p:nvSpPr>
        <p:spPr>
          <a:xfrm>
            <a:off x="4648200" y="914400"/>
            <a:ext cx="38099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7950" lvl="2" marL="10858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79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650" lvl="5" marL="22288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0650" lvl="6" marL="26860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0650" lvl="7" marL="31432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0650" lvl="8" marL="3600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Media">
  <p:cSld name="Title, Text and Media Clip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914400"/>
            <a:ext cx="38099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7950" lvl="2" marL="10858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79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650" lvl="5" marL="22288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0650" lvl="6" marL="26860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0650" lvl="7" marL="31432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0650" lvl="8" marL="3600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/>
          <p:nvPr>
            <p:ph idx="2" type="media"/>
          </p:nvPr>
        </p:nvSpPr>
        <p:spPr>
          <a:xfrm>
            <a:off x="4648200" y="914400"/>
            <a:ext cx="38099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7950" lvl="2" marL="10858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79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650" lvl="5" marL="22288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0650" lvl="6" marL="26860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0650" lvl="7" marL="31432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0650" lvl="8" marL="3600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TwoObj">
  <p:cSld name="Title, Text, and 2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914400"/>
            <a:ext cx="38099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7950" lvl="2" marL="10858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79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650" lvl="5" marL="22288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0650" lvl="6" marL="26860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0650" lvl="7" marL="31432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0650" lvl="8" marL="3600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648200" y="914400"/>
            <a:ext cx="3809999" cy="266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7950" lvl="2" marL="10858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79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650" lvl="5" marL="22288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0650" lvl="6" marL="26860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0650" lvl="7" marL="31432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0650" lvl="8" marL="3600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3" type="body"/>
          </p:nvPr>
        </p:nvSpPr>
        <p:spPr>
          <a:xfrm>
            <a:off x="4648200" y="3733800"/>
            <a:ext cx="3809999" cy="2666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7950" lvl="2" marL="10858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79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650" lvl="5" marL="22288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0650" lvl="6" marL="26860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0650" lvl="7" marL="31432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0650" lvl="8" marL="3600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685800" y="914400"/>
            <a:ext cx="77724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7950" lvl="2" marL="10858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79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650" lvl="5" marL="22288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0650" lvl="6" marL="26860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0650" lvl="7" marL="31432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0650" lvl="8" marL="3600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685800" y="914400"/>
            <a:ext cx="38099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7950" lvl="2" marL="10858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0650" lvl="3" marL="14287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0650" lvl="4" marL="17716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650" lvl="5" marL="22288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0650" lvl="6" marL="26860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0650" lvl="7" marL="31432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0650" lvl="8" marL="3600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648200" y="914400"/>
            <a:ext cx="38099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7950" lvl="2" marL="10858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0650" lvl="3" marL="14287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0650" lvl="4" marL="17716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650" lvl="5" marL="22288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0650" lvl="6" marL="26860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0650" lvl="7" marL="31432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0650" lvl="8" marL="3600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0650" lvl="2" marL="10858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3350" lvl="3" marL="14287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3350" lvl="4" marL="17716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3350" lvl="5" marL="22288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3350" lvl="6" marL="26860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3350" lvl="7" marL="31432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3350" lvl="8" marL="3600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0650" lvl="2" marL="10858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3350" lvl="3" marL="14287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3350" lvl="4" marL="17716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3350" lvl="5" marL="22288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3350" lvl="6" marL="26860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3350" lvl="7" marL="31432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3350" lvl="8" marL="360045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2550" lvl="2" marL="10858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79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7950" lvl="5" marL="22288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7950" lvl="6" marL="26860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7950" lvl="7" marL="31432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7950" lvl="8" marL="3600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00.jpg"/><Relationship Id="rId2" Type="http://schemas.openxmlformats.org/officeDocument/2006/relationships/image" Target="../media/image02.png"/><Relationship Id="rId3" Type="http://schemas.openxmlformats.org/officeDocument/2006/relationships/image" Target="../media/image01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85800" y="914400"/>
            <a:ext cx="77724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7950" lvl="2" marL="10858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7950" lvl="3" marL="14287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7950" lvl="4" marL="17716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0650" lvl="5" marL="22288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0650" lvl="6" marL="26860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0650" lvl="7" marL="31432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0650" lvl="8" marL="36004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/>
        </p:nvSpPr>
        <p:spPr>
          <a:xfrm>
            <a:off x="2694843" y="6546076"/>
            <a:ext cx="5554662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Engineering Research Center for Computer Integrated Surgical Systems and Technology</a:t>
            </a:r>
          </a:p>
        </p:txBody>
      </p:sp>
      <p:sp>
        <p:nvSpPr>
          <p:cNvPr id="13" name="Shape 13"/>
          <p:cNvSpPr txBox="1"/>
          <p:nvPr/>
        </p:nvSpPr>
        <p:spPr>
          <a:xfrm>
            <a:off x="0" y="6537325"/>
            <a:ext cx="3733800" cy="246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 2016 R. H. Taylor</a:t>
            </a:r>
          </a:p>
        </p:txBody>
      </p:sp>
      <p:pic>
        <p:nvPicPr>
          <p:cNvPr descr="LCSR Logo - crop - tiny.jpg" id="14" name="Shape 14"/>
          <p:cNvPicPr preferRelativeResize="0"/>
          <p:nvPr/>
        </p:nvPicPr>
        <p:blipFill rotWithShape="1">
          <a:blip r:embed="rId1">
            <a:alphaModFix/>
          </a:blip>
          <a:srcRect b="9679" l="0" r="0" t="3884"/>
          <a:stretch/>
        </p:blipFill>
        <p:spPr>
          <a:xfrm>
            <a:off x="8469928" y="6492239"/>
            <a:ext cx="329123" cy="365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RC logo 12.12.08.pdf" id="15" name="Shape 15"/>
          <p:cNvPicPr preferRelativeResize="0"/>
          <p:nvPr/>
        </p:nvPicPr>
        <p:blipFill rotWithShape="1">
          <a:blip r:embed="rId2">
            <a:alphaModFix/>
          </a:blip>
          <a:srcRect b="37082" l="22560" r="29205" t="19588"/>
          <a:stretch/>
        </p:blipFill>
        <p:spPr>
          <a:xfrm>
            <a:off x="8184618" y="6508903"/>
            <a:ext cx="298102" cy="3477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.shield.small.blue.jpg" id="16" name="Shape 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6453" y="6504007"/>
            <a:ext cx="341903" cy="36575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Relationship Id="rId4" Type="http://schemas.openxmlformats.org/officeDocument/2006/relationships/image" Target="../media/image03.gif"/><Relationship Id="rId5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06.png"/><Relationship Id="rId8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Relationship Id="rId4" Type="http://schemas.openxmlformats.org/officeDocument/2006/relationships/image" Target="../media/image10.png"/><Relationship Id="rId5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6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3068340" y="2007002"/>
            <a:ext cx="5708649" cy="1998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Surgical Instrument for Robotic Open Microsurgery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1591663" y="139543"/>
            <a:ext cx="2438399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NSF Engineering Research Center for Computer Integrated Surgical Systems and Technology</a:t>
            </a:r>
          </a:p>
        </p:txBody>
      </p:sp>
      <p:sp>
        <p:nvSpPr>
          <p:cNvPr id="77" name="Shape 77"/>
          <p:cNvSpPr txBox="1"/>
          <p:nvPr>
            <p:ph idx="1" type="subTitle"/>
          </p:nvPr>
        </p:nvSpPr>
        <p:spPr>
          <a:xfrm>
            <a:off x="3068340" y="5035550"/>
            <a:ext cx="5564187" cy="1528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Team: Radhika Rajaram and Olivia Puleo</a:t>
            </a: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Mentors: Yunus Sevimli, Dr. Taylor, Dr. Razavi</a:t>
            </a:r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" name="Shape 78"/>
          <p:cNvCxnSpPr/>
          <p:nvPr/>
        </p:nvCxnSpPr>
        <p:spPr>
          <a:xfrm flipH="1" rot="10800000">
            <a:off x="2720975" y="1758950"/>
            <a:ext cx="20638" cy="5099049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Shape 79"/>
          <p:cNvSpPr/>
          <p:nvPr/>
        </p:nvSpPr>
        <p:spPr>
          <a:xfrm>
            <a:off x="4841875" y="811212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-676275" y="1873250"/>
            <a:ext cx="184149" cy="396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RC logo 12.12.08.pdf" id="81" name="Shape 81"/>
          <p:cNvPicPr preferRelativeResize="0"/>
          <p:nvPr/>
        </p:nvPicPr>
        <p:blipFill rotWithShape="1">
          <a:blip r:embed="rId3">
            <a:alphaModFix/>
          </a:blip>
          <a:srcRect b="37082" l="22560" r="29205" t="19588"/>
          <a:stretch/>
        </p:blipFill>
        <p:spPr>
          <a:xfrm>
            <a:off x="142095" y="133215"/>
            <a:ext cx="1361427" cy="1582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CSR.gif" id="82" name="Shape 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4160" y="90671"/>
            <a:ext cx="2555275" cy="1134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ing.logo.small.vertical.blue.jpg" id="83" name="Shape 83"/>
          <p:cNvPicPr preferRelativeResize="0"/>
          <p:nvPr/>
        </p:nvPicPr>
        <p:blipFill rotWithShape="1">
          <a:blip r:embed="rId5">
            <a:alphaModFix/>
          </a:blip>
          <a:srcRect b="19577" l="14524" r="14308" t="21985"/>
          <a:stretch/>
        </p:blipFill>
        <p:spPr>
          <a:xfrm>
            <a:off x="174308" y="5113855"/>
            <a:ext cx="2415435" cy="140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685800" y="228600"/>
            <a:ext cx="7772400" cy="609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Round Grip Demonstration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914400"/>
            <a:ext cx="7772400" cy="548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15240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sd</a:t>
            </a:r>
          </a:p>
        </p:txBody>
      </p:sp>
      <p:sp>
        <p:nvSpPr>
          <p:cNvPr id="159" name="Shape 159" title="roundgrip.MOV"/>
          <p:cNvSpPr/>
          <p:nvPr/>
        </p:nvSpPr>
        <p:spPr>
          <a:xfrm>
            <a:off x="2229800" y="1714499"/>
            <a:ext cx="5435074" cy="4076299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Second Round Grip Design</a:t>
            </a:r>
          </a:p>
        </p:txBody>
      </p:sp>
      <p:pic>
        <p:nvPicPr>
          <p:cNvPr id="166" name="Shape 1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646476"/>
            <a:ext cx="7772400" cy="4022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First Tweezer Grip Design</a:t>
            </a:r>
          </a:p>
        </p:txBody>
      </p:sp>
      <p:pic>
        <p:nvPicPr>
          <p:cNvPr id="172" name="Shape 17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3159" y="1143225"/>
            <a:ext cx="4297679" cy="477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Second Tweezer Grip Design</a:t>
            </a:r>
          </a:p>
        </p:txBody>
      </p:sp>
      <p:pic>
        <p:nvPicPr>
          <p:cNvPr id="178" name="Shape 17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425" y="1531524"/>
            <a:ext cx="5283300" cy="361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 title="tweezer grip.mp4"/>
          <p:cNvSpPr/>
          <p:nvPr/>
        </p:nvSpPr>
        <p:spPr>
          <a:xfrm>
            <a:off x="5644750" y="1916249"/>
            <a:ext cx="3499250" cy="32305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b="0" lang="en-US" sz="2400">
                <a:solidFill>
                  <a:schemeClr val="dk1"/>
                </a:solidFill>
              </a:rPr>
              <a:t>                            Proposed changes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1137175"/>
            <a:ext cx="7772400" cy="52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Latest design                             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750" y="914399"/>
            <a:ext cx="2774899" cy="176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100" y="2081875"/>
            <a:ext cx="4803975" cy="412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2074" y="3544674"/>
            <a:ext cx="3955974" cy="26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6438125" y="3201575"/>
            <a:ext cx="22335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Proposed design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685800" y="228600"/>
            <a:ext cx="7772400" cy="609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Recommendations from </a:t>
            </a:r>
            <a:r>
              <a:rPr lang="en-US"/>
              <a:t>Patkin, M. (1977)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576150" y="900350"/>
            <a:ext cx="7991700" cy="548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177800" marR="0" rt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-US"/>
              <a:t>Length from grip to top of handle should be ~10cm</a:t>
            </a:r>
          </a:p>
          <a:p>
            <a:pPr indent="-228600" lvl="0" marL="177800" marR="0" rt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-US"/>
              <a:t>Handle diameter should be 5 – 10mm</a:t>
            </a:r>
          </a:p>
          <a:p>
            <a:pPr indent="-228600" lvl="0" marL="177800" marR="0" rtl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-US"/>
              <a:t>The force required for opening or closing the instrument should be 40 – 100 g.</a:t>
            </a:r>
          </a:p>
          <a:p>
            <a:pPr indent="-228600" lvl="0" marL="1778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-US"/>
              <a:t>A 6:1 mechanical advantage or greater is ideal. 3:1 minimum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Dependency Status</a:t>
            </a:r>
          </a:p>
        </p:txBody>
      </p:sp>
      <p:pic>
        <p:nvPicPr>
          <p:cNvPr id="203" name="Shape 20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481546"/>
            <a:ext cx="7772400" cy="3709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Original Timeline</a:t>
            </a:r>
          </a:p>
        </p:txBody>
      </p:sp>
      <p:pic>
        <p:nvPicPr>
          <p:cNvPr descr="https://lh6.googleusercontent.com/PkjuQPi53EXjiYSRM7hGNDuWF17FRUowIThGsgW1iI0JggiZiK079C1aCcj5I3Bu0sjlBheHBDppZCjIR8zAL65W8k2IbrYxNF1MWNg-Q13tN5iAUATb6UzqG_M-ErghLChtoQZNKo4" id="209" name="Shape 20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372083"/>
            <a:ext cx="7772400" cy="3977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Updated Timeline</a:t>
            </a:r>
          </a:p>
        </p:txBody>
      </p:sp>
      <p:pic>
        <p:nvPicPr>
          <p:cNvPr id="215" name="Shape 2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020" y="1313011"/>
            <a:ext cx="84192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505925" y="5045125"/>
            <a:ext cx="83643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Future work: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38C9C"/>
              </a:buClr>
              <a:buChar char="■"/>
            </a:pPr>
            <a:r>
              <a:rPr lang="en-US">
                <a:solidFill>
                  <a:schemeClr val="dk1"/>
                </a:solidFill>
              </a:rPr>
              <a:t>Rapid prototype latest design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38C9C"/>
              </a:buClr>
              <a:buChar char="■"/>
            </a:pPr>
            <a:r>
              <a:rPr lang="en-US">
                <a:solidFill>
                  <a:schemeClr val="dk1"/>
                </a:solidFill>
              </a:rPr>
              <a:t>Obtain suitable pins and springs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38C9C"/>
              </a:buClr>
              <a:buChar char="■"/>
            </a:pPr>
            <a:r>
              <a:rPr lang="en-US">
                <a:solidFill>
                  <a:schemeClr val="dk1"/>
                </a:solidFill>
              </a:rPr>
              <a:t>Change dimensions and tolerances for stainless steel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38C9C"/>
              </a:buClr>
              <a:buChar char="■"/>
            </a:pPr>
            <a:r>
              <a:rPr lang="en-US">
                <a:solidFill>
                  <a:schemeClr val="dk1"/>
                </a:solidFill>
              </a:rPr>
              <a:t>Fabricate metal prototype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1359244" y="2533902"/>
            <a:ext cx="6499654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Project Overview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914400"/>
            <a:ext cx="77724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a microforceps instrument that can be used with the Galen steady-hand robot</a:t>
            </a:r>
          </a:p>
          <a:p>
            <a:pPr indent="-342900" lvl="0" marL="342900" marR="0" rtl="0" algn="l"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Instrument needs to be held above the robot tool attachment</a:t>
            </a:r>
          </a:p>
          <a:p>
            <a:pPr indent="-342900" lvl="0" marL="342900" marR="0" rtl="0" algn="l">
              <a:spcBef>
                <a:spcPts val="16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Allows for rotation of tool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685800" y="228600"/>
            <a:ext cx="7772400" cy="609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References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914400"/>
            <a:ext cx="7772400" cy="548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1 . Patkin, M. (1977), Ergonomics Applied to the Practice of Microsurgery. </a:t>
            </a:r>
            <a:r>
              <a:rPr i="1" lang="en-US" sz="1800"/>
              <a:t>Australian and New Zealand Journal of Surgery</a:t>
            </a:r>
            <a:r>
              <a:rPr lang="en-US" sz="1800"/>
              <a:t>, 47: 320–329.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-US" sz="1800"/>
              <a:t>2. </a:t>
            </a:r>
            <a:r>
              <a:rPr lang="en-US" sz="1800"/>
              <a:t>[Web log post]. (n.d.). Retrieved from http://www.u.arizona.edu/~pen/ame352/Notes%20PDF/3%20Analytical%20kinematics.pdf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Technical Approach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914400"/>
            <a:ext cx="77724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apart existing forceps and cannibalize useful parts.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different gripper/actuators for the forceps.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tool-holder accessory for rotational DOF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Prototype feasible designs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with Galen and evaluate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Iterate over design and fabrication methods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685800" y="2286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Deliverables Update</a:t>
            </a:r>
          </a:p>
        </p:txBody>
      </p:sp>
      <p:pic>
        <p:nvPicPr>
          <p:cNvPr id="101" name="Shape 10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5983" y="1607911"/>
            <a:ext cx="5872033" cy="340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85800" y="228600"/>
            <a:ext cx="7772400" cy="609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Existing Forceps designs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914400"/>
            <a:ext cx="7772400" cy="548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    There are many varieties of forceps with different mechanisms of actuation, grips and jaws adapted to every surgical application such as grasping, holding, clamping, cutting, dissecting, dilating, suctioning etc.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375" y="3920800"/>
            <a:ext cx="20955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2000" y="4887125"/>
            <a:ext cx="3326349" cy="170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1524" y="2510349"/>
            <a:ext cx="2515750" cy="251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4100" y="4264447"/>
            <a:ext cx="2331249" cy="233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25" y="2686050"/>
            <a:ext cx="45720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97462" y="3215119"/>
            <a:ext cx="3149074" cy="15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685800" y="228600"/>
            <a:ext cx="7772400" cy="609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Classification of forceps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914400"/>
            <a:ext cx="7772400" cy="548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50000"/>
              </a:lnSpc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</a:rPr>
              <a:t>Based on mechanism of actuation we have three main categories:</a:t>
            </a:r>
          </a:p>
          <a:p>
            <a:pPr indent="-342900" lvl="0" marL="952500" rtl="0">
              <a:lnSpc>
                <a:spcPct val="150000"/>
              </a:lnSpc>
              <a:spcBef>
                <a:spcPts val="0"/>
              </a:spcBef>
              <a:spcAft>
                <a:spcPts val="1100"/>
              </a:spcAft>
              <a:buClr>
                <a:srgbClr val="638C9C"/>
              </a:buClr>
              <a:buSzPct val="100000"/>
              <a:buFont typeface="Wingdings"/>
              <a:buChar char="§"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</a:rPr>
              <a:t>1) Scissoring type</a:t>
            </a:r>
          </a:p>
          <a:p>
            <a:pPr indent="-317500" lvl="0" marL="457200" rtl="0">
              <a:lnSpc>
                <a:spcPct val="150000"/>
              </a:lnSpc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</a:pPr>
            <a:r>
              <a:rPr lang="en-US" sz="1400">
                <a:solidFill>
                  <a:srgbClr val="333333"/>
                </a:solidFill>
                <a:highlight>
                  <a:srgbClr val="FFFFFF"/>
                </a:highlight>
              </a:rPr>
              <a:t>easy construction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952500" rtl="0">
              <a:lnSpc>
                <a:spcPct val="150000"/>
              </a:lnSpc>
              <a:spcBef>
                <a:spcPts val="0"/>
              </a:spcBef>
              <a:spcAft>
                <a:spcPts val="1100"/>
              </a:spcAft>
              <a:buClr>
                <a:srgbClr val="638C9C"/>
              </a:buClr>
              <a:buSzPct val="100000"/>
              <a:buFont typeface="Wingdings"/>
              <a:buChar char="§"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</a:rPr>
              <a:t>2) Tweezer type</a:t>
            </a: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1100"/>
              </a:spcAft>
              <a:buClr>
                <a:srgbClr val="333333"/>
              </a:buClr>
              <a:buSzPct val="100000"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-US" sz="1400">
                <a:solidFill>
                  <a:srgbClr val="333333"/>
                </a:solidFill>
                <a:highlight>
                  <a:srgbClr val="FFFFFF"/>
                </a:highlight>
              </a:rPr>
              <a:t>single body</a:t>
            </a: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952500" rtl="0">
              <a:lnSpc>
                <a:spcPct val="150000"/>
              </a:lnSpc>
              <a:spcBef>
                <a:spcPts val="0"/>
              </a:spcBef>
              <a:spcAft>
                <a:spcPts val="1100"/>
              </a:spcAft>
              <a:buClr>
                <a:srgbClr val="638C9C"/>
              </a:buClr>
              <a:buSzPct val="100000"/>
              <a:buFont typeface="Wingdings"/>
              <a:buChar char="§"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</a:rPr>
              <a:t>3) Sliding rod type</a:t>
            </a:r>
          </a:p>
          <a:p>
            <a:pPr indent="-317500" lvl="0" marL="457200">
              <a:spcBef>
                <a:spcPts val="0"/>
              </a:spcBef>
              <a:buSzPct val="100000"/>
            </a:pPr>
            <a:r>
              <a:rPr lang="en-US" sz="1400"/>
              <a:t> slim profile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175" y="1430700"/>
            <a:ext cx="1772800" cy="177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1972" y="2831797"/>
            <a:ext cx="1651574" cy="16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3000" y="4418250"/>
            <a:ext cx="333375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225" y="3890150"/>
            <a:ext cx="2053710" cy="177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>
            <p:ph type="title"/>
          </p:nvPr>
        </p:nvSpPr>
        <p:spPr>
          <a:xfrm>
            <a:off x="685800" y="228600"/>
            <a:ext cx="7772400" cy="609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Classification of forceps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3400" y="2539062"/>
            <a:ext cx="3417350" cy="177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2049" y="1401224"/>
            <a:ext cx="4603099" cy="15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89975" y="4791621"/>
            <a:ext cx="1378750" cy="14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914400"/>
            <a:ext cx="7704000" cy="548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50000"/>
              </a:lnSpc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Based on grip design we have four categories:</a:t>
            </a:r>
          </a:p>
          <a:p>
            <a:pPr indent="-381000" lvl="0" marL="952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8C9C"/>
              </a:buClr>
              <a:buSzPct val="100000"/>
              <a:buFont typeface="Wingdings"/>
              <a:buChar char="§"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1) Loop grip</a:t>
            </a:r>
          </a:p>
          <a:p>
            <a:pPr indent="-342900" lvl="0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</a:rPr>
              <a:t>Hard to drop, but difficult to rotate</a:t>
            </a:r>
          </a:p>
          <a:p>
            <a:pPr indent="-381000" lvl="0" marL="952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8C9C"/>
              </a:buClr>
              <a:buSzPct val="100000"/>
              <a:buFont typeface="Wingdings"/>
              <a:buChar char="§"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2) Tweezer grip   </a:t>
            </a:r>
          </a:p>
          <a:p>
            <a:pPr indent="-342900" lvl="0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</a:rPr>
              <a:t>Elastic return, but droppable</a:t>
            </a:r>
          </a:p>
          <a:p>
            <a:pPr indent="-381000" lvl="0" marL="952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8C9C"/>
              </a:buClr>
              <a:buSzPct val="100000"/>
              <a:buFont typeface="Wingdings"/>
              <a:buChar char="§"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3) Pliers grip</a:t>
            </a:r>
          </a:p>
          <a:p>
            <a:pPr indent="-342900" lvl="0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</a:rPr>
              <a:t>Can apply a lot of force, but clunky</a:t>
            </a:r>
          </a:p>
          <a:p>
            <a:pPr indent="-381000" lvl="0" marL="952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8C9C"/>
              </a:buClr>
              <a:buSzPct val="100000"/>
              <a:buFont typeface="Wingdings"/>
              <a:buChar char="§"/>
            </a:pPr>
            <a:r>
              <a:rPr lang="en-US">
                <a:solidFill>
                  <a:srgbClr val="333333"/>
                </a:solidFill>
                <a:highlight>
                  <a:srgbClr val="FFFFFF"/>
                </a:highlight>
              </a:rPr>
              <a:t>4) Misc.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685800" y="228600"/>
            <a:ext cx="7772400" cy="609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Design Selection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49900" y="914400"/>
            <a:ext cx="8108400" cy="548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Sliding rod actuation + Tweezer grip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-US"/>
              <a:t>Sliding rod actuation advantages: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Cylindrical nature- inherent rotatability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Long and thin nature- easy access of surgical site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Easily cannibalized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b="1" lang="en-US"/>
              <a:t>Tweezer grip advantages: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Can be made cylindrical to allows the tool to be rolled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Elastic nature allows for normally-open / normally-closed designs without addition of a spring</a:t>
            </a:r>
          </a:p>
        </p:txBody>
      </p:sp>
      <p:pic>
        <p:nvPicPr>
          <p:cNvPr descr="20170413_130703.jpg" id="143" name="Shape 143"/>
          <p:cNvPicPr preferRelativeResize="0"/>
          <p:nvPr/>
        </p:nvPicPr>
        <p:blipFill rotWithShape="1">
          <a:blip r:embed="rId3">
            <a:alphaModFix/>
          </a:blip>
          <a:srcRect b="36989" l="0" r="0" t="22835"/>
          <a:stretch/>
        </p:blipFill>
        <p:spPr>
          <a:xfrm rot="5400000">
            <a:off x="6320925" y="2157426"/>
            <a:ext cx="4338749" cy="1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685800" y="2286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/>
              <a:t>First Round Grip Design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585253" y="2792626"/>
            <a:ext cx="18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2900" y="2946400"/>
            <a:ext cx="8382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b="0" l="0" r="0" t="8700"/>
          <a:stretch/>
        </p:blipFill>
        <p:spPr>
          <a:xfrm>
            <a:off x="854600" y="1189650"/>
            <a:ext cx="7490474" cy="48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016 LCSR+ERC Talk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