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/>
          <p:nvPr>
            <p:ph idx="2" type="hdr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Shape 4"/>
          <p:cNvSpPr txBox="1"/>
          <p:nvPr>
            <p:ph idx="10" type="dt"/>
          </p:nvPr>
        </p:nvSpPr>
        <p:spPr>
          <a:xfrm>
            <a:off x="388620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Shape 5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36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457200" marR="0" rtl="0" algn="l">
              <a:spcBef>
                <a:spcPts val="36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914400" marR="0" rtl="0" algn="l">
              <a:spcBef>
                <a:spcPts val="36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1371600" marR="0" rtl="0" algn="l">
              <a:spcBef>
                <a:spcPts val="36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1828800" marR="0" rtl="0" algn="l">
              <a:spcBef>
                <a:spcPts val="36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1" type="ftr"/>
          </p:nvPr>
        </p:nvSpPr>
        <p:spPr>
          <a:xfrm>
            <a:off x="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4" name="Shape 5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1" name="Shape 6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Shape 67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8" name="Shape 68"/>
          <p:cNvSpPr txBox="1"/>
          <p:nvPr>
            <p:ph idx="12" type="sldNum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anchorCtr="0" anchor="b" bIns="45700" lIns="91425" rIns="91425" tIns="4570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‹#›</a:t>
            </a:fld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685800" y="228600"/>
            <a:ext cx="7772400" cy="609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685800" y="914400"/>
            <a:ext cx="7772400" cy="54863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333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07950" lvl="2" marL="108585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07950" lvl="3" marL="142875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20650" lvl="4" marL="177165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20650" lvl="5" marL="222885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20650" lvl="6" marL="268605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20650" lvl="7" marL="314325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20650" lvl="8" marL="360045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/>
          <p:nvPr>
            <p:ph type="title"/>
          </p:nvPr>
        </p:nvSpPr>
        <p:spPr>
          <a:xfrm>
            <a:off x="685800" y="228600"/>
            <a:ext cx="7772400" cy="609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8" name="Shape 48"/>
          <p:cNvSpPr txBox="1"/>
          <p:nvPr>
            <p:ph idx="1" type="body"/>
          </p:nvPr>
        </p:nvSpPr>
        <p:spPr>
          <a:xfrm rot="5400000">
            <a:off x="1828799" y="-228600"/>
            <a:ext cx="5486399" cy="77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333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07950" lvl="2" marL="108585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07950" lvl="3" marL="142875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20650" lvl="4" marL="177165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20650" lvl="5" marL="222885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20650" lvl="6" marL="268605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20650" lvl="7" marL="314325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20650" lvl="8" marL="360045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/>
          <p:nvPr>
            <p:ph type="title"/>
          </p:nvPr>
        </p:nvSpPr>
        <p:spPr>
          <a:xfrm rot="5400000">
            <a:off x="4400550" y="2343149"/>
            <a:ext cx="6172199" cy="194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1" name="Shape 51"/>
          <p:cNvSpPr txBox="1"/>
          <p:nvPr>
            <p:ph idx="1" type="body"/>
          </p:nvPr>
        </p:nvSpPr>
        <p:spPr>
          <a:xfrm rot="5400000">
            <a:off x="438150" y="476249"/>
            <a:ext cx="6172199" cy="56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333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07950" lvl="2" marL="108585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07950" lvl="3" marL="142875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20650" lvl="4" marL="177165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20650" lvl="5" marL="222885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20650" lvl="6" marL="268605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20650" lvl="7" marL="314325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20650" lvl="8" marL="360045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/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" name="Shape 21"/>
          <p:cNvSpPr txBox="1"/>
          <p:nvPr>
            <p:ph idx="1" type="subTitle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ct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ct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ct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ct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ct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/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" name="Shape 24"/>
          <p:cNvSpPr txBox="1"/>
          <p:nvPr>
            <p:ph idx="1" type="body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685800" y="228600"/>
            <a:ext cx="7772400" cy="609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x="685800" y="914400"/>
            <a:ext cx="3809999" cy="54863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333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07950" lvl="2" marL="108585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20650" lvl="3" marL="142875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20650" lvl="4" marL="177165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20650" lvl="5" marL="222885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20650" lvl="6" marL="268605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20650" lvl="7" marL="314325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20650" lvl="8" marL="360045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" name="Shape 28"/>
          <p:cNvSpPr txBox="1"/>
          <p:nvPr>
            <p:ph idx="2" type="body"/>
          </p:nvPr>
        </p:nvSpPr>
        <p:spPr>
          <a:xfrm>
            <a:off x="4648200" y="914400"/>
            <a:ext cx="3809999" cy="54863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651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333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07950" lvl="2" marL="108585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20650" lvl="3" marL="142875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20650" lvl="4" marL="177165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20650" lvl="5" marL="222885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20650" lvl="6" marL="268605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20650" lvl="7" marL="314325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20650" lvl="8" marL="360045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1" name="Shape 31"/>
          <p:cNvSpPr txBox="1"/>
          <p:nvPr>
            <p:ph idx="1" type="body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2" name="Shape 32"/>
          <p:cNvSpPr txBox="1"/>
          <p:nvPr>
            <p:ph idx="2" type="body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58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20650" lvl="2" marL="108585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33350" lvl="3" marL="142875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33350" lvl="4" marL="177165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33350" lvl="5" marL="222885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33350" lvl="6" marL="268605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33350" lvl="7" marL="314325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33350" lvl="8" marL="360045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3" name="Shape 33"/>
          <p:cNvSpPr txBox="1"/>
          <p:nvPr>
            <p:ph idx="3" type="body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4" name="Shape 34"/>
          <p:cNvSpPr txBox="1"/>
          <p:nvPr>
            <p:ph idx="4" type="body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58750" lvl="1" marL="74295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20650" lvl="2" marL="108585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33350" lvl="3" marL="142875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33350" lvl="4" marL="177165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33350" lvl="5" marL="222885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33350" lvl="6" marL="268605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33350" lvl="7" marL="314325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33350" lvl="8" marL="3600450" marR="0" rtl="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/>
          <p:nvPr>
            <p:ph type="title"/>
          </p:nvPr>
        </p:nvSpPr>
        <p:spPr>
          <a:xfrm>
            <a:off x="685800" y="228600"/>
            <a:ext cx="7772400" cy="609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/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0" name="Shape 40"/>
          <p:cNvSpPr txBox="1"/>
          <p:nvPr>
            <p:ph idx="1" type="body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079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82550" lvl="2" marL="10858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07950" lvl="3" marL="142875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07950" lvl="4" marL="177165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07950" lvl="5" marL="222885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07950" lvl="6" marL="268605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07950" lvl="7" marL="314325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07950" lvl="8" marL="360045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1" name="Shape 41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4" name="Shape 44"/>
          <p:cNvSpPr/>
          <p:nvPr>
            <p:ph idx="2" type="pic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5" name="Shape 45"/>
          <p:cNvSpPr txBox="1"/>
          <p:nvPr>
            <p:ph idx="1" type="body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00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title"/>
          </p:nvPr>
        </p:nvSpPr>
        <p:spPr>
          <a:xfrm>
            <a:off x="685800" y="228600"/>
            <a:ext cx="7772400" cy="6095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None/>
              <a:defRPr b="1" i="0" sz="2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Shape 11"/>
          <p:cNvSpPr txBox="1"/>
          <p:nvPr>
            <p:ph idx="1" type="body"/>
          </p:nvPr>
        </p:nvSpPr>
        <p:spPr>
          <a:xfrm>
            <a:off x="685800" y="914400"/>
            <a:ext cx="7772400" cy="54863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33350" lvl="1" marL="74295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07950" lvl="2" marL="108585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07950" lvl="3" marL="142875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20650" lvl="4" marL="177165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20650" lvl="5" marL="222885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20650" lvl="6" marL="268605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20650" lvl="7" marL="314325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20650" lvl="8" marL="360045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grpSp>
        <p:nvGrpSpPr>
          <p:cNvPr id="12" name="Shape 12"/>
          <p:cNvGrpSpPr/>
          <p:nvPr/>
        </p:nvGrpSpPr>
        <p:grpSpPr>
          <a:xfrm>
            <a:off x="3301999" y="6476999"/>
            <a:ext cx="5842000" cy="380999"/>
            <a:chOff x="2079" y="4079"/>
            <a:chExt cx="3680" cy="239"/>
          </a:xfrm>
        </p:grpSpPr>
        <p:pic>
          <p:nvPicPr>
            <p:cNvPr descr="ERCLogoSmallColor" id="13" name="Shape 13"/>
            <p:cNvPicPr preferRelativeResize="0"/>
            <p:nvPr/>
          </p:nvPicPr>
          <p:blipFill rotWithShape="1">
            <a:blip r:embed="rId1">
              <a:alphaModFix/>
            </a:blip>
            <a:srcRect b="0" l="0" r="0" t="0"/>
            <a:stretch/>
          </p:blipFill>
          <p:spPr>
            <a:xfrm>
              <a:off x="5588" y="4079"/>
              <a:ext cx="171" cy="23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4" name="Shape 14"/>
            <p:cNvSpPr txBox="1"/>
            <p:nvPr/>
          </p:nvSpPr>
          <p:spPr>
            <a:xfrm>
              <a:off x="2079" y="4118"/>
              <a:ext cx="3488" cy="15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rIns="91425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r>
                <a:rPr b="1" i="0" lang="en-US" sz="1000" u="none" cap="none" strike="noStrike">
                  <a:solidFill>
                    <a:schemeClr val="lt2"/>
                  </a:solidFill>
                  <a:latin typeface="Arial"/>
                  <a:ea typeface="Arial"/>
                  <a:cs typeface="Arial"/>
                  <a:sym typeface="Arial"/>
                </a:rPr>
                <a:t>Engineering Research Center for Computer Integrated Surgical Systems and Technology</a:t>
              </a:r>
            </a:p>
          </p:txBody>
        </p:sp>
      </p:grpSp>
      <p:sp>
        <p:nvSpPr>
          <p:cNvPr id="15" name="Shape 15"/>
          <p:cNvSpPr txBox="1"/>
          <p:nvPr/>
        </p:nvSpPr>
        <p:spPr>
          <a:xfrm>
            <a:off x="0" y="6430962"/>
            <a:ext cx="3733800" cy="4270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1313" lvl="0" marL="341313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1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r>
              <a:rPr b="1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0" i="0" lang="en-US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600.446/646 CIS2 Spring 2017</a:t>
            </a:r>
          </a:p>
          <a:p>
            <a:pPr indent="-341313" lvl="0" marL="341313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Copyright © R. H. Taylor</a:t>
            </a: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mailto:hquon2@jhmi.edu" TargetMode="External"/><Relationship Id="rId4" Type="http://schemas.openxmlformats.org/officeDocument/2006/relationships/hyperlink" Target="mailto:areiter@cs.jhu.edu" TargetMode="External"/><Relationship Id="rId5" Type="http://schemas.openxmlformats.org/officeDocument/2006/relationships/hyperlink" Target="mailto:xxiang@cs.jhu.edu" TargetMode="External"/><Relationship Id="rId6" Type="http://schemas.openxmlformats.org/officeDocument/2006/relationships/image" Target="../media/image0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02.png"/><Relationship Id="rId4" Type="http://schemas.openxmlformats.org/officeDocument/2006/relationships/image" Target="../media/image03.png"/><Relationship Id="rId5" Type="http://schemas.openxmlformats.org/officeDocument/2006/relationships/image" Target="../media/image0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/>
          <p:nvPr>
            <p:ph type="title"/>
          </p:nvPr>
        </p:nvSpPr>
        <p:spPr>
          <a:xfrm>
            <a:off x="304800" y="228600"/>
            <a:ext cx="86106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-US" sz="2000">
                <a:solidFill>
                  <a:srgbClr val="0000FF"/>
                </a:solidFill>
                <a:latin typeface="Verdana"/>
                <a:ea typeface="Verdana"/>
                <a:cs typeface="Verdana"/>
                <a:sym typeface="Verdana"/>
              </a:rPr>
              <a:t>Pain Recognition Using Video-Based Facial Features</a:t>
            </a:r>
          </a:p>
        </p:txBody>
      </p:sp>
      <p:sp>
        <p:nvSpPr>
          <p:cNvPr id="57" name="Shape 57"/>
          <p:cNvSpPr txBox="1"/>
          <p:nvPr>
            <p:ph idx="1" type="body"/>
          </p:nvPr>
        </p:nvSpPr>
        <p:spPr>
          <a:xfrm>
            <a:off x="685800" y="914400"/>
            <a:ext cx="8153400" cy="569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17500" lvl="0" marL="3429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b="0" i="0" lang="en-US" sz="15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Pain assessment is normally based on self-reporting due to the subjective nature of feeling or experiencing pain. However, subjective measures are difficult to quantify and scale up. In this project, </a:t>
            </a:r>
            <a:r>
              <a:rPr lang="en-US" sz="1500">
                <a:latin typeface="Verdana"/>
                <a:ea typeface="Verdana"/>
                <a:cs typeface="Verdana"/>
                <a:sym typeface="Verdana"/>
              </a:rPr>
              <a:t>w</a:t>
            </a:r>
            <a:r>
              <a:rPr b="0" i="0" lang="en-US" sz="15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e will develop </a:t>
            </a:r>
            <a:r>
              <a:rPr lang="en-US" sz="1500">
                <a:latin typeface="Verdana"/>
                <a:ea typeface="Verdana"/>
                <a:cs typeface="Verdana"/>
                <a:sym typeface="Verdana"/>
              </a:rPr>
              <a:t>regression and </a:t>
            </a:r>
            <a:r>
              <a:rPr b="0" i="0" lang="en-US" sz="15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classification algorithms</a:t>
            </a:r>
            <a:r>
              <a:rPr lang="en-US" sz="1500">
                <a:latin typeface="Verdana"/>
                <a:ea typeface="Verdana"/>
                <a:cs typeface="Verdana"/>
                <a:sym typeface="Verdana"/>
              </a:rPr>
              <a:t> to</a:t>
            </a:r>
            <a:r>
              <a:rPr b="0" i="0" lang="en-US" sz="15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demonstrate the feasibility to derive pain intensity using features extracted from face videos.</a:t>
            </a:r>
          </a:p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b="1" i="0" lang="en-US" sz="19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What Students Will Do:</a:t>
            </a:r>
            <a:r>
              <a:rPr b="1" i="0" lang="en-US" sz="18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</a:t>
            </a:r>
          </a:p>
          <a:p>
            <a:pPr indent="463550" lvl="1" marR="0" rtl="0" algn="l">
              <a:lnSpc>
                <a:spcPct val="90000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</a:pPr>
            <a:r>
              <a:rPr lang="en-US" sz="1900">
                <a:latin typeface="Verdana"/>
                <a:ea typeface="Verdana"/>
                <a:cs typeface="Verdana"/>
                <a:sym typeface="Verdana"/>
              </a:rPr>
              <a:t>Process Shoulder-Pain dataset</a:t>
            </a:r>
          </a:p>
          <a:p>
            <a:pPr indent="-27940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</a:pPr>
            <a:r>
              <a:rPr lang="en-US" sz="1900">
                <a:latin typeface="Verdana"/>
                <a:ea typeface="Verdana"/>
                <a:cs typeface="Verdana"/>
                <a:sym typeface="Verdana"/>
              </a:rPr>
              <a:t>Tu</a:t>
            </a:r>
            <a:r>
              <a:rPr lang="en-US" sz="1900">
                <a:latin typeface="Verdana"/>
                <a:ea typeface="Verdana"/>
                <a:cs typeface="Verdana"/>
                <a:sym typeface="Verdana"/>
              </a:rPr>
              <a:t>ne ordinal support vector regression (OSVR, CVPR’16)</a:t>
            </a:r>
          </a:p>
          <a:p>
            <a:pPr indent="-27940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</a:pPr>
            <a:r>
              <a:rPr lang="en-US" sz="1900">
                <a:latin typeface="Verdana"/>
                <a:ea typeface="Verdana"/>
                <a:cs typeface="Verdana"/>
                <a:sym typeface="Verdana"/>
              </a:rPr>
              <a:t>Replicate experiments</a:t>
            </a:r>
          </a:p>
          <a:p>
            <a:pPr indent="-27940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</a:pPr>
            <a:r>
              <a:rPr lang="en-US" sz="1900">
                <a:latin typeface="Verdana"/>
                <a:ea typeface="Verdana"/>
                <a:cs typeface="Verdana"/>
                <a:sym typeface="Verdana"/>
              </a:rPr>
              <a:t>Improve OSVR with a hypothesis</a:t>
            </a:r>
          </a:p>
          <a:p>
            <a:pPr indent="-27940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</a:pPr>
            <a:r>
              <a:rPr lang="en-US" sz="1900">
                <a:latin typeface="Verdana"/>
                <a:ea typeface="Verdana"/>
                <a:cs typeface="Verdana"/>
                <a:sym typeface="Verdana"/>
              </a:rPr>
              <a:t>Test the hypothesis</a:t>
            </a:r>
          </a:p>
          <a:p>
            <a:pPr indent="-27940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</a:pPr>
            <a:r>
              <a:rPr lang="en-US" sz="1900">
                <a:latin typeface="Verdana"/>
                <a:ea typeface="Verdana"/>
                <a:cs typeface="Verdana"/>
                <a:sym typeface="Verdana"/>
              </a:rPr>
              <a:t>Accept or reject the hypothesis</a:t>
            </a:r>
          </a:p>
          <a:p>
            <a:pPr indent="0" lvl="0" rtl="0">
              <a:lnSpc>
                <a:spcPct val="90000"/>
              </a:lnSpc>
              <a:spcBef>
                <a:spcPts val="380"/>
              </a:spcBef>
              <a:buClr>
                <a:schemeClr val="dk1"/>
              </a:buClr>
              <a:buSzPct val="100000"/>
              <a:buFont typeface="Verdana"/>
              <a:buChar char="•"/>
            </a:pPr>
            <a:r>
              <a:rPr b="1" lang="en-US" sz="1900">
                <a:latin typeface="Verdana"/>
                <a:ea typeface="Verdana"/>
                <a:cs typeface="Verdana"/>
                <a:sym typeface="Verdana"/>
              </a:rPr>
              <a:t>Size group: </a:t>
            </a:r>
            <a:r>
              <a:rPr lang="en-US" sz="1900">
                <a:latin typeface="Verdana"/>
                <a:ea typeface="Verdana"/>
                <a:cs typeface="Verdana"/>
                <a:sym typeface="Verdana"/>
              </a:rPr>
              <a:t>1-2</a:t>
            </a:r>
          </a:p>
          <a:p>
            <a:pPr indent="0" lvl="0" rtl="0">
              <a:lnSpc>
                <a:spcPct val="90000"/>
              </a:lnSpc>
              <a:spcBef>
                <a:spcPts val="380"/>
              </a:spcBef>
              <a:buClr>
                <a:schemeClr val="dk1"/>
              </a:buClr>
              <a:buSzPct val="100000"/>
              <a:buFont typeface="Verdana"/>
              <a:buChar char="•"/>
            </a:pPr>
            <a:r>
              <a:rPr b="1" lang="en-US" sz="1900">
                <a:latin typeface="Verdana"/>
                <a:ea typeface="Verdana"/>
                <a:cs typeface="Verdana"/>
                <a:sym typeface="Verdana"/>
              </a:rPr>
              <a:t>Skills: </a:t>
            </a:r>
            <a:r>
              <a:rPr lang="en-US" sz="1800">
                <a:latin typeface="Verdana"/>
                <a:ea typeface="Verdana"/>
                <a:cs typeface="Verdana"/>
                <a:sym typeface="Verdana"/>
              </a:rPr>
              <a:t>MATLAB, Python (optional), machine learning (optional)</a:t>
            </a:r>
          </a:p>
          <a:p>
            <a:pPr indent="0" lvl="0" rtl="0">
              <a:lnSpc>
                <a:spcPct val="90000"/>
              </a:lnSpc>
              <a:spcBef>
                <a:spcPts val="380"/>
              </a:spcBef>
              <a:buClr>
                <a:schemeClr val="dk1"/>
              </a:buClr>
              <a:buSzPct val="100000"/>
              <a:buFont typeface="Verdana"/>
              <a:buChar char="•"/>
            </a:pPr>
            <a:r>
              <a:rPr b="1" lang="en-US" sz="1900">
                <a:latin typeface="Verdana"/>
                <a:ea typeface="Verdana"/>
                <a:cs typeface="Verdana"/>
                <a:sym typeface="Verdana"/>
              </a:rPr>
              <a:t>Mentors:</a:t>
            </a:r>
          </a:p>
          <a:p>
            <a:pPr indent="457200" lvl="1" rtl="0">
              <a:lnSpc>
                <a:spcPct val="90000"/>
              </a:lnSpc>
              <a:spcBef>
                <a:spcPts val="380"/>
              </a:spcBef>
              <a:buClr>
                <a:schemeClr val="dk1"/>
              </a:buClr>
              <a:buSzPct val="105263"/>
              <a:buFont typeface="Times New Roman"/>
              <a:buChar char="–"/>
            </a:pPr>
            <a:r>
              <a:rPr lang="en-US" sz="1900">
                <a:latin typeface="Verdana"/>
                <a:ea typeface="Verdana"/>
                <a:cs typeface="Verdana"/>
                <a:sym typeface="Verdana"/>
              </a:rPr>
              <a:t>Harry Quon </a:t>
            </a:r>
            <a:r>
              <a:rPr lang="en-US" sz="1900" u="sng">
                <a:solidFill>
                  <a:schemeClr val="hlink"/>
                </a:solidFill>
                <a:latin typeface="Verdana"/>
                <a:ea typeface="Verdana"/>
                <a:cs typeface="Verdana"/>
                <a:sym typeface="Verdana"/>
                <a:hlinkClick r:id="rId3"/>
              </a:rPr>
              <a:t>hquon2@jhmi.edu</a:t>
            </a:r>
          </a:p>
          <a:p>
            <a:pPr indent="463550" lvl="1" rtl="0">
              <a:lnSpc>
                <a:spcPct val="90000"/>
              </a:lnSpc>
              <a:spcBef>
                <a:spcPts val="380"/>
              </a:spcBef>
              <a:buClr>
                <a:schemeClr val="dk1"/>
              </a:buClr>
              <a:buSzPct val="100000"/>
              <a:buFont typeface="Verdana"/>
              <a:buChar char="–"/>
            </a:pPr>
            <a:r>
              <a:rPr lang="en-US" sz="1900">
                <a:latin typeface="Verdana"/>
                <a:ea typeface="Verdana"/>
                <a:cs typeface="Verdana"/>
                <a:sym typeface="Verdana"/>
              </a:rPr>
              <a:t>Austin Reiter </a:t>
            </a:r>
            <a:r>
              <a:rPr lang="en-US" sz="1900" u="sng">
                <a:solidFill>
                  <a:schemeClr val="hlink"/>
                </a:solidFill>
                <a:latin typeface="Verdana"/>
                <a:ea typeface="Verdana"/>
                <a:cs typeface="Verdana"/>
                <a:sym typeface="Verdana"/>
                <a:hlinkClick r:id="rId4"/>
              </a:rPr>
              <a:t>areiter@cs.jhu.edu</a:t>
            </a:r>
          </a:p>
          <a:p>
            <a:pPr indent="463550" lvl="1" rtl="0">
              <a:lnSpc>
                <a:spcPct val="90000"/>
              </a:lnSpc>
              <a:spcBef>
                <a:spcPts val="380"/>
              </a:spcBef>
              <a:buClr>
                <a:schemeClr val="dk1"/>
              </a:buClr>
              <a:buSzPct val="100000"/>
              <a:buFont typeface="Verdana"/>
              <a:buChar char="–"/>
            </a:pPr>
            <a:r>
              <a:rPr lang="en-US" sz="1900">
                <a:latin typeface="Verdana"/>
                <a:ea typeface="Verdana"/>
                <a:cs typeface="Verdana"/>
                <a:sym typeface="Verdana"/>
              </a:rPr>
              <a:t>Xiang Xiang </a:t>
            </a:r>
            <a:r>
              <a:rPr lang="en-US" sz="1900" u="sng">
                <a:solidFill>
                  <a:schemeClr val="hlink"/>
                </a:solidFill>
                <a:latin typeface="Verdana"/>
                <a:ea typeface="Verdana"/>
                <a:cs typeface="Verdana"/>
                <a:sym typeface="Verdana"/>
                <a:hlinkClick r:id="rId5"/>
              </a:rPr>
              <a:t>xxiang@cs.jhu.edu</a:t>
            </a:r>
          </a:p>
        </p:txBody>
      </p:sp>
      <p:pic>
        <p:nvPicPr>
          <p:cNvPr id="58" name="Shape 58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074199" y="5146225"/>
            <a:ext cx="1895499" cy="1406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/>
          <p:nvPr>
            <p:ph type="title"/>
          </p:nvPr>
        </p:nvSpPr>
        <p:spPr>
          <a:xfrm>
            <a:off x="304800" y="228600"/>
            <a:ext cx="86106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SzPct val="25000"/>
              <a:buNone/>
            </a:pPr>
            <a:r>
              <a:rPr lang="en-US" sz="2000">
                <a:solidFill>
                  <a:srgbClr val="0000FF"/>
                </a:solidFill>
                <a:latin typeface="Verdana"/>
                <a:ea typeface="Verdana"/>
                <a:cs typeface="Verdana"/>
                <a:sym typeface="Verdana"/>
              </a:rPr>
              <a:t>Pain Recognition Using Video-Based Facial Features</a:t>
            </a:r>
            <a:br>
              <a:rPr lang="en-US" sz="2000">
                <a:solidFill>
                  <a:srgbClr val="0000FF"/>
                </a:solidFill>
                <a:latin typeface="Verdana"/>
                <a:ea typeface="Verdana"/>
                <a:cs typeface="Verdana"/>
                <a:sym typeface="Verdana"/>
              </a:rPr>
            </a:br>
          </a:p>
        </p:txBody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x="685800" y="533400"/>
            <a:ext cx="8153400" cy="5793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3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b="1" i="0" lang="en-US" sz="19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Deliverables:</a:t>
            </a:r>
            <a:r>
              <a:rPr b="0" i="0" lang="en-US" sz="1900" u="none" cap="none" strike="noStrik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 short description or bullets</a:t>
            </a:r>
          </a:p>
          <a:p>
            <a:pPr indent="-25400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–"/>
            </a:pPr>
            <a:r>
              <a:rPr lang="en-US" sz="1500">
                <a:latin typeface="Verdana"/>
                <a:ea typeface="Verdana"/>
                <a:cs typeface="Verdana"/>
                <a:sym typeface="Verdana"/>
              </a:rPr>
              <a:t>Process Shoulder-Pain dataset</a:t>
            </a:r>
          </a:p>
          <a:p>
            <a:pPr lvl="2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ct val="100000"/>
              <a:buFont typeface="Verdana"/>
            </a:pPr>
            <a:r>
              <a:rPr lang="en-US" sz="1900">
                <a:latin typeface="Verdana"/>
                <a:ea typeface="Verdana"/>
                <a:cs typeface="Verdana"/>
                <a:sym typeface="Verdana"/>
              </a:rPr>
              <a:t>Provided: raw data (possibly with a few starter scripts)</a:t>
            </a:r>
          </a:p>
          <a:p>
            <a:pPr lvl="2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ct val="100000"/>
              <a:buFont typeface="Verdana"/>
            </a:pPr>
            <a:r>
              <a:rPr lang="en-US" sz="1900">
                <a:latin typeface="Verdana"/>
                <a:ea typeface="Verdana"/>
                <a:cs typeface="Verdana"/>
                <a:sym typeface="Verdana"/>
              </a:rPr>
              <a:t>Expected: processed data in required formats</a:t>
            </a:r>
          </a:p>
          <a:p>
            <a:pPr indent="-25400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</a:pPr>
            <a:r>
              <a:rPr lang="en-US" sz="1500">
                <a:latin typeface="Verdana"/>
                <a:ea typeface="Verdana"/>
                <a:cs typeface="Verdana"/>
                <a:sym typeface="Verdana"/>
              </a:rPr>
              <a:t>Tune ordinal support vector regression (OSVR, CVPR’16)</a:t>
            </a:r>
          </a:p>
          <a:p>
            <a:pPr lvl="2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ct val="100000"/>
              <a:buFont typeface="Verdana"/>
            </a:pPr>
            <a:r>
              <a:rPr lang="en-US" sz="1900">
                <a:latin typeface="Verdana"/>
                <a:ea typeface="Verdana"/>
                <a:cs typeface="Verdana"/>
                <a:sym typeface="Verdana"/>
              </a:rPr>
              <a:t>Provided: algorithm sketch and demo program</a:t>
            </a:r>
          </a:p>
          <a:p>
            <a:pPr lvl="2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ct val="100000"/>
              <a:buFont typeface="Verdana"/>
            </a:pPr>
            <a:r>
              <a:rPr lang="en-US" sz="1900">
                <a:latin typeface="Verdana"/>
                <a:ea typeface="Verdana"/>
                <a:cs typeface="Verdana"/>
                <a:sym typeface="Verdana"/>
              </a:rPr>
              <a:t>Expected: executable with source and readme</a:t>
            </a:r>
          </a:p>
          <a:p>
            <a:pPr indent="-25400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</a:pPr>
            <a:r>
              <a:rPr lang="en-US" sz="1500">
                <a:latin typeface="Verdana"/>
                <a:ea typeface="Verdana"/>
                <a:cs typeface="Verdana"/>
                <a:sym typeface="Verdana"/>
              </a:rPr>
              <a:t>Replicate experiments</a:t>
            </a:r>
          </a:p>
          <a:p>
            <a:pPr lvl="2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ct val="100000"/>
              <a:buFont typeface="Verdana"/>
            </a:pPr>
            <a:r>
              <a:rPr lang="en-US" sz="1900">
                <a:latin typeface="Verdana"/>
                <a:ea typeface="Verdana"/>
                <a:cs typeface="Verdana"/>
                <a:sym typeface="Verdana"/>
              </a:rPr>
              <a:t>Provided: (fully, weakly-, un-)supervised setting</a:t>
            </a:r>
          </a:p>
          <a:p>
            <a:pPr lvl="2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ct val="100000"/>
              <a:buFont typeface="Verdana"/>
            </a:pPr>
            <a:r>
              <a:rPr lang="en-US" sz="1900">
                <a:latin typeface="Verdana"/>
                <a:ea typeface="Verdana"/>
                <a:cs typeface="Verdana"/>
                <a:sym typeface="Verdana"/>
              </a:rPr>
              <a:t>Expected: evaluation and analysis (see next page)</a:t>
            </a:r>
          </a:p>
          <a:p>
            <a:pPr indent="-25400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</a:pPr>
            <a:r>
              <a:rPr lang="en-US" sz="1500">
                <a:latin typeface="Verdana"/>
                <a:ea typeface="Verdana"/>
                <a:cs typeface="Verdana"/>
                <a:sym typeface="Verdana"/>
              </a:rPr>
              <a:t>Improve OSVR with a hypothesis</a:t>
            </a:r>
          </a:p>
          <a:p>
            <a:pPr lvl="2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ct val="100000"/>
              <a:buFont typeface="Verdana"/>
            </a:pPr>
            <a:r>
              <a:rPr lang="en-US" sz="1900">
                <a:latin typeface="Verdana"/>
                <a:ea typeface="Verdana"/>
                <a:cs typeface="Verdana"/>
                <a:sym typeface="Verdana"/>
              </a:rPr>
              <a:t>Provided: possibly a basic idea</a:t>
            </a:r>
          </a:p>
          <a:p>
            <a:pPr lvl="2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ct val="100000"/>
              <a:buFont typeface="Verdana"/>
            </a:pPr>
            <a:r>
              <a:rPr lang="en-US" sz="1900">
                <a:latin typeface="Verdana"/>
                <a:ea typeface="Verdana"/>
                <a:cs typeface="Verdana"/>
                <a:sym typeface="Verdana"/>
              </a:rPr>
              <a:t>Expected: a concrete short proposal in written form</a:t>
            </a:r>
          </a:p>
          <a:p>
            <a:pPr indent="-27940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</a:pPr>
            <a:r>
              <a:rPr lang="en-US" sz="1900">
                <a:latin typeface="Verdana"/>
                <a:ea typeface="Verdana"/>
                <a:cs typeface="Verdana"/>
                <a:sym typeface="Verdana"/>
              </a:rPr>
              <a:t>Test the hypothesis</a:t>
            </a:r>
          </a:p>
          <a:p>
            <a:pPr lvl="2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ct val="100000"/>
              <a:buFont typeface="Verdana"/>
            </a:pPr>
            <a:r>
              <a:rPr lang="en-US" sz="1900">
                <a:latin typeface="Verdana"/>
                <a:ea typeface="Verdana"/>
                <a:cs typeface="Verdana"/>
                <a:sym typeface="Verdana"/>
              </a:rPr>
              <a:t>Expected: </a:t>
            </a:r>
            <a:r>
              <a:rPr lang="en-US" sz="1900">
                <a:latin typeface="Verdana"/>
                <a:ea typeface="Verdana"/>
                <a:cs typeface="Verdana"/>
                <a:sym typeface="Verdana"/>
              </a:rPr>
              <a:t>evaluation and analysis in written form</a:t>
            </a:r>
          </a:p>
          <a:p>
            <a:pPr indent="-279400" lvl="1" marL="74295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</a:pPr>
            <a:r>
              <a:rPr lang="en-US" sz="1900">
                <a:latin typeface="Verdana"/>
                <a:ea typeface="Verdana"/>
                <a:cs typeface="Verdana"/>
                <a:sym typeface="Verdana"/>
              </a:rPr>
              <a:t>Accept or reject the hypothesis.</a:t>
            </a:r>
          </a:p>
          <a:p>
            <a:pPr lvl="2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ct val="100000"/>
              <a:buFont typeface="Verdana"/>
            </a:pPr>
            <a:r>
              <a:rPr lang="en-US" sz="1900">
                <a:latin typeface="Verdana"/>
                <a:ea typeface="Verdana"/>
                <a:cs typeface="Verdana"/>
                <a:sym typeface="Verdana"/>
              </a:rPr>
              <a:t>Expected: a presentation with reasoning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Shape 7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4267200"/>
            <a:ext cx="8839200" cy="2203745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Shape 7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811474" y="755775"/>
            <a:ext cx="4265176" cy="3378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Shape 7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0" y="666750"/>
            <a:ext cx="4763350" cy="3502474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Shape 73"/>
          <p:cNvSpPr txBox="1"/>
          <p:nvPr>
            <p:ph type="title"/>
          </p:nvPr>
        </p:nvSpPr>
        <p:spPr>
          <a:xfrm>
            <a:off x="304800" y="228600"/>
            <a:ext cx="86106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 rtl="0">
              <a:spcBef>
                <a:spcPts val="0"/>
              </a:spcBef>
              <a:buSzPct val="25000"/>
              <a:buNone/>
            </a:pPr>
            <a:r>
              <a:rPr lang="en-US" sz="2000">
                <a:solidFill>
                  <a:srgbClr val="0000FF"/>
                </a:solidFill>
                <a:latin typeface="Verdana"/>
                <a:ea typeface="Verdana"/>
                <a:cs typeface="Verdana"/>
                <a:sym typeface="Verdana"/>
              </a:rPr>
              <a:t>Pain Recognition Using Video-Based Facial Features</a:t>
            </a:r>
            <a:br>
              <a:rPr lang="en-US" sz="2000">
                <a:solidFill>
                  <a:srgbClr val="0000FF"/>
                </a:solidFill>
                <a:latin typeface="Verdana"/>
                <a:ea typeface="Verdana"/>
                <a:cs typeface="Verdana"/>
                <a:sym typeface="Verdana"/>
              </a:rPr>
            </a:b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IS-Lecture">
  <a:themeElements>
    <a:clrScheme name="CIS-Lectur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