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685800" y="2286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685800" y="914400"/>
            <a:ext cx="7772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79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7950" lvl="3" marL="14287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0650" lvl="4" marL="17716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0650" lvl="5" marL="2228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0650" lvl="6" marL="26860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0650" lvl="7" marL="31432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0650" lvl="8" marL="36004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685800" y="2286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 rot="5400000">
            <a:off x="1828799" y="-228600"/>
            <a:ext cx="5486399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79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7950" lvl="3" marL="14287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0650" lvl="4" marL="17716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0650" lvl="5" marL="2228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0650" lvl="6" marL="26860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0650" lvl="7" marL="31432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0650" lvl="8" marL="36004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 rot="5400000">
            <a:off x="4400550" y="2343149"/>
            <a:ext cx="617219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 rot="5400000">
            <a:off x="438150" y="476249"/>
            <a:ext cx="61721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79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7950" lvl="3" marL="14287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0650" lvl="4" marL="17716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0650" lvl="5" marL="2228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0650" lvl="6" marL="26860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0650" lvl="7" marL="31432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0650" lvl="8" marL="36004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685800" y="2286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914400"/>
            <a:ext cx="38099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79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0650" lvl="3" marL="14287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0650" lvl="4" marL="17716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0650" lvl="5" marL="2228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0650" lvl="6" marL="26860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0650" lvl="7" marL="31432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0650" lvl="8" marL="36004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48200" y="914400"/>
            <a:ext cx="38099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79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0650" lvl="3" marL="14287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0650" lvl="4" marL="17716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0650" lvl="5" marL="2228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0650" lvl="6" marL="26860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0650" lvl="7" marL="31432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0650" lvl="8" marL="36004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685800" y="2286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2550" lvl="2" marL="10858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7950" lvl="3" marL="14287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7950" lvl="4" marL="17716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7950" lvl="5" marL="2228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7950" lvl="6" marL="26860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7950" lvl="7" marL="31432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7950" lvl="8" marL="36004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85800" y="2286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85800" y="914400"/>
            <a:ext cx="7772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79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7950" lvl="3" marL="14287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0650" lvl="4" marL="17716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0650" lvl="5" marL="2228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0650" lvl="6" marL="26860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0650" lvl="7" marL="31432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0650" lvl="8" marL="36004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12" name="Shape 12"/>
          <p:cNvGrpSpPr/>
          <p:nvPr/>
        </p:nvGrpSpPr>
        <p:grpSpPr>
          <a:xfrm>
            <a:off x="3301999" y="6476999"/>
            <a:ext cx="5842000" cy="380999"/>
            <a:chOff x="2079" y="4079"/>
            <a:chExt cx="3680" cy="239"/>
          </a:xfrm>
        </p:grpSpPr>
        <p:pic>
          <p:nvPicPr>
            <p:cNvPr descr="ERCLogoSmallColor" id="13" name="Shape 13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5588" y="4079"/>
              <a:ext cx="171" cy="2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Shape 14"/>
            <p:cNvSpPr txBox="1"/>
            <p:nvPr/>
          </p:nvSpPr>
          <p:spPr>
            <a:xfrm>
              <a:off x="2079" y="4118"/>
              <a:ext cx="3488" cy="1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i="0" lang="en-US" sz="1000" u="none" cap="none" strike="noStrike">
                  <a:solidFill>
                    <a:schemeClr val="lt2"/>
                  </a:solidFill>
                  <a:latin typeface="Arial"/>
                  <a:ea typeface="Arial"/>
                  <a:cs typeface="Arial"/>
                  <a:sym typeface="Arial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5" name="Shape 15"/>
          <p:cNvSpPr txBox="1"/>
          <p:nvPr/>
        </p:nvSpPr>
        <p:spPr>
          <a:xfrm>
            <a:off x="0" y="6430962"/>
            <a:ext cx="3733800" cy="427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1313" lvl="0" marL="341313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600.446/646 CIS2 Spring 2017</a:t>
            </a:r>
          </a:p>
          <a:p>
            <a:pPr indent="-341313" lvl="0" marL="341313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Copyright © R. H. Taylor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hquon2@jhmi.edu" TargetMode="External"/><Relationship Id="rId4" Type="http://schemas.openxmlformats.org/officeDocument/2006/relationships/hyperlink" Target="mailto:areiter@cs.jhu.edu" TargetMode="External"/><Relationship Id="rId5" Type="http://schemas.openxmlformats.org/officeDocument/2006/relationships/hyperlink" Target="mailto:xxiang@cs.jhu.edu" TargetMode="External"/><Relationship Id="rId6" Type="http://schemas.openxmlformats.org/officeDocument/2006/relationships/image" Target="../media/image0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Relationship Id="rId4" Type="http://schemas.openxmlformats.org/officeDocument/2006/relationships/image" Target="../media/image03.png"/><Relationship Id="rId5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304800" y="228600"/>
            <a:ext cx="86106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Pain Recognition Using Video-Based Facial Features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914400"/>
            <a:ext cx="8153400" cy="56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00" lvl="0" marL="3429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b="0" i="0" lang="en-US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Pain assessment is normally based on self-reporting due to the subjective nature of feeling or experiencing pain. However, subjective measures are difficult to quantify and scale up. In this project, </a:t>
            </a:r>
            <a:r>
              <a:rPr lang="en-US" sz="1500">
                <a:latin typeface="Verdana"/>
                <a:ea typeface="Verdana"/>
                <a:cs typeface="Verdana"/>
                <a:sym typeface="Verdana"/>
              </a:rPr>
              <a:t>w</a:t>
            </a:r>
            <a:r>
              <a:rPr b="0" i="0" lang="en-US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 will develop </a:t>
            </a:r>
            <a:r>
              <a:rPr lang="en-US" sz="1500">
                <a:latin typeface="Verdana"/>
                <a:ea typeface="Verdana"/>
                <a:cs typeface="Verdana"/>
                <a:sym typeface="Verdana"/>
              </a:rPr>
              <a:t>regression and </a:t>
            </a:r>
            <a:r>
              <a:rPr b="0" i="0" lang="en-US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classification algorithms</a:t>
            </a:r>
            <a:r>
              <a:rPr lang="en-US" sz="1500">
                <a:latin typeface="Verdana"/>
                <a:ea typeface="Verdana"/>
                <a:cs typeface="Verdana"/>
                <a:sym typeface="Verdana"/>
              </a:rPr>
              <a:t> to</a:t>
            </a:r>
            <a:r>
              <a:rPr b="0" i="0" lang="en-US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demonstrate the feasibility to derive pain intensity using features extracted from face videos.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b="1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Students Will Do:</a:t>
            </a:r>
            <a:r>
              <a:rPr b="1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463550" lvl="1" marR="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Process Shoulder-Pain dataset</a:t>
            </a:r>
          </a:p>
          <a:p>
            <a:pPr indent="-27940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Tu</a:t>
            </a: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ne ordinal support vector regression (OSVR, CVPR’16)</a:t>
            </a:r>
          </a:p>
          <a:p>
            <a:pPr indent="-27940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Replicate experiments</a:t>
            </a:r>
          </a:p>
          <a:p>
            <a:pPr indent="-27940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Improve OSVR with a hypothesis</a:t>
            </a:r>
          </a:p>
          <a:p>
            <a:pPr indent="-27940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Test the hypothesis</a:t>
            </a:r>
          </a:p>
          <a:p>
            <a:pPr indent="-27940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Accept or reject the hypothesis</a:t>
            </a:r>
          </a:p>
          <a:p>
            <a:pPr indent="0" lvl="0" rtl="0">
              <a:lnSpc>
                <a:spcPct val="90000"/>
              </a:lnSpc>
              <a:spcBef>
                <a:spcPts val="38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b="1" lang="en-US" sz="1900">
                <a:latin typeface="Verdana"/>
                <a:ea typeface="Verdana"/>
                <a:cs typeface="Verdana"/>
                <a:sym typeface="Verdana"/>
              </a:rPr>
              <a:t>Size group: </a:t>
            </a: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1-2</a:t>
            </a:r>
          </a:p>
          <a:p>
            <a:pPr indent="0" lvl="0" rtl="0">
              <a:lnSpc>
                <a:spcPct val="90000"/>
              </a:lnSpc>
              <a:spcBef>
                <a:spcPts val="38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b="1" lang="en-US" sz="1900">
                <a:latin typeface="Verdana"/>
                <a:ea typeface="Verdana"/>
                <a:cs typeface="Verdana"/>
                <a:sym typeface="Verdana"/>
              </a:rPr>
              <a:t>Skills: </a:t>
            </a:r>
            <a:r>
              <a:rPr lang="en-US" sz="1800">
                <a:latin typeface="Verdana"/>
                <a:ea typeface="Verdana"/>
                <a:cs typeface="Verdana"/>
                <a:sym typeface="Verdana"/>
              </a:rPr>
              <a:t>MATLAB, Python (optional), machine learning (optional)</a:t>
            </a:r>
          </a:p>
          <a:p>
            <a:pPr indent="0" lvl="0" rtl="0">
              <a:lnSpc>
                <a:spcPct val="90000"/>
              </a:lnSpc>
              <a:spcBef>
                <a:spcPts val="38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b="1" lang="en-US" sz="1900">
                <a:latin typeface="Verdana"/>
                <a:ea typeface="Verdana"/>
                <a:cs typeface="Verdana"/>
                <a:sym typeface="Verdana"/>
              </a:rPr>
              <a:t>Mentors:</a:t>
            </a:r>
          </a:p>
          <a:p>
            <a:pPr indent="457200" lvl="1" rtl="0">
              <a:lnSpc>
                <a:spcPct val="90000"/>
              </a:lnSpc>
              <a:spcBef>
                <a:spcPts val="380"/>
              </a:spcBef>
              <a:buClr>
                <a:schemeClr val="dk1"/>
              </a:buClr>
              <a:buSzPct val="105263"/>
              <a:buFont typeface="Times New Roman"/>
              <a:buChar char="–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Harry Quon </a:t>
            </a:r>
            <a:r>
              <a:rPr lang="en-US" sz="19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hquon2@jhmi.edu</a:t>
            </a:r>
          </a:p>
          <a:p>
            <a:pPr indent="463550" lvl="1" rtl="0">
              <a:lnSpc>
                <a:spcPct val="90000"/>
              </a:lnSpc>
              <a:spcBef>
                <a:spcPts val="380"/>
              </a:spcBef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Austin Reiter </a:t>
            </a:r>
            <a:r>
              <a:rPr lang="en-US" sz="19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areiter@cs.jhu.edu</a:t>
            </a:r>
          </a:p>
          <a:p>
            <a:pPr indent="463550" lvl="1" rtl="0">
              <a:lnSpc>
                <a:spcPct val="90000"/>
              </a:lnSpc>
              <a:spcBef>
                <a:spcPts val="380"/>
              </a:spcBef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Xiang Xiang </a:t>
            </a:r>
            <a:r>
              <a:rPr lang="en-US" sz="19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xxiang@cs.jhu.edu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74199" y="5146225"/>
            <a:ext cx="1895499" cy="140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04800" y="228600"/>
            <a:ext cx="86106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Pain Recognition Using Video-Based Facial Features</a:t>
            </a:r>
            <a:br>
              <a:rPr lang="en-US" sz="20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</a:b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533400"/>
            <a:ext cx="8153400" cy="57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b="1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Deliverables:</a:t>
            </a: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short description or bullets</a:t>
            </a:r>
          </a:p>
          <a:p>
            <a:pPr indent="-25400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1500">
                <a:latin typeface="Verdana"/>
                <a:ea typeface="Verdana"/>
                <a:cs typeface="Verdana"/>
                <a:sym typeface="Verdana"/>
              </a:rPr>
              <a:t>Process Shoulder-Pain dataset</a:t>
            </a:r>
          </a:p>
          <a:p>
            <a: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Verdana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Provided: raw data (possibly with a few starter scripts)</a:t>
            </a:r>
          </a:p>
          <a:p>
            <a: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Verdana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Expected: processed data in required formats</a:t>
            </a:r>
          </a:p>
          <a:p>
            <a:pPr indent="-25400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500">
                <a:latin typeface="Verdana"/>
                <a:ea typeface="Verdana"/>
                <a:cs typeface="Verdana"/>
                <a:sym typeface="Verdana"/>
              </a:rPr>
              <a:t>Tune ordinal support vector regression (OSVR, CVPR’16)</a:t>
            </a:r>
          </a:p>
          <a:p>
            <a: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Verdana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Provided: algorithm sketch and demo program</a:t>
            </a:r>
          </a:p>
          <a:p>
            <a: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Verdana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Expected: executable with source and readme</a:t>
            </a:r>
          </a:p>
          <a:p>
            <a:pPr indent="-25400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500">
                <a:latin typeface="Verdana"/>
                <a:ea typeface="Verdana"/>
                <a:cs typeface="Verdana"/>
                <a:sym typeface="Verdana"/>
              </a:rPr>
              <a:t>Replicate experiments</a:t>
            </a:r>
          </a:p>
          <a:p>
            <a: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Verdana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Provided: (fully, weakly-, un-)supervised setting</a:t>
            </a:r>
          </a:p>
          <a:p>
            <a: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Verdana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Expected: evaluation and analysis (see next page)</a:t>
            </a:r>
          </a:p>
          <a:p>
            <a:pPr indent="-25400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500">
                <a:latin typeface="Verdana"/>
                <a:ea typeface="Verdana"/>
                <a:cs typeface="Verdana"/>
                <a:sym typeface="Verdana"/>
              </a:rPr>
              <a:t>Improve OSVR with a hypothesis</a:t>
            </a:r>
          </a:p>
          <a:p>
            <a: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Verdana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Provided: possibly a basic idea</a:t>
            </a:r>
          </a:p>
          <a:p>
            <a: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Verdana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Expected: a concrete short proposal in written form</a:t>
            </a:r>
          </a:p>
          <a:p>
            <a:pPr indent="-27940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Test the hypothesis</a:t>
            </a:r>
          </a:p>
          <a:p>
            <a: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Verdana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Expected: </a:t>
            </a: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evaluation and analysis in written form</a:t>
            </a:r>
          </a:p>
          <a:p>
            <a:pPr indent="-27940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Accept or reject the hypothesis.</a:t>
            </a:r>
          </a:p>
          <a:p>
            <a: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Verdana"/>
            </a:pPr>
            <a:r>
              <a:rPr lang="en-US" sz="1900">
                <a:latin typeface="Verdana"/>
                <a:ea typeface="Verdana"/>
                <a:cs typeface="Verdana"/>
                <a:sym typeface="Verdana"/>
              </a:rPr>
              <a:t>Expected: a presentation with reasoning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267200"/>
            <a:ext cx="8839200" cy="2203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1474" y="755775"/>
            <a:ext cx="4265176" cy="3378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666750"/>
            <a:ext cx="4763350" cy="350247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>
            <p:ph type="title"/>
          </p:nvPr>
        </p:nvSpPr>
        <p:spPr>
          <a:xfrm>
            <a:off x="304800" y="228600"/>
            <a:ext cx="86106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Pain Recognition Using Video-Based Facial Features</a:t>
            </a:r>
            <a:br>
              <a:rPr lang="en-US" sz="20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</a:b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