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527" r:id="rId2"/>
    <p:sldId id="528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593"/>
    <a:srgbClr val="8BBDBF"/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9" autoAdjust="0"/>
    <p:restoredTop sz="95326" autoAdjust="0"/>
  </p:normalViewPr>
  <p:slideViewPr>
    <p:cSldViewPr snapToGrid="0">
      <p:cViewPr varScale="1">
        <p:scale>
          <a:sx n="85" d="100"/>
          <a:sy n="85" d="100"/>
        </p:scale>
        <p:origin x="152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BF8C59-4957-CB4B-A2D7-B5A4F0FDD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4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BBD214-AA19-854A-A97A-B21DB3FA1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BD214-AA19-854A-A97A-B21DB3FA126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3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3047633" y="6542128"/>
            <a:ext cx="5554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 smtClean="0">
                <a:solidFill>
                  <a:schemeClr val="bg2"/>
                </a:solidFill>
              </a:rPr>
              <a:t>Engineering </a:t>
            </a:r>
            <a:r>
              <a:rPr lang="en-US" sz="1000" b="1" dirty="0">
                <a:solidFill>
                  <a:schemeClr val="bg2"/>
                </a:solidFill>
              </a:rPr>
              <a:t>Research Center for Computer Integrated Surgical Systems and Technology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47987" y="6541255"/>
            <a:ext cx="20266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dirty="0" smtClean="0">
                <a:latin typeface="+mj-lt"/>
              </a:rPr>
              <a:t>CIS 2, Spring 2015 </a:t>
            </a:r>
            <a:endParaRPr lang="en-US" sz="1000" dirty="0">
              <a:latin typeface="+mj-lt"/>
            </a:endParaRP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7"/>
          <a:srcRect t="3885" b="9679"/>
          <a:stretch>
            <a:fillRect/>
          </a:stretch>
        </p:blipFill>
        <p:spPr>
          <a:xfrm>
            <a:off x="8814877" y="6437990"/>
            <a:ext cx="329123" cy="365760"/>
          </a:xfrm>
          <a:prstGeom prst="rect">
            <a:avLst/>
          </a:prstGeom>
        </p:spPr>
      </p:pic>
      <p:pic>
        <p:nvPicPr>
          <p:cNvPr id="8" name="Picture 7" descr="ERC logo 12.12.0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rcRect l="22560" t="19588" r="29205" b="37082"/>
              <a:stretch>
                <a:fillRect/>
              </a:stretch>
            </p:blipFill>
          </mc:Choice>
          <mc:Fallback>
            <p:blipFill>
              <a:blip r:embed="rId19"/>
              <a:srcRect l="22560" t="19588" r="29205" b="37082"/>
              <a:stretch>
                <a:fillRect/>
              </a:stretch>
            </p:blipFill>
          </mc:Fallback>
        </mc:AlternateContent>
        <p:spPr>
          <a:xfrm>
            <a:off x="8561193" y="6483710"/>
            <a:ext cx="274320" cy="320040"/>
          </a:xfrm>
          <a:prstGeom prst="rect">
            <a:avLst/>
          </a:prstGeom>
        </p:spPr>
      </p:pic>
      <p:pic>
        <p:nvPicPr>
          <p:cNvPr id="9" name="Picture 8" descr="cisst_446_projects_logo_whiteback.png"/>
          <p:cNvPicPr>
            <a:picLocks noChangeAspect="1"/>
          </p:cNvPicPr>
          <p:nvPr userDrawn="1"/>
        </p:nvPicPr>
        <p:blipFill>
          <a:blip r:embed="rId20"/>
          <a:srcRect t="12205" b="18228"/>
          <a:stretch>
            <a:fillRect/>
          </a:stretch>
        </p:blipFill>
        <p:spPr>
          <a:xfrm>
            <a:off x="1" y="6470731"/>
            <a:ext cx="556686" cy="387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20519"/>
            <a:ext cx="7772400" cy="927070"/>
          </a:xfrm>
        </p:spPr>
        <p:txBody>
          <a:bodyPr/>
          <a:lstStyle/>
          <a:p>
            <a:r>
              <a:rPr lang="en-US" dirty="0" smtClean="0"/>
              <a:t>Fluoroscopy </a:t>
            </a:r>
            <a:r>
              <a:rPr lang="en-US" dirty="0"/>
              <a:t>Simulation of </a:t>
            </a:r>
            <a:r>
              <a:rPr lang="en-US" dirty="0" smtClean="0"/>
              <a:t>a Mobile </a:t>
            </a:r>
            <a:r>
              <a:rPr lang="en-US" dirty="0"/>
              <a:t>C-arm </a:t>
            </a:r>
            <a:r>
              <a:rPr lang="en-US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Integrated Surgery </a:t>
            </a:r>
            <a:r>
              <a:rPr lang="en-US" sz="1100" i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II, Spring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</a:t>
            </a:r>
            <a:r>
              <a:rPr lang="en-US" sz="1100" i="1" dirty="0"/>
              <a:t>6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100" i="1" dirty="0" err="1"/>
              <a:t>Ju</a:t>
            </a:r>
            <a:r>
              <a:rPr lang="en-US" sz="1100" i="1" dirty="0"/>
              <a:t> Young </a:t>
            </a:r>
            <a:r>
              <a:rPr lang="en-US" sz="1100" i="1" dirty="0" err="1"/>
              <a:t>Ahn</a:t>
            </a:r>
            <a:r>
              <a:rPr lang="en-US" sz="1100" i="1" dirty="0"/>
              <a:t>, and </a:t>
            </a:r>
            <a:r>
              <a:rPr lang="en-US" sz="1100" i="1" dirty="0" err="1"/>
              <a:t>Seung</a:t>
            </a:r>
            <a:r>
              <a:rPr lang="en-US" sz="1100" i="1" dirty="0"/>
              <a:t> </a:t>
            </a:r>
            <a:r>
              <a:rPr lang="en-US" sz="1100" i="1" dirty="0" err="1"/>
              <a:t>Wook</a:t>
            </a:r>
            <a:r>
              <a:rPr lang="en-US" sz="1100" i="1" dirty="0"/>
              <a:t> Lee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100" i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100" i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(mentorship by </a:t>
            </a:r>
            <a:r>
              <a:rPr lang="en-US" sz="1100" i="1" dirty="0"/>
              <a:t>Matthew Jacobson, Joseph </a:t>
            </a:r>
            <a:r>
              <a:rPr lang="en-US" sz="1100" i="1" dirty="0" err="1"/>
              <a:t>Goerres</a:t>
            </a:r>
            <a:r>
              <a:rPr lang="en-US" sz="1100" i="1" dirty="0"/>
              <a:t>, </a:t>
            </a:r>
            <a:r>
              <a:rPr lang="en-US" sz="1100" i="1" dirty="0" err="1">
                <a:solidFill>
                  <a:schemeClr val="dk1"/>
                </a:solidFill>
              </a:rPr>
              <a:t>Tharindu</a:t>
            </a:r>
            <a:r>
              <a:rPr lang="en-US" sz="1100" i="1" dirty="0">
                <a:solidFill>
                  <a:schemeClr val="dk1"/>
                </a:solidFill>
              </a:rPr>
              <a:t> De Silva, Ali </a:t>
            </a:r>
            <a:r>
              <a:rPr lang="en-US" sz="1100" i="1" dirty="0" err="1">
                <a:solidFill>
                  <a:schemeClr val="dk1"/>
                </a:solidFill>
              </a:rPr>
              <a:t>Uneri</a:t>
            </a:r>
            <a:r>
              <a:rPr lang="en-US" sz="1100" i="1" dirty="0">
                <a:solidFill>
                  <a:schemeClr val="dk1"/>
                </a:solidFill>
              </a:rPr>
              <a:t>, and Professor Jeff </a:t>
            </a:r>
            <a:r>
              <a:rPr lang="en-US" sz="1100" i="1" dirty="0" err="1">
                <a:solidFill>
                  <a:schemeClr val="dk1"/>
                </a:solidFill>
              </a:rPr>
              <a:t>Siewerdsen</a:t>
            </a:r>
            <a:r>
              <a:rPr lang="en-US" sz="1100" i="1" dirty="0" smtClean="0">
                <a:solidFill>
                  <a:schemeClr val="dk1"/>
                </a:solidFill>
              </a:rPr>
              <a:t>)</a:t>
            </a:r>
            <a: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1100" i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sz="11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570" y="1177378"/>
            <a:ext cx="4806952" cy="5223421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/>
              <a:t>Goals: </a:t>
            </a:r>
          </a:p>
          <a:p>
            <a:pPr indent="-176213"/>
            <a:r>
              <a:rPr lang="en-US" sz="1800" dirty="0" smtClean="0"/>
              <a:t>Develop a user interface to provide real-time simulation of C-arm’s fluoroscopic images</a:t>
            </a:r>
          </a:p>
          <a:p>
            <a:pPr indent="-176213"/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Significance:</a:t>
            </a:r>
          </a:p>
          <a:p>
            <a:pPr indent="-176213"/>
            <a:r>
              <a:rPr lang="en-US" sz="1800" dirty="0" smtClean="0"/>
              <a:t>Motivation of the project is to allow surgeon to more efficiently find optimal view with less time consumption and radiation exposure</a:t>
            </a:r>
          </a:p>
          <a:p>
            <a:pPr indent="-176213"/>
            <a:endParaRPr lang="en-US" sz="1800" dirty="0" smtClean="0"/>
          </a:p>
          <a:p>
            <a:pPr>
              <a:buNone/>
            </a:pPr>
            <a:r>
              <a:rPr lang="en-US" sz="1800" b="1" dirty="0" smtClean="0"/>
              <a:t>Results:</a:t>
            </a:r>
          </a:p>
          <a:p>
            <a:pPr indent="-176213"/>
            <a:r>
              <a:rPr lang="en-US" sz="1800" dirty="0" smtClean="0"/>
              <a:t>Achieved a system that provides a simulated fluoroscopy similar to the actual view in purely orbital and angular directions. </a:t>
            </a:r>
            <a:endParaRPr lang="en-US" sz="2000" b="1" dirty="0" smtClean="0"/>
          </a:p>
          <a:p>
            <a:pPr indent="-176213">
              <a:buNone/>
            </a:pPr>
            <a:endParaRPr lang="en-US" sz="2000" dirty="0" smtClean="0"/>
          </a:p>
        </p:txBody>
      </p:sp>
      <p:pic>
        <p:nvPicPr>
          <p:cNvPr id="7" name="Shape 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8259" y="8965"/>
            <a:ext cx="766093" cy="8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 bwMode="auto">
          <a:xfrm>
            <a:off x="0" y="1047589"/>
            <a:ext cx="914400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522" y="1441593"/>
            <a:ext cx="3605735" cy="2347495"/>
          </a:xfrm>
        </p:spPr>
      </p:pic>
      <p:sp>
        <p:nvSpPr>
          <p:cNvPr id="13" name="Rectangle 12"/>
          <p:cNvSpPr/>
          <p:nvPr/>
        </p:nvSpPr>
        <p:spPr bwMode="auto">
          <a:xfrm>
            <a:off x="0" y="6335918"/>
            <a:ext cx="914400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734" r="9387" b="7092"/>
          <a:stretch/>
        </p:blipFill>
        <p:spPr>
          <a:xfrm>
            <a:off x="5142510" y="3923137"/>
            <a:ext cx="3622039" cy="1948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Video</a:t>
            </a:r>
            <a:endParaRPr lang="en-US" dirty="0"/>
          </a:p>
        </p:txBody>
      </p:sp>
      <p:pic>
        <p:nvPicPr>
          <p:cNvPr id="7" name="Demo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175" y="1550850"/>
            <a:ext cx="7693025" cy="4327525"/>
          </a:xfrm>
        </p:spPr>
      </p:pic>
      <p:pic>
        <p:nvPicPr>
          <p:cNvPr id="4" name="Shape 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88259" y="8965"/>
            <a:ext cx="766093" cy="8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 bwMode="auto">
          <a:xfrm>
            <a:off x="0" y="1047589"/>
            <a:ext cx="914400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6335918"/>
            <a:ext cx="9144000" cy="45719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RC 2010 Talk Templat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ERC 2010 Talk Template.potx</Template>
  <TotalTime>116</TotalTime>
  <Words>68</Words>
  <Application>Microsoft Office PowerPoint</Application>
  <PresentationFormat>On-screen Show (4:3)</PresentationFormat>
  <Paragraphs>11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ＭＳ Ｐゴシック</vt:lpstr>
      <vt:lpstr>Arial</vt:lpstr>
      <vt:lpstr>Times New Roman</vt:lpstr>
      <vt:lpstr>ERC 2010 Talk Template</vt:lpstr>
      <vt:lpstr>Fluoroscopy Simulation of a Mobile C-arm  Computer Integrated Surgery II, Spring, 2016 Ju Young Ahn, and Seung Wook Lee,  (mentorship by Matthew Jacobson, Joseph Goerres, Tharindu De Silva, Ali Uneri, and Professor Jeff Siewerdsen) </vt:lpstr>
      <vt:lpstr>Demo Video</vt:lpstr>
    </vt:vector>
  </TitlesOfParts>
  <Company>Johns Hopkins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Russell Taylor</dc:creator>
  <cp:lastModifiedBy>SeungWook Lee</cp:lastModifiedBy>
  <cp:revision>21</cp:revision>
  <cp:lastPrinted>2010-08-24T19:06:24Z</cp:lastPrinted>
  <dcterms:created xsi:type="dcterms:W3CDTF">2013-04-23T14:35:11Z</dcterms:created>
  <dcterms:modified xsi:type="dcterms:W3CDTF">2016-05-05T21:11:55Z</dcterms:modified>
</cp:coreProperties>
</file>