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21945600" cy="3291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6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A995"/>
    <a:srgbClr val="3BEEC1"/>
    <a:srgbClr val="C3307F"/>
    <a:srgbClr val="8407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75" autoAdjust="0"/>
  </p:normalViewPr>
  <p:slideViewPr>
    <p:cSldViewPr snapToGrid="0">
      <p:cViewPr>
        <p:scale>
          <a:sx n="33" d="100"/>
          <a:sy n="33" d="100"/>
        </p:scale>
        <p:origin x="1579" y="-1872"/>
      </p:cViewPr>
      <p:guideLst>
        <p:guide orient="horz" pos="10368"/>
        <p:guide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961120" y="2194560"/>
            <a:ext cx="9509400" cy="27431640"/>
          </a:xfrm>
          <a:prstGeom prst="rect">
            <a:avLst/>
          </a:prstGeom>
        </p:spPr>
        <p:txBody>
          <a:bodyPr lIns="0" tIns="0" rIns="0" bIns="0" anchor="ctr"/>
          <a:lstStyle/>
          <a:p>
            <a:endParaRPr/>
          </a:p>
        </p:txBody>
      </p:sp>
      <p:sp>
        <p:nvSpPr>
          <p:cNvPr id="28" name="PlaceHolder 2"/>
          <p:cNvSpPr>
            <a:spLocks noGrp="1"/>
          </p:cNvSpPr>
          <p:nvPr>
            <p:ph type="body"/>
          </p:nvPr>
        </p:nvSpPr>
        <p:spPr>
          <a:xfrm>
            <a:off x="1097280" y="7702560"/>
            <a:ext cx="19750680" cy="9106920"/>
          </a:xfrm>
          <a:prstGeom prst="rect">
            <a:avLst/>
          </a:prstGeom>
        </p:spPr>
        <p:txBody>
          <a:bodyPr lIns="0" tIns="0" rIns="0" bIns="0"/>
          <a:lstStyle/>
          <a:p>
            <a:endParaRPr/>
          </a:p>
        </p:txBody>
      </p:sp>
      <p:sp>
        <p:nvSpPr>
          <p:cNvPr id="29" name="PlaceHolder 3"/>
          <p:cNvSpPr>
            <a:spLocks noGrp="1"/>
          </p:cNvSpPr>
          <p:nvPr>
            <p:ph type="body"/>
          </p:nvPr>
        </p:nvSpPr>
        <p:spPr>
          <a:xfrm>
            <a:off x="1097280" y="17674920"/>
            <a:ext cx="19750680" cy="91069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8961120" y="2194560"/>
            <a:ext cx="9509400" cy="27431640"/>
          </a:xfrm>
          <a:prstGeom prst="rect">
            <a:avLst/>
          </a:prstGeom>
        </p:spPr>
        <p:txBody>
          <a:bodyPr lIns="0" tIns="0" rIns="0" bIns="0" anchor="ctr"/>
          <a:lstStyle/>
          <a:p>
            <a:endParaRPr/>
          </a:p>
        </p:txBody>
      </p:sp>
      <p:sp>
        <p:nvSpPr>
          <p:cNvPr id="31" name="PlaceHolder 2"/>
          <p:cNvSpPr>
            <a:spLocks noGrp="1"/>
          </p:cNvSpPr>
          <p:nvPr>
            <p:ph type="body"/>
          </p:nvPr>
        </p:nvSpPr>
        <p:spPr>
          <a:xfrm>
            <a:off x="1097280" y="7702560"/>
            <a:ext cx="9638280" cy="9106920"/>
          </a:xfrm>
          <a:prstGeom prst="rect">
            <a:avLst/>
          </a:prstGeom>
        </p:spPr>
        <p:txBody>
          <a:bodyPr lIns="0" tIns="0" rIns="0" bIns="0"/>
          <a:lstStyle/>
          <a:p>
            <a:endParaRPr/>
          </a:p>
        </p:txBody>
      </p:sp>
      <p:sp>
        <p:nvSpPr>
          <p:cNvPr id="32" name="PlaceHolder 3"/>
          <p:cNvSpPr>
            <a:spLocks noGrp="1"/>
          </p:cNvSpPr>
          <p:nvPr>
            <p:ph type="body"/>
          </p:nvPr>
        </p:nvSpPr>
        <p:spPr>
          <a:xfrm>
            <a:off x="11217960" y="7702560"/>
            <a:ext cx="9638280" cy="9106920"/>
          </a:xfrm>
          <a:prstGeom prst="rect">
            <a:avLst/>
          </a:prstGeom>
        </p:spPr>
        <p:txBody>
          <a:bodyPr lIns="0" tIns="0" rIns="0" bIns="0"/>
          <a:lstStyle/>
          <a:p>
            <a:endParaRPr/>
          </a:p>
        </p:txBody>
      </p:sp>
      <p:sp>
        <p:nvSpPr>
          <p:cNvPr id="33" name="PlaceHolder 4"/>
          <p:cNvSpPr>
            <a:spLocks noGrp="1"/>
          </p:cNvSpPr>
          <p:nvPr>
            <p:ph type="body"/>
          </p:nvPr>
        </p:nvSpPr>
        <p:spPr>
          <a:xfrm>
            <a:off x="11217960" y="17674920"/>
            <a:ext cx="9638280" cy="9106920"/>
          </a:xfrm>
          <a:prstGeom prst="rect">
            <a:avLst/>
          </a:prstGeom>
        </p:spPr>
        <p:txBody>
          <a:bodyPr lIns="0" tIns="0" rIns="0" bIns="0"/>
          <a:lstStyle/>
          <a:p>
            <a:endParaRPr/>
          </a:p>
        </p:txBody>
      </p:sp>
      <p:sp>
        <p:nvSpPr>
          <p:cNvPr id="34" name="PlaceHolder 5"/>
          <p:cNvSpPr>
            <a:spLocks noGrp="1"/>
          </p:cNvSpPr>
          <p:nvPr>
            <p:ph type="body"/>
          </p:nvPr>
        </p:nvSpPr>
        <p:spPr>
          <a:xfrm>
            <a:off x="1097280" y="17674920"/>
            <a:ext cx="9638280" cy="91069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8961120" y="2194560"/>
            <a:ext cx="9509400" cy="27431640"/>
          </a:xfrm>
          <a:prstGeom prst="rect">
            <a:avLst/>
          </a:prstGeom>
        </p:spPr>
        <p:txBody>
          <a:bodyPr lIns="0" tIns="0" rIns="0" bIns="0" anchor="ctr"/>
          <a:lstStyle/>
          <a:p>
            <a:endParaRPr/>
          </a:p>
        </p:txBody>
      </p:sp>
      <p:sp>
        <p:nvSpPr>
          <p:cNvPr id="36" name="PlaceHolder 2"/>
          <p:cNvSpPr>
            <a:spLocks noGrp="1"/>
          </p:cNvSpPr>
          <p:nvPr>
            <p:ph type="body"/>
          </p:nvPr>
        </p:nvSpPr>
        <p:spPr>
          <a:xfrm>
            <a:off x="1097280" y="7702560"/>
            <a:ext cx="19750680" cy="19092240"/>
          </a:xfrm>
          <a:prstGeom prst="rect">
            <a:avLst/>
          </a:prstGeom>
        </p:spPr>
        <p:txBody>
          <a:bodyPr lIns="0" tIns="0" rIns="0" bIns="0"/>
          <a:lstStyle/>
          <a:p>
            <a:endParaRPr/>
          </a:p>
        </p:txBody>
      </p:sp>
      <p:sp>
        <p:nvSpPr>
          <p:cNvPr id="37" name="PlaceHolder 3"/>
          <p:cNvSpPr>
            <a:spLocks noGrp="1"/>
          </p:cNvSpPr>
          <p:nvPr>
            <p:ph type="body"/>
          </p:nvPr>
        </p:nvSpPr>
        <p:spPr>
          <a:xfrm>
            <a:off x="1097280" y="7702560"/>
            <a:ext cx="19750680" cy="19092240"/>
          </a:xfrm>
          <a:prstGeom prst="rect">
            <a:avLst/>
          </a:prstGeom>
        </p:spPr>
        <p:txBody>
          <a:bodyPr lIns="0" tIns="0" rIns="0" bIns="0"/>
          <a:lstStyle/>
          <a:p>
            <a:endParaRPr/>
          </a:p>
        </p:txBody>
      </p:sp>
      <p:pic>
        <p:nvPicPr>
          <p:cNvPr id="38" name="Picture 37"/>
          <p:cNvPicPr/>
          <p:nvPr/>
        </p:nvPicPr>
        <p:blipFill>
          <a:blip r:embed="rId2"/>
          <a:stretch/>
        </p:blipFill>
        <p:spPr>
          <a:xfrm>
            <a:off x="1096920" y="9369360"/>
            <a:ext cx="19750680" cy="15758280"/>
          </a:xfrm>
          <a:prstGeom prst="rect">
            <a:avLst/>
          </a:prstGeom>
          <a:ln>
            <a:noFill/>
          </a:ln>
        </p:spPr>
      </p:pic>
      <p:pic>
        <p:nvPicPr>
          <p:cNvPr id="39" name="Picture 38"/>
          <p:cNvPicPr/>
          <p:nvPr/>
        </p:nvPicPr>
        <p:blipFill>
          <a:blip r:embed="rId2"/>
          <a:stretch/>
        </p:blipFill>
        <p:spPr>
          <a:xfrm>
            <a:off x="1096920" y="9369360"/>
            <a:ext cx="19750680" cy="15758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8961120" y="2194560"/>
            <a:ext cx="9509400" cy="27431640"/>
          </a:xfrm>
          <a:prstGeom prst="rect">
            <a:avLst/>
          </a:prstGeom>
        </p:spPr>
        <p:txBody>
          <a:bodyPr lIns="0" tIns="0" rIns="0" bIns="0" anchor="ctr"/>
          <a:lstStyle/>
          <a:p>
            <a:endParaRPr/>
          </a:p>
        </p:txBody>
      </p:sp>
      <p:sp>
        <p:nvSpPr>
          <p:cNvPr id="7" name="PlaceHolder 2"/>
          <p:cNvSpPr>
            <a:spLocks noGrp="1"/>
          </p:cNvSpPr>
          <p:nvPr>
            <p:ph type="subTitle"/>
          </p:nvPr>
        </p:nvSpPr>
        <p:spPr>
          <a:xfrm>
            <a:off x="1097280" y="7702560"/>
            <a:ext cx="19750680" cy="1909224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8961120" y="2194560"/>
            <a:ext cx="9509400" cy="27431640"/>
          </a:xfrm>
          <a:prstGeom prst="rect">
            <a:avLst/>
          </a:prstGeom>
        </p:spPr>
        <p:txBody>
          <a:bodyPr lIns="0" tIns="0" rIns="0" bIns="0" anchor="ctr"/>
          <a:lstStyle/>
          <a:p>
            <a:endParaRPr/>
          </a:p>
        </p:txBody>
      </p:sp>
      <p:sp>
        <p:nvSpPr>
          <p:cNvPr id="9" name="PlaceHolder 2"/>
          <p:cNvSpPr>
            <a:spLocks noGrp="1"/>
          </p:cNvSpPr>
          <p:nvPr>
            <p:ph type="body"/>
          </p:nvPr>
        </p:nvSpPr>
        <p:spPr>
          <a:xfrm>
            <a:off x="1097280" y="7702560"/>
            <a:ext cx="19750680" cy="190922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8961120" y="2194560"/>
            <a:ext cx="9509400" cy="27431640"/>
          </a:xfrm>
          <a:prstGeom prst="rect">
            <a:avLst/>
          </a:prstGeom>
        </p:spPr>
        <p:txBody>
          <a:bodyPr lIns="0" tIns="0" rIns="0" bIns="0" anchor="ctr"/>
          <a:lstStyle/>
          <a:p>
            <a:endParaRPr/>
          </a:p>
        </p:txBody>
      </p:sp>
      <p:sp>
        <p:nvSpPr>
          <p:cNvPr id="11" name="PlaceHolder 2"/>
          <p:cNvSpPr>
            <a:spLocks noGrp="1"/>
          </p:cNvSpPr>
          <p:nvPr>
            <p:ph type="body"/>
          </p:nvPr>
        </p:nvSpPr>
        <p:spPr>
          <a:xfrm>
            <a:off x="1097280" y="7702560"/>
            <a:ext cx="9638280" cy="19092240"/>
          </a:xfrm>
          <a:prstGeom prst="rect">
            <a:avLst/>
          </a:prstGeom>
        </p:spPr>
        <p:txBody>
          <a:bodyPr lIns="0" tIns="0" rIns="0" bIns="0"/>
          <a:lstStyle/>
          <a:p>
            <a:endParaRPr/>
          </a:p>
        </p:txBody>
      </p:sp>
      <p:sp>
        <p:nvSpPr>
          <p:cNvPr id="12" name="PlaceHolder 3"/>
          <p:cNvSpPr>
            <a:spLocks noGrp="1"/>
          </p:cNvSpPr>
          <p:nvPr>
            <p:ph type="body"/>
          </p:nvPr>
        </p:nvSpPr>
        <p:spPr>
          <a:xfrm>
            <a:off x="11217960" y="7702560"/>
            <a:ext cx="9638280" cy="190922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8961120" y="2194560"/>
            <a:ext cx="9509400" cy="274316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8961120" y="32855040"/>
            <a:ext cx="9509400" cy="658368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961120" y="2194560"/>
            <a:ext cx="9509400" cy="27431640"/>
          </a:xfrm>
          <a:prstGeom prst="rect">
            <a:avLst/>
          </a:prstGeom>
        </p:spPr>
        <p:txBody>
          <a:bodyPr lIns="0" tIns="0" rIns="0" bIns="0" anchor="ctr"/>
          <a:lstStyle/>
          <a:p>
            <a:endParaRPr/>
          </a:p>
        </p:txBody>
      </p:sp>
      <p:sp>
        <p:nvSpPr>
          <p:cNvPr id="16" name="PlaceHolder 2"/>
          <p:cNvSpPr>
            <a:spLocks noGrp="1"/>
          </p:cNvSpPr>
          <p:nvPr>
            <p:ph type="body"/>
          </p:nvPr>
        </p:nvSpPr>
        <p:spPr>
          <a:xfrm>
            <a:off x="1097280" y="7702560"/>
            <a:ext cx="9638280" cy="9106920"/>
          </a:xfrm>
          <a:prstGeom prst="rect">
            <a:avLst/>
          </a:prstGeom>
        </p:spPr>
        <p:txBody>
          <a:bodyPr lIns="0" tIns="0" rIns="0" bIns="0"/>
          <a:lstStyle/>
          <a:p>
            <a:endParaRPr/>
          </a:p>
        </p:txBody>
      </p:sp>
      <p:sp>
        <p:nvSpPr>
          <p:cNvPr id="17" name="PlaceHolder 3"/>
          <p:cNvSpPr>
            <a:spLocks noGrp="1"/>
          </p:cNvSpPr>
          <p:nvPr>
            <p:ph type="body"/>
          </p:nvPr>
        </p:nvSpPr>
        <p:spPr>
          <a:xfrm>
            <a:off x="1097280" y="17674920"/>
            <a:ext cx="9638280" cy="9106920"/>
          </a:xfrm>
          <a:prstGeom prst="rect">
            <a:avLst/>
          </a:prstGeom>
        </p:spPr>
        <p:txBody>
          <a:bodyPr lIns="0" tIns="0" rIns="0" bIns="0"/>
          <a:lstStyle/>
          <a:p>
            <a:endParaRPr/>
          </a:p>
        </p:txBody>
      </p:sp>
      <p:sp>
        <p:nvSpPr>
          <p:cNvPr id="18" name="PlaceHolder 4"/>
          <p:cNvSpPr>
            <a:spLocks noGrp="1"/>
          </p:cNvSpPr>
          <p:nvPr>
            <p:ph type="body"/>
          </p:nvPr>
        </p:nvSpPr>
        <p:spPr>
          <a:xfrm>
            <a:off x="11217960" y="7702560"/>
            <a:ext cx="9638280" cy="190922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8961120" y="2194560"/>
            <a:ext cx="9509400" cy="27431640"/>
          </a:xfrm>
          <a:prstGeom prst="rect">
            <a:avLst/>
          </a:prstGeom>
        </p:spPr>
        <p:txBody>
          <a:bodyPr lIns="0" tIns="0" rIns="0" bIns="0" anchor="ctr"/>
          <a:lstStyle/>
          <a:p>
            <a:endParaRPr/>
          </a:p>
        </p:txBody>
      </p:sp>
      <p:sp>
        <p:nvSpPr>
          <p:cNvPr id="20" name="PlaceHolder 2"/>
          <p:cNvSpPr>
            <a:spLocks noGrp="1"/>
          </p:cNvSpPr>
          <p:nvPr>
            <p:ph type="body"/>
          </p:nvPr>
        </p:nvSpPr>
        <p:spPr>
          <a:xfrm>
            <a:off x="1097280" y="7702560"/>
            <a:ext cx="9638280" cy="19092240"/>
          </a:xfrm>
          <a:prstGeom prst="rect">
            <a:avLst/>
          </a:prstGeom>
        </p:spPr>
        <p:txBody>
          <a:bodyPr lIns="0" tIns="0" rIns="0" bIns="0"/>
          <a:lstStyle/>
          <a:p>
            <a:endParaRPr/>
          </a:p>
        </p:txBody>
      </p:sp>
      <p:sp>
        <p:nvSpPr>
          <p:cNvPr id="21" name="PlaceHolder 3"/>
          <p:cNvSpPr>
            <a:spLocks noGrp="1"/>
          </p:cNvSpPr>
          <p:nvPr>
            <p:ph type="body"/>
          </p:nvPr>
        </p:nvSpPr>
        <p:spPr>
          <a:xfrm>
            <a:off x="11217960" y="7702560"/>
            <a:ext cx="9638280" cy="9106920"/>
          </a:xfrm>
          <a:prstGeom prst="rect">
            <a:avLst/>
          </a:prstGeom>
        </p:spPr>
        <p:txBody>
          <a:bodyPr lIns="0" tIns="0" rIns="0" bIns="0"/>
          <a:lstStyle/>
          <a:p>
            <a:endParaRPr/>
          </a:p>
        </p:txBody>
      </p:sp>
      <p:sp>
        <p:nvSpPr>
          <p:cNvPr id="22" name="PlaceHolder 4"/>
          <p:cNvSpPr>
            <a:spLocks noGrp="1"/>
          </p:cNvSpPr>
          <p:nvPr>
            <p:ph type="body"/>
          </p:nvPr>
        </p:nvSpPr>
        <p:spPr>
          <a:xfrm>
            <a:off x="11217960" y="17674920"/>
            <a:ext cx="9638280" cy="91069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8961120" y="2194560"/>
            <a:ext cx="9509400" cy="27431640"/>
          </a:xfrm>
          <a:prstGeom prst="rect">
            <a:avLst/>
          </a:prstGeom>
        </p:spPr>
        <p:txBody>
          <a:bodyPr lIns="0" tIns="0" rIns="0" bIns="0" anchor="ctr"/>
          <a:lstStyle/>
          <a:p>
            <a:endParaRPr/>
          </a:p>
        </p:txBody>
      </p:sp>
      <p:sp>
        <p:nvSpPr>
          <p:cNvPr id="24" name="PlaceHolder 2"/>
          <p:cNvSpPr>
            <a:spLocks noGrp="1"/>
          </p:cNvSpPr>
          <p:nvPr>
            <p:ph type="body"/>
          </p:nvPr>
        </p:nvSpPr>
        <p:spPr>
          <a:xfrm>
            <a:off x="1097280" y="7702560"/>
            <a:ext cx="9638280" cy="9106920"/>
          </a:xfrm>
          <a:prstGeom prst="rect">
            <a:avLst/>
          </a:prstGeom>
        </p:spPr>
        <p:txBody>
          <a:bodyPr lIns="0" tIns="0" rIns="0" bIns="0"/>
          <a:lstStyle/>
          <a:p>
            <a:endParaRPr/>
          </a:p>
        </p:txBody>
      </p:sp>
      <p:sp>
        <p:nvSpPr>
          <p:cNvPr id="25" name="PlaceHolder 3"/>
          <p:cNvSpPr>
            <a:spLocks noGrp="1"/>
          </p:cNvSpPr>
          <p:nvPr>
            <p:ph type="body"/>
          </p:nvPr>
        </p:nvSpPr>
        <p:spPr>
          <a:xfrm>
            <a:off x="11217960" y="7702560"/>
            <a:ext cx="9638280" cy="9106920"/>
          </a:xfrm>
          <a:prstGeom prst="rect">
            <a:avLst/>
          </a:prstGeom>
        </p:spPr>
        <p:txBody>
          <a:bodyPr lIns="0" tIns="0" rIns="0" bIns="0"/>
          <a:lstStyle/>
          <a:p>
            <a:endParaRPr/>
          </a:p>
        </p:txBody>
      </p:sp>
      <p:sp>
        <p:nvSpPr>
          <p:cNvPr id="26" name="PlaceHolder 4"/>
          <p:cNvSpPr>
            <a:spLocks noGrp="1"/>
          </p:cNvSpPr>
          <p:nvPr>
            <p:ph type="body"/>
          </p:nvPr>
        </p:nvSpPr>
        <p:spPr>
          <a:xfrm>
            <a:off x="1097280" y="17674920"/>
            <a:ext cx="19750680" cy="91069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11"/>
          <p:cNvPicPr/>
          <p:nvPr/>
        </p:nvPicPr>
        <p:blipFill>
          <a:blip r:embed="rId14"/>
          <a:stretch/>
        </p:blipFill>
        <p:spPr>
          <a:xfrm>
            <a:off x="21177000" y="0"/>
            <a:ext cx="768240" cy="32918040"/>
          </a:xfrm>
          <a:prstGeom prst="rect">
            <a:avLst/>
          </a:prstGeom>
          <a:ln>
            <a:noFill/>
          </a:ln>
        </p:spPr>
      </p:pic>
      <p:sp>
        <p:nvSpPr>
          <p:cNvPr id="7" name="PlaceHolder 1"/>
          <p:cNvSpPr>
            <a:spLocks noGrp="1"/>
          </p:cNvSpPr>
          <p:nvPr>
            <p:ph type="title"/>
          </p:nvPr>
        </p:nvSpPr>
        <p:spPr>
          <a:xfrm>
            <a:off x="8961120" y="2194560"/>
            <a:ext cx="9509400" cy="27431640"/>
          </a:xfrm>
          <a:prstGeom prst="rect">
            <a:avLst/>
          </a:prstGeom>
        </p:spPr>
        <p:txBody>
          <a:bodyPr lIns="313560" tIns="156600" rIns="313560" bIns="156600" anchor="ctr"/>
          <a:lstStyle/>
          <a:p>
            <a:pPr algn="r">
              <a:lnSpc>
                <a:spcPct val="100000"/>
              </a:lnSpc>
            </a:pPr>
            <a:r>
              <a:rPr lang="en-US" sz="9600" strike="noStrike">
                <a:solidFill>
                  <a:srgbClr val="000000"/>
                </a:solidFill>
                <a:latin typeface="Calibri"/>
              </a:rPr>
              <a:t>Click to edit the title text formatClick to edit Master title style</a:t>
            </a:r>
            <a:endParaRPr/>
          </a:p>
        </p:txBody>
      </p:sp>
      <p:sp>
        <p:nvSpPr>
          <p:cNvPr id="2" name="PlaceHolder 2"/>
          <p:cNvSpPr>
            <a:spLocks noGrp="1"/>
          </p:cNvSpPr>
          <p:nvPr>
            <p:ph type="dt"/>
          </p:nvPr>
        </p:nvSpPr>
        <p:spPr>
          <a:xfrm>
            <a:off x="11704320" y="30845880"/>
            <a:ext cx="6766200" cy="609120"/>
          </a:xfrm>
          <a:prstGeom prst="rect">
            <a:avLst/>
          </a:prstGeom>
        </p:spPr>
        <p:txBody>
          <a:bodyPr lIns="313560" tIns="156600" rIns="313560" bIns="156600" anchor="ctr"/>
          <a:lstStyle/>
          <a:p>
            <a:pPr algn="r">
              <a:lnSpc>
                <a:spcPct val="100000"/>
              </a:lnSpc>
            </a:pPr>
            <a:r>
              <a:rPr lang="en-US" sz="3600" strike="noStrike" dirty="0">
                <a:solidFill>
                  <a:srgbClr val="808080"/>
                </a:solidFill>
                <a:latin typeface="Calibri"/>
              </a:rPr>
              <a:t>5/5/15</a:t>
            </a:r>
            <a:endParaRPr dirty="0"/>
          </a:p>
        </p:txBody>
      </p:sp>
      <p:sp>
        <p:nvSpPr>
          <p:cNvPr id="3" name="PlaceHolder 3"/>
          <p:cNvSpPr>
            <a:spLocks noGrp="1"/>
          </p:cNvSpPr>
          <p:nvPr>
            <p:ph type="sldNum"/>
          </p:nvPr>
        </p:nvSpPr>
        <p:spPr>
          <a:xfrm>
            <a:off x="18653760" y="30723840"/>
            <a:ext cx="1279800" cy="731160"/>
          </a:xfrm>
          <a:prstGeom prst="rect">
            <a:avLst/>
          </a:prstGeom>
        </p:spPr>
        <p:txBody>
          <a:bodyPr lIns="313560" tIns="156600" rIns="313560" bIns="156600" anchor="ctr"/>
          <a:lstStyle/>
          <a:p>
            <a:pPr algn="ctr">
              <a:lnSpc>
                <a:spcPct val="100000"/>
              </a:lnSpc>
            </a:pPr>
            <a:fld id="{71468FC0-F079-4068-BC20-FF778383B355}" type="slidenum">
              <a:rPr lang="en-US" sz="3600" strike="noStrike">
                <a:solidFill>
                  <a:srgbClr val="808080"/>
                </a:solidFill>
                <a:latin typeface="Calibri"/>
              </a:rPr>
              <a:t>‹#›</a:t>
            </a:fld>
            <a:endParaRPr dirty="0"/>
          </a:p>
        </p:txBody>
      </p:sp>
      <p:sp>
        <p:nvSpPr>
          <p:cNvPr id="4" name="PlaceHolder 4"/>
          <p:cNvSpPr>
            <a:spLocks noGrp="1"/>
          </p:cNvSpPr>
          <p:nvPr>
            <p:ph type="ftr"/>
          </p:nvPr>
        </p:nvSpPr>
        <p:spPr>
          <a:xfrm>
            <a:off x="11700360" y="30222000"/>
            <a:ext cx="6770160" cy="731160"/>
          </a:xfrm>
          <a:prstGeom prst="rect">
            <a:avLst/>
          </a:prstGeom>
        </p:spPr>
        <p:txBody>
          <a:bodyPr lIns="313560" tIns="156600" rIns="313560" bIns="156600" anchor="b"/>
          <a:lstStyle/>
          <a:p>
            <a:endParaRPr dirty="0"/>
          </a:p>
        </p:txBody>
      </p:sp>
      <p:sp>
        <p:nvSpPr>
          <p:cNvPr id="5" name="PlaceHolder 5"/>
          <p:cNvSpPr>
            <a:spLocks noGrp="1"/>
          </p:cNvSpPr>
          <p:nvPr>
            <p:ph type="body"/>
          </p:nvPr>
        </p:nvSpPr>
        <p:spPr>
          <a:xfrm>
            <a:off x="1097280" y="7702560"/>
            <a:ext cx="19750680" cy="19092240"/>
          </a:xfrm>
          <a:prstGeom prst="rect">
            <a:avLst/>
          </a:prstGeom>
        </p:spPr>
        <p:txBody>
          <a:bodyPr lIns="0" tIns="0" rIns="0" bIns="0"/>
          <a:lstStyle/>
          <a:p>
            <a:pPr>
              <a:buSzPct val="45000"/>
              <a:buFont typeface="StarSymbol"/>
              <a:buChar char=""/>
            </a:pPr>
            <a:r>
              <a:rPr lang="en-US" sz="6200">
                <a:latin typeface="Calibri"/>
              </a:rPr>
              <a:t>Click to edit the outline text format</a:t>
            </a:r>
            <a:endParaRPr/>
          </a:p>
          <a:p>
            <a:pPr lvl="1">
              <a:buSzPct val="75000"/>
              <a:buFont typeface="StarSymbol"/>
              <a:buChar char=""/>
            </a:pPr>
            <a:r>
              <a:rPr lang="en-US" sz="4800">
                <a:latin typeface="Calibri"/>
              </a:rPr>
              <a:t>Second Outline Level</a:t>
            </a:r>
            <a:endParaRPr/>
          </a:p>
          <a:p>
            <a:pPr lvl="2">
              <a:buSzPct val="45000"/>
              <a:buFont typeface="StarSymbol"/>
              <a:buChar char=""/>
            </a:pPr>
            <a:r>
              <a:rPr lang="en-US" sz="4800">
                <a:latin typeface="Calibri"/>
              </a:rPr>
              <a:t>Third Outline Level</a:t>
            </a:r>
            <a:endParaRPr/>
          </a:p>
          <a:p>
            <a:pPr lvl="3">
              <a:buSzPct val="75000"/>
              <a:buFont typeface="StarSymbol"/>
              <a:buChar char=""/>
            </a:pPr>
            <a:r>
              <a:rPr lang="en-US" sz="48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9999" y="25880829"/>
            <a:ext cx="9998274" cy="4284632"/>
          </a:xfrm>
          <a:prstGeom prst="rect">
            <a:avLst/>
          </a:prstGeom>
          <a:solidFill>
            <a:schemeClr val="bg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19321" y="25162419"/>
            <a:ext cx="5263104" cy="852541"/>
          </a:xfrm>
          <a:prstGeom prst="rect">
            <a:avLst/>
          </a:prstGeom>
          <a:noFill/>
        </p:spPr>
        <p:txBody>
          <a:bodyPr wrap="square" rtlCol="0">
            <a:spAutoFit/>
          </a:bodyPr>
          <a:lstStyle/>
          <a:p>
            <a:pPr marL="457200" indent="-457200">
              <a:lnSpc>
                <a:spcPct val="105000"/>
              </a:lnSpc>
              <a:buFont typeface="Arial" panose="020B0604020202020204" pitchFamily="34" charset="0"/>
              <a:buChar char="•"/>
            </a:pPr>
            <a:r>
              <a:rPr lang="en-US" sz="2800" dirty="0">
                <a:solidFill>
                  <a:srgbClr val="000000"/>
                </a:solidFill>
                <a:latin typeface="Calibri" panose="020F0502020204030204" pitchFamily="34" charset="0"/>
              </a:rPr>
              <a:t>We used 3 </a:t>
            </a:r>
            <a:r>
              <a:rPr lang="en-US" sz="2800" dirty="0" smtClean="0">
                <a:solidFill>
                  <a:srgbClr val="000000"/>
                </a:solidFill>
                <a:latin typeface="Calibri" panose="020F0502020204030204" pitchFamily="34" charset="0"/>
              </a:rPr>
              <a:t>features for training:</a:t>
            </a:r>
            <a:endParaRPr lang="en-US" sz="2800" dirty="0">
              <a:solidFill>
                <a:srgbClr val="000000"/>
              </a:solidFill>
              <a:latin typeface="Calibri" panose="020F0502020204030204" pitchFamily="34" charset="0"/>
            </a:endParaRPr>
          </a:p>
          <a:p>
            <a:endParaRPr lang="en-US" sz="2000" dirty="0"/>
          </a:p>
        </p:txBody>
      </p:sp>
      <p:sp>
        <p:nvSpPr>
          <p:cNvPr id="40" name="TextShape 1"/>
          <p:cNvSpPr txBox="1"/>
          <p:nvPr/>
        </p:nvSpPr>
        <p:spPr>
          <a:xfrm>
            <a:off x="1646280" y="1066680"/>
            <a:ext cx="18652680" cy="4495320"/>
          </a:xfrm>
          <a:prstGeom prst="rect">
            <a:avLst/>
          </a:prstGeom>
          <a:noFill/>
          <a:ln>
            <a:noFill/>
          </a:ln>
        </p:spPr>
        <p:txBody>
          <a:bodyPr lIns="313560" tIns="0" rIns="313560" bIns="156600"/>
          <a:lstStyle/>
          <a:p>
            <a:pPr algn="r">
              <a:lnSpc>
                <a:spcPct val="105000"/>
              </a:lnSpc>
            </a:pPr>
            <a:r>
              <a:rPr lang="en-US" sz="5000" strike="noStrike" dirty="0">
                <a:solidFill>
                  <a:srgbClr val="000000"/>
                </a:solidFill>
                <a:latin typeface="Calibri" panose="020F0502020204030204" pitchFamily="34" charset="0"/>
              </a:rPr>
              <a:t>Image Processing for Video: CT Registration in Sinus Surgery</a:t>
            </a:r>
            <a:r>
              <a:rPr lang="en-US" sz="5000" b="1" strike="noStrike" dirty="0">
                <a:solidFill>
                  <a:srgbClr val="000000"/>
                </a:solidFill>
                <a:latin typeface="Calibri" panose="020F0502020204030204" pitchFamily="34" charset="0"/>
              </a:rPr>
              <a:t>
</a:t>
            </a:r>
            <a:r>
              <a:rPr lang="en-US" sz="3100" b="1" i="1" strike="noStrike" dirty="0">
                <a:solidFill>
                  <a:srgbClr val="000000"/>
                </a:solidFill>
                <a:latin typeface="Calibri" panose="020F0502020204030204" pitchFamily="34" charset="0"/>
              </a:rPr>
              <a:t>Computer Integrated Surgery II
Spring, 2015
John Lee, Kyle Xiong, and Calvin Zhao
Mentors: Austin Reiter, Balazs Vagvolgyi, Seth Billings</a:t>
            </a:r>
            <a:r>
              <a:rPr lang="en-US" sz="4800" b="1" i="1" strike="noStrike" dirty="0">
                <a:solidFill>
                  <a:srgbClr val="000000"/>
                </a:solidFill>
                <a:latin typeface="Calibri" panose="020F0502020204030204" pitchFamily="34" charset="0"/>
              </a:rPr>
              <a:t>
</a:t>
            </a:r>
            <a:endParaRPr dirty="0">
              <a:latin typeface="Calibri" panose="020F0502020204030204" pitchFamily="34" charset="0"/>
            </a:endParaRPr>
          </a:p>
        </p:txBody>
      </p:sp>
      <p:sp>
        <p:nvSpPr>
          <p:cNvPr id="41" name="CustomShape 2"/>
          <p:cNvSpPr/>
          <p:nvPr/>
        </p:nvSpPr>
        <p:spPr>
          <a:xfrm>
            <a:off x="1219320" y="4277031"/>
            <a:ext cx="8457840" cy="3850074"/>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5000"/>
              </a:lnSpc>
            </a:pPr>
            <a:r>
              <a:rPr lang="en-US" sz="3400" b="1" strike="noStrike" dirty="0">
                <a:solidFill>
                  <a:srgbClr val="A50021"/>
                </a:solidFill>
                <a:latin typeface="Calibri" panose="020F0502020204030204" pitchFamily="34" charset="0"/>
              </a:rPr>
              <a:t>Introduction</a:t>
            </a:r>
            <a:endParaRPr dirty="0">
              <a:solidFill>
                <a:srgbClr val="A50021"/>
              </a:solidFill>
              <a:latin typeface="Calibri" panose="020F0502020204030204" pitchFamily="34" charset="0"/>
            </a:endParaRPr>
          </a:p>
          <a:p>
            <a:pPr>
              <a:lnSpc>
                <a:spcPct val="105000"/>
              </a:lnSpc>
            </a:pPr>
            <a:r>
              <a:rPr lang="en-US" sz="2800" dirty="0">
                <a:solidFill>
                  <a:srgbClr val="000000"/>
                </a:solidFill>
                <a:latin typeface="Calibri" panose="020F0502020204030204" pitchFamily="34" charset="0"/>
              </a:rPr>
              <a:t>We designed and implemented an algorithm to extract occluding contours in sinus surgery endoscopic videos. Our project supports an existing registration algorithm that registers video data contours to CT image contours. With our work we aim to enhance surgical instrument electromagnetic tracking utilizing occluding contours and CT data.</a:t>
            </a:r>
            <a:endParaRPr lang="en-US" sz="2800" dirty="0">
              <a:latin typeface="Calibri" panose="020F0502020204030204" pitchFamily="34" charset="0"/>
            </a:endParaRPr>
          </a:p>
        </p:txBody>
      </p:sp>
      <p:sp>
        <p:nvSpPr>
          <p:cNvPr id="42" name="CustomShape 3"/>
          <p:cNvSpPr/>
          <p:nvPr/>
        </p:nvSpPr>
        <p:spPr>
          <a:xfrm>
            <a:off x="11468220" y="8644601"/>
            <a:ext cx="8305560" cy="922813"/>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5000"/>
              </a:lnSpc>
            </a:pPr>
            <a:r>
              <a:rPr lang="en-US" sz="3400" b="1" strike="noStrike" dirty="0">
                <a:solidFill>
                  <a:srgbClr val="A50021"/>
                </a:solidFill>
                <a:latin typeface="Calibri" panose="020F0502020204030204" pitchFamily="34" charset="0"/>
              </a:rPr>
              <a:t>Outcomes and </a:t>
            </a:r>
            <a:r>
              <a:rPr lang="en-US" sz="3400" b="1" strike="noStrike" dirty="0" smtClean="0">
                <a:solidFill>
                  <a:srgbClr val="A50021"/>
                </a:solidFill>
                <a:latin typeface="Calibri" panose="020F0502020204030204" pitchFamily="34" charset="0"/>
              </a:rPr>
              <a:t>Results</a:t>
            </a:r>
          </a:p>
          <a:p>
            <a:pPr>
              <a:lnSpc>
                <a:spcPct val="105000"/>
              </a:lnSpc>
            </a:pPr>
            <a:endParaRPr lang="en-US" sz="3400" b="1" dirty="0">
              <a:solidFill>
                <a:srgbClr val="A50021"/>
              </a:solidFill>
              <a:latin typeface="Calibri" panose="020F0502020204030204" pitchFamily="34" charset="0"/>
            </a:endParaRPr>
          </a:p>
          <a:p>
            <a:pPr>
              <a:lnSpc>
                <a:spcPct val="105000"/>
              </a:lnSpc>
            </a:pPr>
            <a:endParaRPr lang="en-US" sz="3400" b="1" strike="noStrike" dirty="0" smtClean="0">
              <a:solidFill>
                <a:srgbClr val="A50021"/>
              </a:solidFill>
              <a:latin typeface="Calibri" panose="020F0502020204030204" pitchFamily="34" charset="0"/>
            </a:endParaRPr>
          </a:p>
          <a:p>
            <a:pPr>
              <a:lnSpc>
                <a:spcPct val="105000"/>
              </a:lnSpc>
            </a:pPr>
            <a:endParaRPr lang="en-US" sz="3400" b="1" dirty="0">
              <a:solidFill>
                <a:srgbClr val="A50021"/>
              </a:solidFill>
              <a:latin typeface="Calibri" panose="020F0502020204030204" pitchFamily="34" charset="0"/>
            </a:endParaRPr>
          </a:p>
          <a:p>
            <a:pPr>
              <a:lnSpc>
                <a:spcPct val="105000"/>
              </a:lnSpc>
            </a:pPr>
            <a:endParaRPr lang="en-US" sz="3400" b="1" dirty="0" smtClean="0">
              <a:solidFill>
                <a:srgbClr val="A50021"/>
              </a:solidFill>
              <a:latin typeface="Calibri" panose="020F0502020204030204" pitchFamily="34" charset="0"/>
            </a:endParaRPr>
          </a:p>
          <a:p>
            <a:pPr>
              <a:lnSpc>
                <a:spcPct val="105000"/>
              </a:lnSpc>
            </a:pPr>
            <a:endParaRPr lang="en-US" sz="3400" b="1" dirty="0">
              <a:solidFill>
                <a:srgbClr val="A50021"/>
              </a:solidFill>
              <a:latin typeface="Calibri" panose="020F0502020204030204" pitchFamily="34" charset="0"/>
            </a:endParaRPr>
          </a:p>
          <a:p>
            <a:pPr>
              <a:lnSpc>
                <a:spcPct val="105000"/>
              </a:lnSpc>
            </a:pPr>
            <a:endParaRPr lang="en-US" sz="3400" b="1" dirty="0" smtClean="0">
              <a:solidFill>
                <a:srgbClr val="A50021"/>
              </a:solidFill>
              <a:latin typeface="Calibri" panose="020F0502020204030204" pitchFamily="34" charset="0"/>
            </a:endParaRPr>
          </a:p>
          <a:p>
            <a:pPr>
              <a:lnSpc>
                <a:spcPct val="105000"/>
              </a:lnSpc>
            </a:pPr>
            <a:endParaRPr lang="en-US" sz="3400" b="1" dirty="0">
              <a:solidFill>
                <a:srgbClr val="A50021"/>
              </a:solidFill>
              <a:latin typeface="Calibri" panose="020F0502020204030204" pitchFamily="34" charset="0"/>
            </a:endParaRPr>
          </a:p>
          <a:p>
            <a:pPr>
              <a:lnSpc>
                <a:spcPct val="105000"/>
              </a:lnSpc>
            </a:pPr>
            <a:endParaRPr lang="en-US" sz="3400" b="1" dirty="0" smtClean="0">
              <a:solidFill>
                <a:srgbClr val="A50021"/>
              </a:solidFill>
              <a:latin typeface="Calibri" panose="020F0502020204030204" pitchFamily="34" charset="0"/>
            </a:endParaRPr>
          </a:p>
          <a:p>
            <a:pPr>
              <a:lnSpc>
                <a:spcPct val="105000"/>
              </a:lnSpc>
            </a:pPr>
            <a:endParaRPr lang="en-US" sz="3400" b="1" dirty="0">
              <a:solidFill>
                <a:srgbClr val="A50021"/>
              </a:solidFill>
              <a:latin typeface="Calibri" panose="020F0502020204030204" pitchFamily="34" charset="0"/>
            </a:endParaRPr>
          </a:p>
          <a:p>
            <a:pPr>
              <a:lnSpc>
                <a:spcPct val="105000"/>
              </a:lnSpc>
            </a:pPr>
            <a:endParaRPr lang="en-US" sz="3400" b="1" dirty="0" smtClean="0">
              <a:solidFill>
                <a:srgbClr val="A50021"/>
              </a:solidFill>
              <a:latin typeface="Calibri" panose="020F0502020204030204" pitchFamily="34" charset="0"/>
            </a:endParaRPr>
          </a:p>
          <a:p>
            <a:pPr>
              <a:lnSpc>
                <a:spcPct val="105000"/>
              </a:lnSpc>
            </a:pPr>
            <a:endParaRPr lang="en-US" sz="3400" b="1" dirty="0">
              <a:solidFill>
                <a:srgbClr val="A50021"/>
              </a:solidFill>
              <a:latin typeface="Calibri" panose="020F0502020204030204" pitchFamily="34" charset="0"/>
            </a:endParaRPr>
          </a:p>
          <a:p>
            <a:pPr>
              <a:lnSpc>
                <a:spcPct val="105000"/>
              </a:lnSpc>
            </a:pPr>
            <a:endParaRPr lang="en-US" sz="3400" b="1" dirty="0">
              <a:solidFill>
                <a:srgbClr val="A50021"/>
              </a:solidFill>
              <a:latin typeface="Calibri" panose="020F0502020204030204" pitchFamily="34" charset="0"/>
            </a:endParaRPr>
          </a:p>
        </p:txBody>
      </p:sp>
      <p:sp>
        <p:nvSpPr>
          <p:cNvPr id="43" name="CustomShape 4"/>
          <p:cNvSpPr/>
          <p:nvPr/>
        </p:nvSpPr>
        <p:spPr>
          <a:xfrm>
            <a:off x="1165791" y="11432484"/>
            <a:ext cx="9030205" cy="3079035"/>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5000"/>
              </a:lnSpc>
            </a:pPr>
            <a:r>
              <a:rPr lang="en-US" sz="3400" b="1" strike="noStrike" dirty="0">
                <a:solidFill>
                  <a:srgbClr val="A50021"/>
                </a:solidFill>
                <a:latin typeface="Calibri" panose="020F0502020204030204" pitchFamily="34" charset="0"/>
              </a:rPr>
              <a:t>The </a:t>
            </a:r>
            <a:r>
              <a:rPr lang="en-US" sz="3400" b="1" strike="noStrike" dirty="0" smtClean="0">
                <a:solidFill>
                  <a:srgbClr val="A50021"/>
                </a:solidFill>
                <a:latin typeface="Calibri" panose="020F0502020204030204" pitchFamily="34" charset="0"/>
              </a:rPr>
              <a:t>Problem</a:t>
            </a:r>
          </a:p>
          <a:p>
            <a:pPr>
              <a:lnSpc>
                <a:spcPct val="105000"/>
              </a:lnSpc>
            </a:pPr>
            <a:r>
              <a:rPr lang="en-US" sz="2800" dirty="0" smtClean="0">
                <a:latin typeface="Calibri" panose="020F0502020204030204" pitchFamily="34" charset="0"/>
              </a:rPr>
              <a:t>Occluding edge extraction has been a complex computer vision challenge.</a:t>
            </a:r>
          </a:p>
          <a:p>
            <a:pPr marL="457200" indent="-457200">
              <a:lnSpc>
                <a:spcPct val="105000"/>
              </a:lnSpc>
              <a:buFont typeface="Arial" panose="020B0604020202020204" pitchFamily="34" charset="0"/>
              <a:buChar char="•"/>
            </a:pPr>
            <a:r>
              <a:rPr lang="en-US" sz="2800" dirty="0" smtClean="0">
                <a:latin typeface="Calibri" panose="020F0502020204030204" pitchFamily="34" charset="0"/>
              </a:rPr>
              <a:t>Existing edge detection algorithms do not distinguish between </a:t>
            </a:r>
            <a:r>
              <a:rPr lang="en-US" sz="2800" dirty="0" smtClean="0">
                <a:solidFill>
                  <a:srgbClr val="3DA995"/>
                </a:solidFill>
                <a:latin typeface="Calibri" panose="020F0502020204030204" pitchFamily="34" charset="0"/>
              </a:rPr>
              <a:t>contour </a:t>
            </a:r>
            <a:r>
              <a:rPr lang="en-US" sz="2800" dirty="0" smtClean="0">
                <a:latin typeface="Calibri" panose="020F0502020204030204" pitchFamily="34" charset="0"/>
              </a:rPr>
              <a:t>and </a:t>
            </a:r>
            <a:r>
              <a:rPr lang="en-US" sz="2800" dirty="0" smtClean="0">
                <a:solidFill>
                  <a:srgbClr val="C3307F"/>
                </a:solidFill>
                <a:latin typeface="Calibri" panose="020F0502020204030204" pitchFamily="34" charset="0"/>
              </a:rPr>
              <a:t>texture</a:t>
            </a:r>
            <a:r>
              <a:rPr lang="en-US" sz="2800" dirty="0" smtClean="0">
                <a:solidFill>
                  <a:srgbClr val="3BEEC1"/>
                </a:solidFill>
                <a:latin typeface="Calibri" panose="020F0502020204030204" pitchFamily="34" charset="0"/>
              </a:rPr>
              <a:t> </a:t>
            </a:r>
            <a:r>
              <a:rPr lang="en-US" sz="2800" dirty="0" smtClean="0">
                <a:latin typeface="Calibri" panose="020F0502020204030204" pitchFamily="34" charset="0"/>
              </a:rPr>
              <a:t>edges.</a:t>
            </a:r>
          </a:p>
          <a:p>
            <a:pPr marL="457200" indent="-457200">
              <a:lnSpc>
                <a:spcPct val="105000"/>
              </a:lnSpc>
              <a:buFont typeface="Arial" panose="020B0604020202020204" pitchFamily="34" charset="0"/>
              <a:buChar char="•"/>
            </a:pPr>
            <a:r>
              <a:rPr lang="en-US" sz="2800" dirty="0" smtClean="0">
                <a:latin typeface="Calibri" panose="020F0502020204030204" pitchFamily="34" charset="0"/>
              </a:rPr>
              <a:t>Light artifacts can cause false edges</a:t>
            </a:r>
            <a:endParaRPr sz="2800" dirty="0" smtClean="0">
              <a:latin typeface="Calibri" panose="020F0502020204030204" pitchFamily="34" charset="0"/>
            </a:endParaRPr>
          </a:p>
        </p:txBody>
      </p:sp>
      <p:pic>
        <p:nvPicPr>
          <p:cNvPr id="44" name="Picture 14"/>
          <p:cNvPicPr/>
          <p:nvPr/>
        </p:nvPicPr>
        <p:blipFill>
          <a:blip r:embed="rId2"/>
          <a:stretch/>
        </p:blipFill>
        <p:spPr>
          <a:xfrm>
            <a:off x="20257597" y="31881028"/>
            <a:ext cx="847440" cy="923400"/>
          </a:xfrm>
          <a:prstGeom prst="rect">
            <a:avLst/>
          </a:prstGeom>
          <a:ln>
            <a:noFill/>
          </a:ln>
        </p:spPr>
      </p:pic>
      <p:sp>
        <p:nvSpPr>
          <p:cNvPr id="45" name="CustomShape 5"/>
          <p:cNvSpPr/>
          <p:nvPr/>
        </p:nvSpPr>
        <p:spPr>
          <a:xfrm>
            <a:off x="12168554" y="32234077"/>
            <a:ext cx="9448560" cy="3510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5000"/>
              </a:lnSpc>
            </a:pPr>
            <a:r>
              <a:rPr lang="en-US" sz="1700" strike="noStrike" dirty="0">
                <a:solidFill>
                  <a:srgbClr val="000000"/>
                </a:solidFill>
                <a:latin typeface="Calibri" panose="020F0502020204030204" pitchFamily="34" charset="0"/>
              </a:rPr>
              <a:t>Engineering Research Center for Computer Integrated Surgical Systems and Technology</a:t>
            </a:r>
            <a:endParaRPr dirty="0">
              <a:latin typeface="Calibri" panose="020F0502020204030204" pitchFamily="34" charset="0"/>
            </a:endParaRPr>
          </a:p>
        </p:txBody>
      </p:sp>
      <p:sp>
        <p:nvSpPr>
          <p:cNvPr id="47" name="CustomShape 7"/>
          <p:cNvSpPr/>
          <p:nvPr/>
        </p:nvSpPr>
        <p:spPr>
          <a:xfrm>
            <a:off x="9624960" y="15235200"/>
            <a:ext cx="10632637" cy="1093680"/>
          </a:xfrm>
          <a:prstGeom prst="rect">
            <a:avLst/>
          </a:prstGeom>
          <a:noFill/>
          <a:ln>
            <a:noFill/>
          </a:ln>
        </p:spPr>
        <p:style>
          <a:lnRef idx="0">
            <a:scrgbClr r="0" g="0" b="0"/>
          </a:lnRef>
          <a:fillRef idx="0">
            <a:scrgbClr r="0" g="0" b="0"/>
          </a:fillRef>
          <a:effectRef idx="0">
            <a:scrgbClr r="0" g="0" b="0"/>
          </a:effectRef>
          <a:fontRef idx="minor"/>
        </p:style>
      </p:sp>
      <p:sp>
        <p:nvSpPr>
          <p:cNvPr id="48" name="CustomShape 8"/>
          <p:cNvSpPr/>
          <p:nvPr/>
        </p:nvSpPr>
        <p:spPr>
          <a:xfrm>
            <a:off x="1219320" y="18917584"/>
            <a:ext cx="9258120" cy="1953428"/>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5000"/>
              </a:lnSpc>
            </a:pPr>
            <a:r>
              <a:rPr lang="en-US" sz="3400" b="1" strike="noStrike" dirty="0">
                <a:solidFill>
                  <a:srgbClr val="A50021"/>
                </a:solidFill>
                <a:latin typeface="Calibri" panose="020F0502020204030204" pitchFamily="34" charset="0"/>
              </a:rPr>
              <a:t>The </a:t>
            </a:r>
            <a:r>
              <a:rPr lang="en-US" sz="3400" b="1" strike="noStrike" dirty="0" smtClean="0">
                <a:solidFill>
                  <a:srgbClr val="A50021"/>
                </a:solidFill>
                <a:latin typeface="Calibri" panose="020F0502020204030204" pitchFamily="34" charset="0"/>
              </a:rPr>
              <a:t>Solution</a:t>
            </a:r>
            <a:endParaRPr dirty="0">
              <a:solidFill>
                <a:srgbClr val="A50021"/>
              </a:solidFill>
              <a:latin typeface="Calibri" panose="020F0502020204030204" pitchFamily="34" charset="0"/>
            </a:endParaRPr>
          </a:p>
          <a:p>
            <a:pPr marL="457200" indent="-457200">
              <a:lnSpc>
                <a:spcPct val="105000"/>
              </a:lnSpc>
              <a:buFont typeface="Arial" panose="020B0604020202020204" pitchFamily="34" charset="0"/>
              <a:buChar char="•"/>
            </a:pPr>
            <a:r>
              <a:rPr lang="en-US" sz="2800" strike="noStrike" dirty="0" smtClean="0">
                <a:solidFill>
                  <a:srgbClr val="000000"/>
                </a:solidFill>
                <a:latin typeface="Calibri" panose="020F0502020204030204" pitchFamily="34" charset="0"/>
              </a:rPr>
              <a:t>We used </a:t>
            </a:r>
            <a:r>
              <a:rPr lang="en-US" sz="2800" dirty="0" smtClean="0">
                <a:solidFill>
                  <a:srgbClr val="000000"/>
                </a:solidFill>
                <a:latin typeface="Calibri" panose="020F0502020204030204" pitchFamily="34" charset="0"/>
              </a:rPr>
              <a:t>machine learning </a:t>
            </a:r>
            <a:r>
              <a:rPr lang="en-US" sz="2800" strike="noStrike" dirty="0" smtClean="0">
                <a:solidFill>
                  <a:srgbClr val="000000"/>
                </a:solidFill>
                <a:latin typeface="Calibri" panose="020F0502020204030204" pitchFamily="34" charset="0"/>
              </a:rPr>
              <a:t>to classify detected edges</a:t>
            </a:r>
          </a:p>
          <a:p>
            <a:pPr marL="457200" indent="-457200">
              <a:lnSpc>
                <a:spcPct val="105000"/>
              </a:lnSpc>
              <a:buFont typeface="Arial" panose="020B0604020202020204" pitchFamily="34" charset="0"/>
              <a:buChar char="•"/>
            </a:pPr>
            <a:r>
              <a:rPr lang="en-US" sz="2800" dirty="0" smtClean="0">
                <a:solidFill>
                  <a:srgbClr val="000000"/>
                </a:solidFill>
                <a:latin typeface="Calibri" panose="020F0502020204030204" pitchFamily="34" charset="0"/>
              </a:rPr>
              <a:t>The Support Vector Machine (SVM) was trained using 10 hand labeled ground truth images</a:t>
            </a:r>
            <a:endParaRPr sz="2000" dirty="0">
              <a:latin typeface="Calibri" panose="020F0502020204030204" pitchFamily="34" charset="0"/>
            </a:endParaRPr>
          </a:p>
        </p:txBody>
      </p:sp>
      <p:sp>
        <p:nvSpPr>
          <p:cNvPr id="49" name="CustomShape 9"/>
          <p:cNvSpPr/>
          <p:nvPr/>
        </p:nvSpPr>
        <p:spPr>
          <a:xfrm>
            <a:off x="11506320" y="26138320"/>
            <a:ext cx="9258120" cy="31842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5000"/>
              </a:lnSpc>
            </a:pPr>
            <a:r>
              <a:rPr lang="en-US" sz="3400" b="1" strike="noStrike" dirty="0">
                <a:solidFill>
                  <a:srgbClr val="A50021"/>
                </a:solidFill>
                <a:latin typeface="Calibri" panose="020F0502020204030204" pitchFamily="34" charset="0"/>
              </a:rPr>
              <a:t>Credits</a:t>
            </a:r>
            <a:endParaRPr dirty="0">
              <a:solidFill>
                <a:srgbClr val="A50021"/>
              </a:solidFill>
              <a:latin typeface="Calibri" panose="020F0502020204030204" pitchFamily="34" charset="0"/>
            </a:endParaRPr>
          </a:p>
          <a:p>
            <a:pPr marL="457200" indent="-457200">
              <a:lnSpc>
                <a:spcPct val="105000"/>
              </a:lnSpc>
              <a:buFont typeface="Arial" panose="020B0604020202020204" pitchFamily="34" charset="0"/>
              <a:buChar char="•"/>
            </a:pPr>
            <a:r>
              <a:rPr lang="en-US" sz="2800" strike="noStrike" dirty="0">
                <a:solidFill>
                  <a:srgbClr val="000000"/>
                </a:solidFill>
                <a:latin typeface="Calibri" panose="020F0502020204030204" pitchFamily="34" charset="0"/>
              </a:rPr>
              <a:t>John created the framework for SVM training and developed the scaled gradient feature.</a:t>
            </a:r>
            <a:endParaRPr sz="2000" dirty="0">
              <a:latin typeface="Calibri" panose="020F0502020204030204" pitchFamily="34" charset="0"/>
            </a:endParaRPr>
          </a:p>
          <a:p>
            <a:pPr marL="457200" indent="-457200">
              <a:lnSpc>
                <a:spcPct val="105000"/>
              </a:lnSpc>
              <a:buFont typeface="Arial" panose="020B0604020202020204" pitchFamily="34" charset="0"/>
              <a:buChar char="•"/>
            </a:pPr>
            <a:r>
              <a:rPr lang="en-US" sz="2800" strike="noStrike" dirty="0">
                <a:solidFill>
                  <a:srgbClr val="000000"/>
                </a:solidFill>
                <a:latin typeface="Calibri" panose="020F0502020204030204" pitchFamily="34" charset="0"/>
              </a:rPr>
              <a:t>Kyle developed the intensity histogram metric, and increased efficiency of feature extraction programs.</a:t>
            </a:r>
            <a:endParaRPr sz="2000" dirty="0">
              <a:latin typeface="Calibri" panose="020F0502020204030204" pitchFamily="34" charset="0"/>
            </a:endParaRPr>
          </a:p>
          <a:p>
            <a:pPr marL="457200" indent="-457200">
              <a:lnSpc>
                <a:spcPct val="105000"/>
              </a:lnSpc>
              <a:buFont typeface="Arial" panose="020B0604020202020204" pitchFamily="34" charset="0"/>
              <a:buChar char="•"/>
            </a:pPr>
            <a:r>
              <a:rPr lang="en-US" sz="2800" strike="noStrike" dirty="0">
                <a:solidFill>
                  <a:srgbClr val="000000"/>
                </a:solidFill>
                <a:latin typeface="Calibri" panose="020F0502020204030204" pitchFamily="34" charset="0"/>
              </a:rPr>
              <a:t>Calvin </a:t>
            </a:r>
            <a:r>
              <a:rPr lang="en-US" sz="2800" strike="noStrike" dirty="0" smtClean="0">
                <a:solidFill>
                  <a:srgbClr val="000000"/>
                </a:solidFill>
                <a:latin typeface="Calibri" panose="020F0502020204030204" pitchFamily="34" charset="0"/>
              </a:rPr>
              <a:t>developed and optimized the local edge strength chi squared distance metric</a:t>
            </a:r>
            <a:endParaRPr sz="2000" dirty="0">
              <a:latin typeface="Calibri" panose="020F0502020204030204" pitchFamily="34" charset="0"/>
            </a:endParaRPr>
          </a:p>
        </p:txBody>
      </p:sp>
      <p:sp>
        <p:nvSpPr>
          <p:cNvPr id="50" name="CustomShape 10"/>
          <p:cNvSpPr/>
          <p:nvPr/>
        </p:nvSpPr>
        <p:spPr>
          <a:xfrm>
            <a:off x="11506320" y="29702640"/>
            <a:ext cx="9258120" cy="218736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5000"/>
              </a:lnSpc>
            </a:pPr>
            <a:r>
              <a:rPr lang="en-US" sz="3400" b="1" strike="noStrike" dirty="0">
                <a:solidFill>
                  <a:srgbClr val="A50021"/>
                </a:solidFill>
                <a:latin typeface="Calibri" panose="020F0502020204030204" pitchFamily="34" charset="0"/>
              </a:rPr>
              <a:t>Support by and Acknowledgements</a:t>
            </a:r>
            <a:endParaRPr dirty="0">
              <a:solidFill>
                <a:srgbClr val="A50021"/>
              </a:solidFill>
              <a:latin typeface="Calibri" panose="020F0502020204030204" pitchFamily="34" charset="0"/>
            </a:endParaRPr>
          </a:p>
          <a:p>
            <a:pPr marL="457200" indent="-457200">
              <a:lnSpc>
                <a:spcPct val="105000"/>
              </a:lnSpc>
              <a:buFont typeface="Arial" panose="020B0604020202020204" pitchFamily="34" charset="0"/>
              <a:buChar char="•"/>
            </a:pPr>
            <a:r>
              <a:rPr lang="en-US" sz="2800" strike="noStrike" dirty="0">
                <a:solidFill>
                  <a:srgbClr val="000000"/>
                </a:solidFill>
                <a:latin typeface="Calibri" panose="020F0502020204030204" pitchFamily="34" charset="0"/>
              </a:rPr>
              <a:t>NSF CISST/ERC</a:t>
            </a:r>
            <a:endParaRPr sz="2000" dirty="0">
              <a:latin typeface="Calibri" panose="020F0502020204030204" pitchFamily="34" charset="0"/>
            </a:endParaRPr>
          </a:p>
          <a:p>
            <a:pPr marL="457200" indent="-457200">
              <a:lnSpc>
                <a:spcPct val="105000"/>
              </a:lnSpc>
              <a:buFont typeface="Arial" panose="020B0604020202020204" pitchFamily="34" charset="0"/>
              <a:buChar char="•"/>
            </a:pPr>
            <a:r>
              <a:rPr lang="en-US" sz="2800" strike="noStrike" dirty="0">
                <a:solidFill>
                  <a:srgbClr val="000000"/>
                </a:solidFill>
                <a:latin typeface="Calibri" panose="020F0502020204030204" pitchFamily="34" charset="0"/>
              </a:rPr>
              <a:t>Thank you to Prof. </a:t>
            </a:r>
            <a:r>
              <a:rPr lang="en-US" sz="2800" strike="noStrike" dirty="0" smtClean="0">
                <a:solidFill>
                  <a:srgbClr val="000000"/>
                </a:solidFill>
                <a:latin typeface="Calibri" panose="020F0502020204030204" pitchFamily="34" charset="0"/>
              </a:rPr>
              <a:t>Russell </a:t>
            </a:r>
            <a:r>
              <a:rPr lang="en-US" sz="2800" strike="noStrike" dirty="0">
                <a:solidFill>
                  <a:srgbClr val="000000"/>
                </a:solidFill>
                <a:latin typeface="Calibri" panose="020F0502020204030204" pitchFamily="34" charset="0"/>
              </a:rPr>
              <a:t>Taylor, Dr. Austin Reiter, Balazs Vagvolgyi, Seth Billings</a:t>
            </a:r>
            <a:endParaRPr sz="2000" dirty="0">
              <a:latin typeface="Calibri" panose="020F0502020204030204" pitchFamily="34" charset="0"/>
            </a:endParaRPr>
          </a:p>
        </p:txBody>
      </p:sp>
      <p:sp>
        <p:nvSpPr>
          <p:cNvPr id="51" name="CustomShape 11"/>
          <p:cNvSpPr/>
          <p:nvPr/>
        </p:nvSpPr>
        <p:spPr>
          <a:xfrm>
            <a:off x="11468220" y="23469242"/>
            <a:ext cx="9258120" cy="2070796"/>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5000"/>
              </a:lnSpc>
            </a:pPr>
            <a:r>
              <a:rPr lang="en-US" sz="3400" b="1" strike="noStrike" dirty="0">
                <a:solidFill>
                  <a:srgbClr val="A50021"/>
                </a:solidFill>
                <a:latin typeface="Calibri" panose="020F0502020204030204" pitchFamily="34" charset="0"/>
              </a:rPr>
              <a:t>Lessons Learned</a:t>
            </a:r>
            <a:endParaRPr dirty="0">
              <a:solidFill>
                <a:srgbClr val="A50021"/>
              </a:solidFill>
              <a:latin typeface="Calibri" panose="020F0502020204030204" pitchFamily="34" charset="0"/>
            </a:endParaRPr>
          </a:p>
          <a:p>
            <a:pPr marL="457200" indent="-457200">
              <a:lnSpc>
                <a:spcPct val="105000"/>
              </a:lnSpc>
              <a:buFont typeface="Arial" panose="020B0604020202020204" pitchFamily="34" charset="0"/>
              <a:buChar char="•"/>
            </a:pPr>
            <a:r>
              <a:rPr lang="en-US" sz="2800" strike="noStrike" dirty="0">
                <a:solidFill>
                  <a:srgbClr val="000000"/>
                </a:solidFill>
                <a:latin typeface="Calibri" panose="020F0502020204030204" pitchFamily="34" charset="0"/>
              </a:rPr>
              <a:t>Difficult finding the right parameters for initial edge detection</a:t>
            </a:r>
            <a:endParaRPr sz="2000" dirty="0">
              <a:latin typeface="Calibri" panose="020F0502020204030204" pitchFamily="34" charset="0"/>
            </a:endParaRPr>
          </a:p>
          <a:p>
            <a:pPr marL="457200" indent="-457200">
              <a:lnSpc>
                <a:spcPct val="105000"/>
              </a:lnSpc>
              <a:buFont typeface="Arial" panose="020B0604020202020204" pitchFamily="34" charset="0"/>
              <a:buChar char="•"/>
            </a:pPr>
            <a:r>
              <a:rPr lang="en-US" sz="2800" strike="noStrike" dirty="0">
                <a:solidFill>
                  <a:srgbClr val="000000"/>
                </a:solidFill>
                <a:latin typeface="Calibri" panose="020F0502020204030204" pitchFamily="34" charset="0"/>
              </a:rPr>
              <a:t>Optical flow, which was an original metric we wanted to use, proved to be infeasible.</a:t>
            </a:r>
            <a:endParaRPr sz="2000" dirty="0">
              <a:latin typeface="Calibri" panose="020F0502020204030204" pitchFamily="34" charset="0"/>
            </a:endParaRPr>
          </a:p>
        </p:txBody>
      </p:sp>
      <p:sp>
        <p:nvSpPr>
          <p:cNvPr id="52" name="CustomShape 12"/>
          <p:cNvSpPr/>
          <p:nvPr/>
        </p:nvSpPr>
        <p:spPr>
          <a:xfrm>
            <a:off x="11468219" y="19527854"/>
            <a:ext cx="9258121" cy="3852942"/>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5000"/>
              </a:lnSpc>
            </a:pPr>
            <a:r>
              <a:rPr lang="en-US" sz="3400" b="1" strike="noStrike" dirty="0">
                <a:solidFill>
                  <a:srgbClr val="A50021"/>
                </a:solidFill>
                <a:latin typeface="Calibri" panose="020F0502020204030204" pitchFamily="34" charset="0"/>
              </a:rPr>
              <a:t>Future Work</a:t>
            </a:r>
            <a:endParaRPr dirty="0">
              <a:solidFill>
                <a:srgbClr val="A50021"/>
              </a:solidFill>
              <a:latin typeface="Calibri" panose="020F0502020204030204" pitchFamily="34" charset="0"/>
            </a:endParaRPr>
          </a:p>
          <a:p>
            <a:pPr marL="457200" indent="-457200">
              <a:lnSpc>
                <a:spcPct val="105000"/>
              </a:lnSpc>
              <a:buFont typeface="Arial" panose="020B0604020202020204" pitchFamily="34" charset="0"/>
              <a:buChar char="•"/>
            </a:pPr>
            <a:r>
              <a:rPr lang="en-US" sz="2800" dirty="0" smtClean="0">
                <a:solidFill>
                  <a:srgbClr val="000000"/>
                </a:solidFill>
                <a:latin typeface="Calibri" panose="020F0502020204030204" pitchFamily="34" charset="0"/>
              </a:rPr>
              <a:t>Remove edge artifacts</a:t>
            </a:r>
            <a:endParaRPr lang="en-US" sz="2800" strike="noStrike" dirty="0" smtClean="0">
              <a:solidFill>
                <a:srgbClr val="000000"/>
              </a:solidFill>
              <a:latin typeface="Calibri" panose="020F0502020204030204" pitchFamily="34" charset="0"/>
            </a:endParaRPr>
          </a:p>
          <a:p>
            <a:pPr marL="457200" indent="-457200">
              <a:lnSpc>
                <a:spcPct val="105000"/>
              </a:lnSpc>
              <a:buFont typeface="Arial" panose="020B0604020202020204" pitchFamily="34" charset="0"/>
              <a:buChar char="•"/>
            </a:pPr>
            <a:r>
              <a:rPr lang="en-US" sz="2800" dirty="0" smtClean="0">
                <a:solidFill>
                  <a:srgbClr val="000000"/>
                </a:solidFill>
                <a:latin typeface="Calibri" panose="020F0502020204030204" pitchFamily="34" charset="0"/>
              </a:rPr>
              <a:t>Port MATLAB code to C to achieve near real-time performance</a:t>
            </a:r>
            <a:endParaRPr sz="2000" dirty="0">
              <a:latin typeface="Calibri" panose="020F0502020204030204" pitchFamily="34" charset="0"/>
            </a:endParaRPr>
          </a:p>
          <a:p>
            <a:pPr marL="457200" indent="-457200">
              <a:lnSpc>
                <a:spcPct val="105000"/>
              </a:lnSpc>
              <a:buFont typeface="Arial" panose="020B0604020202020204" pitchFamily="34" charset="0"/>
              <a:buChar char="•"/>
            </a:pPr>
            <a:r>
              <a:rPr lang="en-US" sz="2800" strike="noStrike" dirty="0">
                <a:solidFill>
                  <a:srgbClr val="000000"/>
                </a:solidFill>
                <a:latin typeface="Calibri" panose="020F0502020204030204" pitchFamily="34" charset="0"/>
              </a:rPr>
              <a:t>Fully test integration with CT registration algorithm</a:t>
            </a:r>
            <a:endParaRPr sz="2000" dirty="0">
              <a:latin typeface="Calibri" panose="020F0502020204030204" pitchFamily="34" charset="0"/>
            </a:endParaRPr>
          </a:p>
          <a:p>
            <a:pPr marL="457200" indent="-457200">
              <a:lnSpc>
                <a:spcPct val="105000"/>
              </a:lnSpc>
              <a:buFont typeface="Arial" panose="020B0604020202020204" pitchFamily="34" charset="0"/>
              <a:buChar char="•"/>
            </a:pPr>
            <a:r>
              <a:rPr lang="en-US" sz="2800" strike="noStrike" dirty="0">
                <a:solidFill>
                  <a:srgbClr val="000000"/>
                </a:solidFill>
                <a:latin typeface="Calibri" panose="020F0502020204030204" pitchFamily="34" charset="0"/>
              </a:rPr>
              <a:t>Create an augmented reality interface that informs surgeons of important landmarks, like nerves and other sensitive tissue</a:t>
            </a:r>
            <a:endParaRPr sz="2000" dirty="0">
              <a:latin typeface="Calibri" panose="020F0502020204030204" pitchFamily="34" charset="0"/>
            </a:endParaRPr>
          </a:p>
          <a:p>
            <a:pPr marL="285750" indent="-285750">
              <a:lnSpc>
                <a:spcPct val="105000"/>
              </a:lnSpc>
              <a:buFont typeface="Arial" panose="020B0604020202020204" pitchFamily="34" charset="0"/>
              <a:buChar char="•"/>
            </a:pPr>
            <a:endParaRPr dirty="0">
              <a:latin typeface="Calibri" panose="020F0502020204030204" pitchFamily="34" charset="0"/>
            </a:endParaRPr>
          </a:p>
        </p:txBody>
      </p:sp>
      <p:pic>
        <p:nvPicPr>
          <p:cNvPr id="53" name="Picture 40"/>
          <p:cNvPicPr/>
          <p:nvPr/>
        </p:nvPicPr>
        <p:blipFill>
          <a:blip r:embed="rId3"/>
          <a:stretch/>
        </p:blipFill>
        <p:spPr>
          <a:xfrm>
            <a:off x="1600200" y="0"/>
            <a:ext cx="2971440" cy="2971440"/>
          </a:xfrm>
          <a:prstGeom prst="rect">
            <a:avLst/>
          </a:prstGeom>
          <a:ln>
            <a:noFill/>
          </a:ln>
        </p:spPr>
      </p:pic>
      <p:pic>
        <p:nvPicPr>
          <p:cNvPr id="54" name="Picture 20"/>
          <p:cNvPicPr/>
          <p:nvPr/>
        </p:nvPicPr>
        <p:blipFill>
          <a:blip r:embed="rId4"/>
          <a:stretch/>
        </p:blipFill>
        <p:spPr>
          <a:xfrm>
            <a:off x="15720078" y="10726802"/>
            <a:ext cx="4114440" cy="3291480"/>
          </a:xfrm>
          <a:prstGeom prst="rect">
            <a:avLst/>
          </a:prstGeom>
          <a:ln>
            <a:noFill/>
          </a:ln>
        </p:spPr>
      </p:pic>
      <p:sp>
        <p:nvSpPr>
          <p:cNvPr id="55" name="CustomShape 13"/>
          <p:cNvSpPr/>
          <p:nvPr/>
        </p:nvSpPr>
        <p:spPr>
          <a:xfrm>
            <a:off x="11528905" y="16101188"/>
            <a:ext cx="8877610" cy="1321888"/>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5000"/>
              </a:lnSpc>
            </a:pPr>
            <a:r>
              <a:rPr lang="en-US" sz="2400" b="1" strike="noStrike" dirty="0">
                <a:solidFill>
                  <a:srgbClr val="000000"/>
                </a:solidFill>
                <a:latin typeface="Calibri" panose="020F0502020204030204" pitchFamily="34" charset="0"/>
              </a:rPr>
              <a:t>Top </a:t>
            </a:r>
            <a:r>
              <a:rPr lang="en-US" sz="2400" b="1" strike="noStrike" dirty="0" smtClean="0">
                <a:solidFill>
                  <a:srgbClr val="000000"/>
                </a:solidFill>
                <a:latin typeface="Calibri" panose="020F0502020204030204" pitchFamily="34" charset="0"/>
              </a:rPr>
              <a:t>Left: </a:t>
            </a:r>
            <a:r>
              <a:rPr lang="en-US" sz="2400" b="1" strike="noStrike" dirty="0">
                <a:solidFill>
                  <a:srgbClr val="000000"/>
                </a:solidFill>
                <a:latin typeface="Calibri" panose="020F0502020204030204" pitchFamily="34" charset="0"/>
              </a:rPr>
              <a:t>Hand-labeled ground </a:t>
            </a:r>
            <a:r>
              <a:rPr lang="en-US" sz="2400" b="1" strike="noStrike" dirty="0" smtClean="0">
                <a:solidFill>
                  <a:srgbClr val="000000"/>
                </a:solidFill>
                <a:latin typeface="Calibri" panose="020F0502020204030204" pitchFamily="34" charset="0"/>
              </a:rPr>
              <a:t>truth. </a:t>
            </a:r>
            <a:r>
              <a:rPr lang="en-US" sz="2400" b="1" dirty="0" smtClean="0">
                <a:solidFill>
                  <a:srgbClr val="000000"/>
                </a:solidFill>
                <a:latin typeface="Calibri" panose="020F0502020204030204" pitchFamily="34" charset="0"/>
              </a:rPr>
              <a:t>Top Right</a:t>
            </a:r>
            <a:r>
              <a:rPr lang="en-US" sz="2400" b="1" strike="noStrike" dirty="0" smtClean="0">
                <a:solidFill>
                  <a:srgbClr val="000000"/>
                </a:solidFill>
                <a:latin typeface="Calibri" panose="020F0502020204030204" pitchFamily="34" charset="0"/>
              </a:rPr>
              <a:t>: </a:t>
            </a:r>
            <a:r>
              <a:rPr lang="en-US" sz="2400" b="1" strike="noStrike" dirty="0">
                <a:solidFill>
                  <a:srgbClr val="000000"/>
                </a:solidFill>
                <a:latin typeface="Calibri" panose="020F0502020204030204" pitchFamily="34" charset="0"/>
              </a:rPr>
              <a:t>Edge detection </a:t>
            </a:r>
            <a:r>
              <a:rPr lang="en-US" sz="2400" b="1" strike="noStrike" dirty="0" smtClean="0">
                <a:solidFill>
                  <a:srgbClr val="000000"/>
                </a:solidFill>
                <a:latin typeface="Calibri" panose="020F0502020204030204" pitchFamily="34" charset="0"/>
              </a:rPr>
              <a:t>result. </a:t>
            </a:r>
            <a:r>
              <a:rPr lang="en-US" sz="2400" b="1" strike="noStrike" dirty="0">
                <a:solidFill>
                  <a:srgbClr val="000000"/>
                </a:solidFill>
                <a:latin typeface="Calibri" panose="020F0502020204030204" pitchFamily="34" charset="0"/>
              </a:rPr>
              <a:t>The majority of detected points correspond to true </a:t>
            </a:r>
            <a:r>
              <a:rPr lang="en-US" sz="2400" b="1" strike="noStrike" dirty="0" smtClean="0">
                <a:solidFill>
                  <a:srgbClr val="000000"/>
                </a:solidFill>
                <a:latin typeface="Calibri" panose="020F0502020204030204" pitchFamily="34" charset="0"/>
              </a:rPr>
              <a:t>edges. Bottom: Table of average error per edge pixel for four frames.</a:t>
            </a:r>
            <a:endParaRPr sz="2400" dirty="0">
              <a:latin typeface="Calibri" panose="020F0502020204030204" pitchFamily="34" charset="0"/>
            </a:endParaRPr>
          </a:p>
        </p:txBody>
      </p:sp>
      <p:pic>
        <p:nvPicPr>
          <p:cNvPr id="57" name="Picture 4"/>
          <p:cNvPicPr/>
          <p:nvPr/>
        </p:nvPicPr>
        <p:blipFill>
          <a:blip r:embed="rId5"/>
          <a:stretch/>
        </p:blipFill>
        <p:spPr>
          <a:xfrm>
            <a:off x="11528958" y="10732562"/>
            <a:ext cx="4114440" cy="3291480"/>
          </a:xfrm>
          <a:prstGeom prst="rect">
            <a:avLst/>
          </a:prstGeom>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999" y="21137468"/>
            <a:ext cx="9825753" cy="312369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44578150"/>
              </p:ext>
            </p:extLst>
          </p:nvPr>
        </p:nvGraphicFramePr>
        <p:xfrm>
          <a:off x="11528905" y="14338817"/>
          <a:ext cx="8328875" cy="1651000"/>
        </p:xfrm>
        <a:graphic>
          <a:graphicData uri="http://schemas.openxmlformats.org/drawingml/2006/table">
            <a:tbl>
              <a:tblPr firstRow="1" bandRow="1">
                <a:tableStyleId>{5C22544A-7EE6-4342-B048-85BDC9FD1C3A}</a:tableStyleId>
              </a:tblPr>
              <a:tblGrid>
                <a:gridCol w="1665775"/>
                <a:gridCol w="1665775"/>
                <a:gridCol w="1665775"/>
                <a:gridCol w="1665775"/>
                <a:gridCol w="1665775"/>
              </a:tblGrid>
              <a:tr h="370840">
                <a:tc>
                  <a:txBody>
                    <a:bodyPr/>
                    <a:lstStyle/>
                    <a:p>
                      <a:endParaRPr lang="en-US" dirty="0"/>
                    </a:p>
                  </a:txBody>
                  <a:tcPr>
                    <a:lnB w="12700" cap="flat" cmpd="sng" algn="ctr">
                      <a:solidFill>
                        <a:schemeClr val="tx1"/>
                      </a:solidFill>
                      <a:prstDash val="solid"/>
                      <a:round/>
                      <a:headEnd type="none" w="med" len="med"/>
                      <a:tailEnd type="none" w="med" len="med"/>
                    </a:lnB>
                    <a:noFill/>
                  </a:tcPr>
                </a:tc>
                <a:tc>
                  <a:txBody>
                    <a:bodyPr/>
                    <a:lstStyle/>
                    <a:p>
                      <a:r>
                        <a:rPr lang="en-US" dirty="0" smtClean="0">
                          <a:solidFill>
                            <a:srgbClr val="C00000"/>
                          </a:solidFill>
                        </a:rPr>
                        <a:t>Frame</a:t>
                      </a:r>
                      <a:r>
                        <a:rPr lang="en-US" baseline="0" dirty="0" smtClean="0">
                          <a:solidFill>
                            <a:srgbClr val="C00000"/>
                          </a:solidFill>
                        </a:rPr>
                        <a:t> 21</a:t>
                      </a:r>
                      <a:endParaRPr lang="en-US" dirty="0">
                        <a:solidFill>
                          <a:srgbClr val="C00000"/>
                        </a:solidFill>
                      </a:endParaRPr>
                    </a:p>
                  </a:txBody>
                  <a:tcPr>
                    <a:lnB w="12700" cap="flat" cmpd="sng" algn="ctr">
                      <a:solidFill>
                        <a:schemeClr val="tx1"/>
                      </a:solidFill>
                      <a:prstDash val="solid"/>
                      <a:round/>
                      <a:headEnd type="none" w="med" len="med"/>
                      <a:tailEnd type="none" w="med" len="med"/>
                    </a:lnB>
                    <a:noFill/>
                  </a:tcPr>
                </a:tc>
                <a:tc>
                  <a:txBody>
                    <a:bodyPr/>
                    <a:lstStyle/>
                    <a:p>
                      <a:r>
                        <a:rPr lang="en-US" dirty="0" smtClean="0">
                          <a:solidFill>
                            <a:srgbClr val="C00000"/>
                          </a:solidFill>
                        </a:rPr>
                        <a:t>Frame 32</a:t>
                      </a:r>
                      <a:endParaRPr lang="en-US" dirty="0">
                        <a:solidFill>
                          <a:srgbClr val="C00000"/>
                        </a:solidFill>
                      </a:endParaRPr>
                    </a:p>
                  </a:txBody>
                  <a:tcPr>
                    <a:lnB w="12700" cap="flat" cmpd="sng" algn="ctr">
                      <a:solidFill>
                        <a:schemeClr val="tx1"/>
                      </a:solidFill>
                      <a:prstDash val="solid"/>
                      <a:round/>
                      <a:headEnd type="none" w="med" len="med"/>
                      <a:tailEnd type="none" w="med" len="med"/>
                    </a:lnB>
                    <a:noFill/>
                  </a:tcPr>
                </a:tc>
                <a:tc>
                  <a:txBody>
                    <a:bodyPr/>
                    <a:lstStyle/>
                    <a:p>
                      <a:r>
                        <a:rPr lang="en-US" dirty="0" smtClean="0">
                          <a:solidFill>
                            <a:srgbClr val="C00000"/>
                          </a:solidFill>
                        </a:rPr>
                        <a:t>Frame 48</a:t>
                      </a:r>
                      <a:endParaRPr lang="en-US" dirty="0">
                        <a:solidFill>
                          <a:srgbClr val="C00000"/>
                        </a:solidFill>
                      </a:endParaRPr>
                    </a:p>
                  </a:txBody>
                  <a:tcPr>
                    <a:lnB w="12700" cap="flat" cmpd="sng" algn="ctr">
                      <a:solidFill>
                        <a:schemeClr val="tx1"/>
                      </a:solidFill>
                      <a:prstDash val="solid"/>
                      <a:round/>
                      <a:headEnd type="none" w="med" len="med"/>
                      <a:tailEnd type="none" w="med" len="med"/>
                    </a:lnB>
                    <a:noFill/>
                  </a:tcPr>
                </a:tc>
                <a:tc>
                  <a:txBody>
                    <a:bodyPr/>
                    <a:lstStyle/>
                    <a:p>
                      <a:r>
                        <a:rPr lang="en-US" dirty="0" smtClean="0">
                          <a:solidFill>
                            <a:srgbClr val="C00000"/>
                          </a:solidFill>
                        </a:rPr>
                        <a:t>Frame 69</a:t>
                      </a:r>
                      <a:endParaRPr lang="en-US" dirty="0">
                        <a:solidFill>
                          <a:srgbClr val="C00000"/>
                        </a:solidFill>
                      </a:endParaRPr>
                    </a:p>
                  </a:txBody>
                  <a:tcPr>
                    <a:lnB w="12700" cap="flat" cmpd="sng" algn="ctr">
                      <a:solidFill>
                        <a:schemeClr val="tx1"/>
                      </a:solidFill>
                      <a:prstDash val="solid"/>
                      <a:round/>
                      <a:headEnd type="none" w="med" len="med"/>
                      <a:tailEnd type="none" w="med" len="med"/>
                    </a:lnB>
                    <a:noFill/>
                  </a:tcPr>
                </a:tc>
              </a:tr>
              <a:tr h="370840">
                <a:tc>
                  <a:txBody>
                    <a:bodyPr/>
                    <a:lstStyle/>
                    <a:p>
                      <a:r>
                        <a:rPr lang="en-US" dirty="0" smtClean="0"/>
                        <a:t>Average error per pixel</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8.399</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11.652</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12.332</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14.424</a:t>
                      </a:r>
                      <a:endParaRPr lang="en-US" dirty="0"/>
                    </a:p>
                  </a:txBody>
                  <a:tcPr>
                    <a:lnT w="12700" cap="flat" cmpd="sng" algn="ctr">
                      <a:solidFill>
                        <a:schemeClr val="tx1"/>
                      </a:solidFill>
                      <a:prstDash val="solid"/>
                      <a:round/>
                      <a:headEnd type="none" w="med" len="med"/>
                      <a:tailEnd type="none" w="med" len="med"/>
                    </a:lnT>
                    <a:noFill/>
                  </a:tcPr>
                </a:tc>
              </a:tr>
              <a:tr h="370840">
                <a:tc>
                  <a:txBody>
                    <a:bodyPr/>
                    <a:lstStyle/>
                    <a:p>
                      <a:r>
                        <a:rPr lang="en-US" dirty="0" smtClean="0"/>
                        <a:t>Median error per pixel</a:t>
                      </a:r>
                      <a:endParaRPr lang="en-US" dirty="0"/>
                    </a:p>
                  </a:txBody>
                  <a:tcPr>
                    <a:noFill/>
                  </a:tcPr>
                </a:tc>
                <a:tc>
                  <a:txBody>
                    <a:bodyPr/>
                    <a:lstStyle/>
                    <a:p>
                      <a:pPr algn="ctr"/>
                      <a:r>
                        <a:rPr lang="en-US" dirty="0" smtClean="0"/>
                        <a:t>0</a:t>
                      </a:r>
                      <a:endParaRPr lang="en-US" dirty="0"/>
                    </a:p>
                  </a:txBody>
                  <a:tcPr>
                    <a:noFill/>
                  </a:tcPr>
                </a:tc>
                <a:tc>
                  <a:txBody>
                    <a:bodyPr/>
                    <a:lstStyle/>
                    <a:p>
                      <a:pPr algn="ctr"/>
                      <a:r>
                        <a:rPr lang="en-US" dirty="0" smtClean="0"/>
                        <a:t>0</a:t>
                      </a:r>
                      <a:endParaRPr lang="en-US" dirty="0"/>
                    </a:p>
                  </a:txBody>
                  <a:tcPr>
                    <a:noFill/>
                  </a:tcPr>
                </a:tc>
                <a:tc>
                  <a:txBody>
                    <a:bodyPr/>
                    <a:lstStyle/>
                    <a:p>
                      <a:pPr algn="ctr"/>
                      <a:r>
                        <a:rPr lang="en-US" dirty="0" smtClean="0"/>
                        <a:t>0</a:t>
                      </a:r>
                      <a:endParaRPr lang="en-US" dirty="0"/>
                    </a:p>
                  </a:txBody>
                  <a:tcPr>
                    <a:noFill/>
                  </a:tcPr>
                </a:tc>
                <a:tc>
                  <a:txBody>
                    <a:bodyPr/>
                    <a:lstStyle/>
                    <a:p>
                      <a:pPr algn="ctr"/>
                      <a:r>
                        <a:rPr lang="en-US" dirty="0" smtClean="0"/>
                        <a:t>0</a:t>
                      </a:r>
                      <a:endParaRPr lang="en-US" dirty="0"/>
                    </a:p>
                  </a:txBody>
                  <a:tcPr>
                    <a:noFill/>
                  </a:tcPr>
                </a:tc>
              </a:tr>
            </a:tbl>
          </a:graphicData>
        </a:graphic>
      </p:graphicFrame>
      <p:grpSp>
        <p:nvGrpSpPr>
          <p:cNvPr id="6" name="Group 5"/>
          <p:cNvGrpSpPr/>
          <p:nvPr/>
        </p:nvGrpSpPr>
        <p:grpSpPr>
          <a:xfrm>
            <a:off x="1531172" y="8191050"/>
            <a:ext cx="8332417" cy="2883988"/>
            <a:chOff x="1600200" y="8478595"/>
            <a:chExt cx="8332417" cy="2883988"/>
          </a:xfrm>
        </p:grpSpPr>
        <p:sp>
          <p:nvSpPr>
            <p:cNvPr id="11" name="Rectangle 10"/>
            <p:cNvSpPr/>
            <p:nvPr/>
          </p:nvSpPr>
          <p:spPr>
            <a:xfrm>
              <a:off x="1600200" y="8497663"/>
              <a:ext cx="8332417" cy="2864920"/>
            </a:xfrm>
            <a:prstGeom prst="rect">
              <a:avLst/>
            </a:prstGeom>
            <a:solidFill>
              <a:schemeClr val="bg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0" name="Picture 2"/>
            <p:cNvPicPr/>
            <p:nvPr/>
          </p:nvPicPr>
          <p:blipFill>
            <a:blip r:embed="rId7"/>
            <a:stretch/>
          </p:blipFill>
          <p:spPr>
            <a:xfrm>
              <a:off x="7300802" y="9669206"/>
              <a:ext cx="2100859" cy="1575525"/>
            </a:xfrm>
            <a:prstGeom prst="rect">
              <a:avLst/>
            </a:prstGeom>
            <a:ln>
              <a:noFill/>
            </a:ln>
          </p:spPr>
        </p:pic>
        <p:pic>
          <p:nvPicPr>
            <p:cNvPr id="31" name="Picture 10"/>
            <p:cNvPicPr/>
            <p:nvPr/>
          </p:nvPicPr>
          <p:blipFill>
            <a:blip r:embed="rId8"/>
            <a:stretch/>
          </p:blipFill>
          <p:spPr>
            <a:xfrm>
              <a:off x="4903929" y="9727229"/>
              <a:ext cx="1282305" cy="1515129"/>
            </a:xfrm>
            <a:prstGeom prst="rect">
              <a:avLst/>
            </a:prstGeom>
            <a:ln>
              <a:noFill/>
            </a:ln>
          </p:spPr>
        </p:pic>
        <p:sp>
          <p:nvSpPr>
            <p:cNvPr id="32" name="CustomShape 3"/>
            <p:cNvSpPr/>
            <p:nvPr/>
          </p:nvSpPr>
          <p:spPr>
            <a:xfrm>
              <a:off x="2025321" y="8627222"/>
              <a:ext cx="1608921" cy="6643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strike="noStrike" dirty="0">
                  <a:solidFill>
                    <a:srgbClr val="000000"/>
                  </a:solidFill>
                  <a:latin typeface="Calibri" panose="020F0502020204030204" pitchFamily="34" charset="0"/>
                  <a:ea typeface="DejaVu Sans"/>
                </a:rPr>
                <a:t>Identify </a:t>
              </a:r>
              <a:r>
                <a:rPr lang="en-US" sz="2400" strike="noStrike" dirty="0" smtClean="0">
                  <a:solidFill>
                    <a:srgbClr val="000000"/>
                  </a:solidFill>
                  <a:latin typeface="Calibri" panose="020F0502020204030204" pitchFamily="34" charset="0"/>
                  <a:ea typeface="DejaVu Sans"/>
                </a:rPr>
                <a:t>Contours</a:t>
              </a:r>
              <a:endParaRPr sz="2400" dirty="0">
                <a:latin typeface="Calibri" panose="020F0502020204030204" pitchFamily="34" charset="0"/>
              </a:endParaRPr>
            </a:p>
          </p:txBody>
        </p:sp>
        <p:sp>
          <p:nvSpPr>
            <p:cNvPr id="33" name="CustomShape 4"/>
            <p:cNvSpPr/>
            <p:nvPr/>
          </p:nvSpPr>
          <p:spPr>
            <a:xfrm>
              <a:off x="4800762" y="8478595"/>
              <a:ext cx="1608921" cy="9616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strike="noStrike" dirty="0">
                  <a:solidFill>
                    <a:srgbClr val="000000"/>
                  </a:solidFill>
                  <a:latin typeface="Calibri" panose="020F0502020204030204" pitchFamily="34" charset="0"/>
                  <a:ea typeface="DejaVu Sans"/>
                </a:rPr>
                <a:t>Integrate with CT </a:t>
              </a:r>
              <a:r>
                <a:rPr lang="en-US" sz="2400" strike="noStrike" dirty="0" smtClean="0">
                  <a:solidFill>
                    <a:srgbClr val="000000"/>
                  </a:solidFill>
                  <a:latin typeface="Calibri" panose="020F0502020204030204" pitchFamily="34" charset="0"/>
                  <a:ea typeface="DejaVu Sans"/>
                </a:rPr>
                <a:t>registration</a:t>
              </a:r>
              <a:endParaRPr sz="2400" dirty="0">
                <a:latin typeface="Calibri" panose="020F0502020204030204" pitchFamily="34" charset="0"/>
              </a:endParaRPr>
            </a:p>
            <a:p>
              <a:pPr>
                <a:lnSpc>
                  <a:spcPct val="100000"/>
                </a:lnSpc>
              </a:pPr>
              <a:endParaRPr sz="2400" dirty="0">
                <a:latin typeface="Calibri" panose="020F0502020204030204" pitchFamily="34" charset="0"/>
              </a:endParaRPr>
            </a:p>
          </p:txBody>
        </p:sp>
        <p:sp>
          <p:nvSpPr>
            <p:cNvPr id="34" name="CustomShape 5"/>
            <p:cNvSpPr/>
            <p:nvPr/>
          </p:nvSpPr>
          <p:spPr>
            <a:xfrm>
              <a:off x="7620351" y="8656321"/>
              <a:ext cx="1968226" cy="3943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400" strike="noStrike" dirty="0" smtClean="0">
                  <a:solidFill>
                    <a:srgbClr val="000000"/>
                  </a:solidFill>
                  <a:latin typeface="Calibri" panose="020F0502020204030204" pitchFamily="34" charset="0"/>
                  <a:ea typeface="DejaVu Sans"/>
                </a:rPr>
                <a:t>Enhanced Tracking</a:t>
              </a:r>
              <a:endParaRPr sz="2400" dirty="0">
                <a:latin typeface="Calibri" panose="020F0502020204030204" pitchFamily="34" charset="0"/>
              </a:endParaRPr>
            </a:p>
          </p:txBody>
        </p:sp>
        <p:pic>
          <p:nvPicPr>
            <p:cNvPr id="35" name="Picture 4"/>
            <p:cNvPicPr/>
            <p:nvPr/>
          </p:nvPicPr>
          <p:blipFill>
            <a:blip r:embed="rId9">
              <a:clrChange>
                <a:clrFrom>
                  <a:srgbClr val="FFFFFF"/>
                </a:clrFrom>
                <a:clrTo>
                  <a:srgbClr val="FFFFFF">
                    <a:alpha val="0"/>
                  </a:srgbClr>
                </a:clrTo>
              </a:clrChange>
            </a:blip>
            <a:stretch/>
          </p:blipFill>
          <p:spPr>
            <a:xfrm>
              <a:off x="4025653" y="8872467"/>
              <a:ext cx="559439" cy="306957"/>
            </a:xfrm>
            <a:prstGeom prst="rect">
              <a:avLst/>
            </a:prstGeom>
            <a:ln>
              <a:noFill/>
            </a:ln>
          </p:spPr>
        </p:pic>
        <p:pic>
          <p:nvPicPr>
            <p:cNvPr id="36" name="Picture 4"/>
            <p:cNvPicPr/>
            <p:nvPr/>
          </p:nvPicPr>
          <p:blipFill>
            <a:blip r:embed="rId9">
              <a:clrChange>
                <a:clrFrom>
                  <a:srgbClr val="FFFFFF"/>
                </a:clrFrom>
                <a:clrTo>
                  <a:srgbClr val="FFFFFF">
                    <a:alpha val="0"/>
                  </a:srgbClr>
                </a:clrTo>
              </a:clrChange>
            </a:blip>
            <a:stretch/>
          </p:blipFill>
          <p:spPr>
            <a:xfrm>
              <a:off x="6613936" y="8856467"/>
              <a:ext cx="559439" cy="306957"/>
            </a:xfrm>
            <a:prstGeom prst="rect">
              <a:avLst/>
            </a:prstGeom>
            <a:noFill/>
            <a:ln>
              <a:noFill/>
            </a:ln>
          </p:spPr>
        </p:pic>
        <p:pic>
          <p:nvPicPr>
            <p:cNvPr id="37" name="Picture 2"/>
            <p:cNvPicPr/>
            <p:nvPr/>
          </p:nvPicPr>
          <p:blipFill>
            <a:blip r:embed="rId10"/>
            <a:stretch/>
          </p:blipFill>
          <p:spPr>
            <a:xfrm>
              <a:off x="1971744" y="9845541"/>
              <a:ext cx="1531708" cy="1222856"/>
            </a:xfrm>
            <a:prstGeom prst="rect">
              <a:avLst/>
            </a:prstGeom>
            <a:ln>
              <a:noFill/>
            </a:ln>
          </p:spPr>
        </p:pic>
      </p:grpSp>
      <p:sp>
        <p:nvSpPr>
          <p:cNvPr id="38" name="CustomShape 13"/>
          <p:cNvSpPr/>
          <p:nvPr/>
        </p:nvSpPr>
        <p:spPr>
          <a:xfrm>
            <a:off x="1143282" y="17780372"/>
            <a:ext cx="9334158" cy="7520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5000"/>
              </a:lnSpc>
            </a:pPr>
            <a:r>
              <a:rPr lang="en-US" sz="2400" b="1" strike="noStrike" dirty="0" smtClean="0">
                <a:solidFill>
                  <a:srgbClr val="000000"/>
                </a:solidFill>
                <a:latin typeface="Calibri" panose="020F0502020204030204" pitchFamily="34" charset="0"/>
              </a:rPr>
              <a:t>Existing edge detection methods. Hand labeled contour edges are in teal and texture edges are in purple</a:t>
            </a:r>
            <a:endParaRPr sz="2400" dirty="0">
              <a:latin typeface="Calibri" panose="020F0502020204030204" pitchFamily="34" charset="0"/>
            </a:endParaRPr>
          </a:p>
        </p:txBody>
      </p:sp>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l="20685" t="11892" r="20073" b="10253"/>
          <a:stretch/>
        </p:blipFill>
        <p:spPr>
          <a:xfrm>
            <a:off x="1165791" y="26068299"/>
            <a:ext cx="2509096" cy="2509096"/>
          </a:xfrm>
          <a:prstGeom prst="rect">
            <a:avLst/>
          </a:prstGeom>
        </p:spPr>
      </p:pic>
      <p:sp>
        <p:nvSpPr>
          <p:cNvPr id="15" name="TextBox 14"/>
          <p:cNvSpPr txBox="1"/>
          <p:nvPr/>
        </p:nvSpPr>
        <p:spPr>
          <a:xfrm>
            <a:off x="995926" y="30419523"/>
            <a:ext cx="9251174" cy="1880515"/>
          </a:xfrm>
          <a:prstGeom prst="rect">
            <a:avLst/>
          </a:prstGeom>
          <a:noFill/>
        </p:spPr>
        <p:txBody>
          <a:bodyPr wrap="square" rtlCol="0">
            <a:spAutoFit/>
          </a:bodyPr>
          <a:lstStyle/>
          <a:p>
            <a:pPr marL="457200" indent="-457200">
              <a:lnSpc>
                <a:spcPct val="105000"/>
              </a:lnSpc>
              <a:buFont typeface="Arial" panose="020B0604020202020204" pitchFamily="34" charset="0"/>
              <a:buChar char="•"/>
            </a:pPr>
            <a:r>
              <a:rPr lang="en-US" sz="2800" dirty="0" smtClean="0">
                <a:solidFill>
                  <a:srgbClr val="000000"/>
                </a:solidFill>
                <a:latin typeface="Calibri" panose="020F0502020204030204" pitchFamily="34" charset="0"/>
              </a:rPr>
              <a:t>We </a:t>
            </a:r>
            <a:r>
              <a:rPr lang="en-US" sz="2800" dirty="0">
                <a:solidFill>
                  <a:srgbClr val="000000"/>
                </a:solidFill>
                <a:latin typeface="Calibri" panose="020F0502020204030204" pitchFamily="34" charset="0"/>
              </a:rPr>
              <a:t>then applied morphological filters to clarify edge </a:t>
            </a:r>
            <a:r>
              <a:rPr lang="en-US" sz="2800" dirty="0" smtClean="0">
                <a:solidFill>
                  <a:srgbClr val="000000"/>
                </a:solidFill>
                <a:latin typeface="Calibri" panose="020F0502020204030204" pitchFamily="34" charset="0"/>
              </a:rPr>
              <a:t>lines</a:t>
            </a:r>
            <a:endParaRPr lang="en-US" sz="2800" dirty="0" smtClean="0">
              <a:latin typeface="Calibri" panose="020F0502020204030204" pitchFamily="34" charset="0"/>
            </a:endParaRPr>
          </a:p>
          <a:p>
            <a:pPr marL="457200" indent="-457200">
              <a:lnSpc>
                <a:spcPct val="105000"/>
              </a:lnSpc>
              <a:buFont typeface="Arial" panose="020B0604020202020204" pitchFamily="34" charset="0"/>
              <a:buChar char="•"/>
            </a:pPr>
            <a:r>
              <a:rPr lang="en-US" sz="2800" dirty="0" smtClean="0">
                <a:solidFill>
                  <a:srgbClr val="000000"/>
                </a:solidFill>
                <a:latin typeface="Calibri" panose="020F0502020204030204" pitchFamily="34" charset="0"/>
              </a:rPr>
              <a:t>We </a:t>
            </a:r>
            <a:r>
              <a:rPr lang="en-US" sz="2800" dirty="0">
                <a:solidFill>
                  <a:srgbClr val="000000"/>
                </a:solidFill>
                <a:latin typeface="Calibri" panose="020F0502020204030204" pitchFamily="34" charset="0"/>
              </a:rPr>
              <a:t>calculated the normal vectors for each edge pixels to be used in the registration </a:t>
            </a:r>
            <a:r>
              <a:rPr lang="en-US" sz="2800" dirty="0" smtClean="0">
                <a:solidFill>
                  <a:srgbClr val="000000"/>
                </a:solidFill>
                <a:latin typeface="Calibri" panose="020F0502020204030204" pitchFamily="34" charset="0"/>
              </a:rPr>
              <a:t>algorithm</a:t>
            </a:r>
            <a:endParaRPr lang="en-US" sz="2800" dirty="0">
              <a:latin typeface="Calibri" panose="020F0502020204030204" pitchFamily="34" charset="0"/>
            </a:endParaRPr>
          </a:p>
          <a:p>
            <a:endParaRPr lang="en-US" sz="2800" dirty="0"/>
          </a:p>
        </p:txBody>
      </p:sp>
      <p:pic>
        <p:nvPicPr>
          <p:cNvPr id="16" name="Picture 15"/>
          <p:cNvPicPr>
            <a:picLocks noChangeAspect="1"/>
          </p:cNvPicPr>
          <p:nvPr/>
        </p:nvPicPr>
        <p:blipFill rotWithShape="1">
          <a:blip r:embed="rId12">
            <a:extLst>
              <a:ext uri="{28A0092B-C50C-407E-A947-70E740481C1C}">
                <a14:useLocalDpi xmlns:a14="http://schemas.microsoft.com/office/drawing/2010/main" val="0"/>
              </a:ext>
            </a:extLst>
          </a:blip>
          <a:srcRect l="16059" t="3361" r="14710" b="4332"/>
          <a:stretch/>
        </p:blipFill>
        <p:spPr>
          <a:xfrm>
            <a:off x="4444653" y="26072505"/>
            <a:ext cx="2505456" cy="2505456"/>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62930" t="33304" r="9889" b="31919"/>
          <a:stretch/>
        </p:blipFill>
        <p:spPr>
          <a:xfrm>
            <a:off x="7827263" y="26072505"/>
            <a:ext cx="2505456" cy="2505456"/>
          </a:xfrm>
          <a:prstGeom prst="rect">
            <a:avLst/>
          </a:prstGeom>
        </p:spPr>
      </p:pic>
      <p:sp>
        <p:nvSpPr>
          <p:cNvPr id="19" name="TextBox 18"/>
          <p:cNvSpPr txBox="1"/>
          <p:nvPr/>
        </p:nvSpPr>
        <p:spPr>
          <a:xfrm>
            <a:off x="1060635" y="28666608"/>
            <a:ext cx="3306573" cy="954107"/>
          </a:xfrm>
          <a:prstGeom prst="rect">
            <a:avLst/>
          </a:prstGeom>
          <a:noFill/>
        </p:spPr>
        <p:txBody>
          <a:bodyPr wrap="square" rtlCol="0">
            <a:spAutoFit/>
          </a:bodyPr>
          <a:lstStyle/>
          <a:p>
            <a:r>
              <a:rPr lang="en-US" sz="2800" dirty="0">
                <a:solidFill>
                  <a:srgbClr val="000000"/>
                </a:solidFill>
                <a:latin typeface="Calibri" panose="020F0502020204030204" pitchFamily="34" charset="0"/>
              </a:rPr>
              <a:t>Gradients of a scaled down </a:t>
            </a:r>
            <a:r>
              <a:rPr lang="en-US" sz="2800" dirty="0" smtClean="0">
                <a:solidFill>
                  <a:srgbClr val="000000"/>
                </a:solidFill>
                <a:latin typeface="Calibri" panose="020F0502020204030204" pitchFamily="34" charset="0"/>
              </a:rPr>
              <a:t>image</a:t>
            </a:r>
            <a:endParaRPr lang="en-US" sz="2000" dirty="0"/>
          </a:p>
        </p:txBody>
      </p:sp>
      <p:sp>
        <p:nvSpPr>
          <p:cNvPr id="20" name="TextBox 19"/>
          <p:cNvSpPr txBox="1"/>
          <p:nvPr/>
        </p:nvSpPr>
        <p:spPr>
          <a:xfrm>
            <a:off x="7126908" y="28512479"/>
            <a:ext cx="3741365" cy="1880515"/>
          </a:xfrm>
          <a:prstGeom prst="rect">
            <a:avLst/>
          </a:prstGeom>
          <a:noFill/>
        </p:spPr>
        <p:txBody>
          <a:bodyPr wrap="square" rtlCol="0">
            <a:spAutoFit/>
          </a:bodyPr>
          <a:lstStyle/>
          <a:p>
            <a:pPr lvl="1">
              <a:lnSpc>
                <a:spcPct val="105000"/>
              </a:lnSpc>
            </a:pPr>
            <a:r>
              <a:rPr lang="en-US" sz="2800" dirty="0" smtClean="0">
                <a:solidFill>
                  <a:srgbClr val="000000"/>
                </a:solidFill>
                <a:latin typeface="Calibri" panose="020F0502020204030204" pitchFamily="34" charset="0"/>
              </a:rPr>
              <a:t>Local </a:t>
            </a:r>
            <a:r>
              <a:rPr lang="en-US" sz="2800" dirty="0">
                <a:solidFill>
                  <a:srgbClr val="000000"/>
                </a:solidFill>
                <a:latin typeface="Calibri" panose="020F0502020204030204" pitchFamily="34" charset="0"/>
              </a:rPr>
              <a:t>edge strength from histogram chi squared distance</a:t>
            </a:r>
            <a:endParaRPr lang="en-US" sz="2800" dirty="0">
              <a:latin typeface="Calibri" panose="020F0502020204030204" pitchFamily="34" charset="0"/>
            </a:endParaRPr>
          </a:p>
          <a:p>
            <a:endParaRPr lang="en-US" sz="2800" dirty="0"/>
          </a:p>
        </p:txBody>
      </p:sp>
      <p:sp>
        <p:nvSpPr>
          <p:cNvPr id="22" name="TextBox 21"/>
          <p:cNvSpPr txBox="1"/>
          <p:nvPr/>
        </p:nvSpPr>
        <p:spPr>
          <a:xfrm>
            <a:off x="3868615" y="28604817"/>
            <a:ext cx="3125800" cy="1304973"/>
          </a:xfrm>
          <a:prstGeom prst="rect">
            <a:avLst/>
          </a:prstGeom>
          <a:noFill/>
        </p:spPr>
        <p:txBody>
          <a:bodyPr wrap="square" rtlCol="0">
            <a:spAutoFit/>
          </a:bodyPr>
          <a:lstStyle/>
          <a:p>
            <a:pPr lvl="1">
              <a:lnSpc>
                <a:spcPct val="105000"/>
              </a:lnSpc>
            </a:pPr>
            <a:r>
              <a:rPr lang="en-US" sz="2800" dirty="0" smtClean="0">
                <a:solidFill>
                  <a:srgbClr val="000000"/>
                </a:solidFill>
                <a:latin typeface="Calibri" panose="020F0502020204030204" pitchFamily="34" charset="0"/>
              </a:rPr>
              <a:t>Local </a:t>
            </a:r>
            <a:r>
              <a:rPr lang="en-US" sz="2800" dirty="0">
                <a:solidFill>
                  <a:srgbClr val="000000"/>
                </a:solidFill>
                <a:latin typeface="Calibri" panose="020F0502020204030204" pitchFamily="34" charset="0"/>
              </a:rPr>
              <a:t>histograms of </a:t>
            </a:r>
            <a:r>
              <a:rPr lang="en-US" sz="2800" dirty="0" smtClean="0">
                <a:solidFill>
                  <a:srgbClr val="000000"/>
                </a:solidFill>
                <a:latin typeface="Calibri" panose="020F0502020204030204" pitchFamily="34" charset="0"/>
              </a:rPr>
              <a:t>image values</a:t>
            </a:r>
            <a:endParaRPr lang="en-US" sz="2800" dirty="0">
              <a:latin typeface="Calibri" panose="020F0502020204030204" pitchFamily="34" charset="0"/>
            </a:endParaRPr>
          </a:p>
          <a:p>
            <a:endParaRPr lang="en-US" sz="2000" dirty="0"/>
          </a:p>
        </p:txBody>
      </p:sp>
      <p:sp>
        <p:nvSpPr>
          <p:cNvPr id="23" name="Rectangle 22"/>
          <p:cNvSpPr/>
          <p:nvPr/>
        </p:nvSpPr>
        <p:spPr>
          <a:xfrm>
            <a:off x="1068321" y="24474276"/>
            <a:ext cx="3735766" cy="461665"/>
          </a:xfrm>
          <a:prstGeom prst="rect">
            <a:avLst/>
          </a:prstGeom>
        </p:spPr>
        <p:txBody>
          <a:bodyPr wrap="none">
            <a:spAutoFit/>
          </a:bodyPr>
          <a:lstStyle/>
          <a:p>
            <a:r>
              <a:rPr lang="en-US" sz="2400" b="1" dirty="0" smtClean="0">
                <a:solidFill>
                  <a:srgbClr val="000000"/>
                </a:solidFill>
                <a:latin typeface="Calibri" panose="020F0502020204030204" pitchFamily="34" charset="0"/>
              </a:rPr>
              <a:t>SVM training </a:t>
            </a:r>
            <a:r>
              <a:rPr lang="en-US" sz="2400" b="1" dirty="0">
                <a:solidFill>
                  <a:srgbClr val="000000"/>
                </a:solidFill>
                <a:latin typeface="Calibri" panose="020F0502020204030204" pitchFamily="34" charset="0"/>
              </a:rPr>
              <a:t>flow diagram. </a:t>
            </a:r>
            <a:endParaRPr lang="en-US" sz="2400" dirty="0"/>
          </a:p>
        </p:txBody>
      </p:sp>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88476" y="5414885"/>
            <a:ext cx="9825753" cy="2904639"/>
          </a:xfrm>
          <a:prstGeom prst="rect">
            <a:avLst/>
          </a:prstGeom>
        </p:spPr>
      </p:pic>
      <p:sp>
        <p:nvSpPr>
          <p:cNvPr id="56" name="CustomShape 13"/>
          <p:cNvSpPr/>
          <p:nvPr/>
        </p:nvSpPr>
        <p:spPr>
          <a:xfrm>
            <a:off x="11273334" y="7714766"/>
            <a:ext cx="9258120" cy="341785"/>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5000"/>
              </a:lnSpc>
            </a:pPr>
            <a:r>
              <a:rPr lang="en-US" sz="2400" b="1" strike="noStrike" dirty="0" smtClean="0">
                <a:solidFill>
                  <a:srgbClr val="000000"/>
                </a:solidFill>
                <a:latin typeface="Calibri" panose="020F0502020204030204" pitchFamily="34" charset="0"/>
              </a:rPr>
              <a:t>Occluding contour prediction flow diagram.</a:t>
            </a:r>
            <a:endParaRPr sz="2400" dirty="0">
              <a:latin typeface="Calibri" panose="020F0502020204030204" pitchFamily="34" charset="0"/>
            </a:endParaRPr>
          </a:p>
        </p:txBody>
      </p:sp>
      <p:pic>
        <p:nvPicPr>
          <p:cNvPr id="8" name="Picture 7"/>
          <p:cNvPicPr>
            <a:picLocks noChangeAspect="1"/>
          </p:cNvPicPr>
          <p:nvPr/>
        </p:nvPicPr>
        <p:blipFill rotWithShape="1">
          <a:blip r:embed="rId15">
            <a:extLst>
              <a:ext uri="{28A0092B-C50C-407E-A947-70E740481C1C}">
                <a14:useLocalDpi xmlns:a14="http://schemas.microsoft.com/office/drawing/2010/main" val="0"/>
              </a:ext>
            </a:extLst>
          </a:blip>
          <a:srcRect l="32227" t="43569" r="5771" b="29352"/>
          <a:stretch/>
        </p:blipFill>
        <p:spPr>
          <a:xfrm>
            <a:off x="1215572" y="14539409"/>
            <a:ext cx="9117147" cy="3184609"/>
          </a:xfrm>
          <a:prstGeom prst="rect">
            <a:avLst/>
          </a:prstGeom>
        </p:spPr>
      </p:pic>
      <p:sp>
        <p:nvSpPr>
          <p:cNvPr id="9" name="Rectangle 8"/>
          <p:cNvSpPr/>
          <p:nvPr/>
        </p:nvSpPr>
        <p:spPr>
          <a:xfrm>
            <a:off x="11406434" y="17046488"/>
            <a:ext cx="8892526" cy="2354491"/>
          </a:xfrm>
          <a:prstGeom prst="rect">
            <a:avLst/>
          </a:prstGeom>
        </p:spPr>
        <p:txBody>
          <a:bodyPr wrap="square">
            <a:spAutoFit/>
          </a:bodyPr>
          <a:lstStyle/>
          <a:p>
            <a:pPr>
              <a:lnSpc>
                <a:spcPct val="105000"/>
              </a:lnSpc>
            </a:pPr>
            <a:endParaRPr lang="en-US" sz="2800" b="1" dirty="0">
              <a:solidFill>
                <a:srgbClr val="A50021"/>
              </a:solidFill>
              <a:latin typeface="Calibri" panose="020F0502020204030204" pitchFamily="34" charset="0"/>
            </a:endParaRPr>
          </a:p>
          <a:p>
            <a:pPr marL="457200" indent="-457200">
              <a:lnSpc>
                <a:spcPct val="105000"/>
              </a:lnSpc>
              <a:buFont typeface="Arial" panose="020B0604020202020204" pitchFamily="34" charset="0"/>
              <a:buChar char="•"/>
            </a:pPr>
            <a:r>
              <a:rPr lang="en-US" sz="2800" dirty="0" smtClean="0">
                <a:solidFill>
                  <a:srgbClr val="000000"/>
                </a:solidFill>
                <a:latin typeface="Calibri" panose="020F0502020204030204" pitchFamily="34" charset="0"/>
              </a:rPr>
              <a:t>We </a:t>
            </a:r>
            <a:r>
              <a:rPr lang="en-US" sz="2800" dirty="0">
                <a:solidFill>
                  <a:srgbClr val="000000"/>
                </a:solidFill>
                <a:latin typeface="Calibri" panose="020F0502020204030204" pitchFamily="34" charset="0"/>
              </a:rPr>
              <a:t>require that the overwhelming majority of detected points are edge points</a:t>
            </a:r>
            <a:r>
              <a:rPr lang="en-US" sz="2800" dirty="0" smtClean="0">
                <a:solidFill>
                  <a:srgbClr val="000000"/>
                </a:solidFill>
                <a:latin typeface="Calibri" panose="020F0502020204030204" pitchFamily="34" charset="0"/>
              </a:rPr>
              <a:t>.</a:t>
            </a:r>
          </a:p>
          <a:p>
            <a:pPr marL="457200" indent="-457200">
              <a:lnSpc>
                <a:spcPct val="105000"/>
              </a:lnSpc>
              <a:buFont typeface="Arial" panose="020B0604020202020204" pitchFamily="34" charset="0"/>
              <a:buChar char="•"/>
            </a:pPr>
            <a:r>
              <a:rPr lang="en-US" sz="2800" dirty="0" smtClean="0">
                <a:solidFill>
                  <a:srgbClr val="000000"/>
                </a:solidFill>
                <a:latin typeface="Calibri" panose="020F0502020204030204" pitchFamily="34" charset="0"/>
              </a:rPr>
              <a:t>Per frame edge detection ran in MATLAB in under 1 min on a 2.5Ghz Intel Core i7-4170HQ</a:t>
            </a:r>
            <a:endParaRPr lang="en-US" sz="2800" dirty="0">
              <a:latin typeface="Calibri" panose="020F0502020204030204" pitchFamily="34" charset="0"/>
            </a:endParaRPr>
          </a:p>
        </p:txBody>
      </p:sp>
      <p:sp>
        <p:nvSpPr>
          <p:cNvPr id="3" name="Rectangle 2"/>
          <p:cNvSpPr/>
          <p:nvPr/>
        </p:nvSpPr>
        <p:spPr>
          <a:xfrm>
            <a:off x="11406434" y="9235230"/>
            <a:ext cx="9125020" cy="1449628"/>
          </a:xfrm>
          <a:prstGeom prst="rect">
            <a:avLst/>
          </a:prstGeom>
        </p:spPr>
        <p:txBody>
          <a:bodyPr wrap="square">
            <a:spAutoFit/>
          </a:bodyPr>
          <a:lstStyle/>
          <a:p>
            <a:pPr marL="457200" indent="-457200">
              <a:lnSpc>
                <a:spcPct val="105000"/>
              </a:lnSpc>
              <a:buFont typeface="Arial" panose="020B0604020202020204" pitchFamily="34" charset="0"/>
              <a:buChar char="•"/>
            </a:pPr>
            <a:r>
              <a:rPr lang="en-US" sz="2800" dirty="0">
                <a:solidFill>
                  <a:srgbClr val="000000"/>
                </a:solidFill>
                <a:latin typeface="Calibri" panose="020F0502020204030204" pitchFamily="34" charset="0"/>
              </a:rPr>
              <a:t>We compared detected edges to hand-labeled truths and defined error as each edge pixel’s distance from its corresponding ground truth.</a:t>
            </a:r>
            <a:endParaRPr lang="en-US" sz="2800" dirty="0">
              <a:solidFill>
                <a:srgbClr val="000000"/>
              </a:solidFill>
              <a:latin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468</Words>
  <Application>Microsoft Office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DejaVu Sans</vt:lpstr>
      <vt:lpstr>StarSymbol</vt:lpstr>
      <vt:lpstr>Arial</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Zhao</dc:creator>
  <cp:lastModifiedBy>Calvin Zhao</cp:lastModifiedBy>
  <cp:revision>54</cp:revision>
  <dcterms:modified xsi:type="dcterms:W3CDTF">2015-05-06T08:28:05Z</dcterms:modified>
</cp:coreProperties>
</file>