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0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472">
          <p15:clr>
            <a:srgbClr val="A4A3A4"/>
          </p15:clr>
        </p15:guide>
        <p15:guide id="4" pos="288">
          <p15:clr>
            <a:srgbClr val="A4A3A4"/>
          </p15:clr>
        </p15:guide>
        <p15:guide id="5" orient="horz" pos="270">
          <p15:clr>
            <a:srgbClr val="A4A3A4"/>
          </p15:clr>
        </p15:guide>
        <p15:guide id="6" orient="horz" pos="29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BE48CA-9070-4F97-B103-2D9B646457D4}">
  <a:tblStyle styleId="{1EBE48CA-9070-4F97-B103-2D9B646457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  <p:guide pos="5472"/>
        <p:guide pos="288"/>
        <p:guide orient="horz" pos="270"/>
        <p:guide orient="horz" pos="29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f3729cd191_3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g1f3729cd191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0f2e397cca_4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g20f2e397cca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I wanna introduce the basic knowledge of our project, which are Intrao ,Fluoro and 2d3d reg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f364821fb9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g1f364821f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dd119796b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g1dd119796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f364821fb9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g1f364821fb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dd119796b6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g1dd119796b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0f2e397cca_3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g20f2e397cca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f364821fb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f364821fb9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1f364821fb9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- Simple">
  <p:cSld name="TItle and Bullets - Simp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415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533919" y="1390650"/>
            <a:ext cx="8085415" cy="307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 Image and Bullets">
  <p:cSld name="1_Big Image and 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395289" y="328403"/>
            <a:ext cx="3131127" cy="119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/>
          <p:nvPr/>
        </p:nvSpPr>
        <p:spPr>
          <a:xfrm>
            <a:off x="463176" y="1521085"/>
            <a:ext cx="778180" cy="1033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395289" y="1838548"/>
            <a:ext cx="3131127" cy="2668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>
            <a:spLocks noGrp="1"/>
          </p:cNvSpPr>
          <p:nvPr>
            <p:ph type="pic" idx="2"/>
          </p:nvPr>
        </p:nvSpPr>
        <p:spPr>
          <a:xfrm>
            <a:off x="4069762" y="0"/>
            <a:ext cx="5074238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" name="Google Shape;89;p12"/>
          <p:cNvSpPr txBox="1">
            <a:spLocks noGrp="1"/>
          </p:cNvSpPr>
          <p:nvPr>
            <p:ph type="body" idx="3"/>
          </p:nvPr>
        </p:nvSpPr>
        <p:spPr>
          <a:xfrm>
            <a:off x="2577459" y="4884009"/>
            <a:ext cx="1426796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-400049" y="4895931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ahoma"/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r Image">
  <p:cSld name="Table or Imag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415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533123" y="1154923"/>
            <a:ext cx="8085416" cy="342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1874520" y="4581310"/>
            <a:ext cx="6744017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 or Image">
  <p:cSld name="1_Table or Imag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415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Light Blue">
  <p:cSld name="End Slide - Light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29290" y="-938619"/>
            <a:ext cx="8085415" cy="87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2">
            <a:alphaModFix/>
          </a:blip>
          <a:srcRect t="7786" b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 rot="10800000">
            <a:off x="-2" y="-3"/>
            <a:ext cx="9144001" cy="5143499"/>
          </a:xfrm>
          <a:prstGeom prst="rect">
            <a:avLst/>
          </a:prstGeom>
          <a:gradFill>
            <a:gsLst>
              <a:gs pos="0">
                <a:srgbClr val="69ACE5">
                  <a:alpha val="84705"/>
                </a:srgbClr>
              </a:gs>
              <a:gs pos="75000">
                <a:srgbClr val="3B6FAF">
                  <a:alpha val="84705"/>
                </a:srgbClr>
              </a:gs>
              <a:gs pos="100000">
                <a:srgbClr val="3B6FAF">
                  <a:alpha val="84705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l="15642" t="22639" r="15938" b="21110"/>
          <a:stretch/>
        </p:blipFill>
        <p:spPr>
          <a:xfrm>
            <a:off x="2584969" y="1417162"/>
            <a:ext cx="3974062" cy="2309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/>
          <p:nvPr/>
        </p:nvSpPr>
        <p:spPr>
          <a:xfrm>
            <a:off x="0" y="4727386"/>
            <a:ext cx="9144000" cy="21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The Johns Hopkins University 2023, All Rights Reserved.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tems and Text - Simple">
  <p:cSld name="3 Items and Text - Simpl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415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36"/>
          <p:cNvSpPr/>
          <p:nvPr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676897" y="1416362"/>
            <a:ext cx="6942438" cy="31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2"/>
          </p:nvPr>
        </p:nvSpPr>
        <p:spPr>
          <a:xfrm>
            <a:off x="1676897" y="1742835"/>
            <a:ext cx="6942438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3"/>
          </p:nvPr>
        </p:nvSpPr>
        <p:spPr>
          <a:xfrm>
            <a:off x="1676897" y="2788039"/>
            <a:ext cx="6942438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4"/>
          </p:nvPr>
        </p:nvSpPr>
        <p:spPr>
          <a:xfrm>
            <a:off x="1676897" y="2465012"/>
            <a:ext cx="6942438" cy="31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5"/>
          </p:nvPr>
        </p:nvSpPr>
        <p:spPr>
          <a:xfrm>
            <a:off x="1676897" y="3513663"/>
            <a:ext cx="6942438" cy="31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6"/>
          </p:nvPr>
        </p:nvSpPr>
        <p:spPr>
          <a:xfrm>
            <a:off x="1676897" y="3836691"/>
            <a:ext cx="6942438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5" name="Google Shape;265;p36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6" name="Google Shape;266;p36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tems and Text - Numbers">
  <p:cSld name="3 Items and Text - Numbers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415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9"/>
          <p:cNvSpPr txBox="1">
            <a:spLocks noGrp="1"/>
          </p:cNvSpPr>
          <p:nvPr>
            <p:ph type="body" idx="1"/>
          </p:nvPr>
        </p:nvSpPr>
        <p:spPr>
          <a:xfrm>
            <a:off x="536331" y="1411274"/>
            <a:ext cx="778180" cy="5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body" idx="2"/>
          </p:nvPr>
        </p:nvSpPr>
        <p:spPr>
          <a:xfrm>
            <a:off x="1454034" y="1411274"/>
            <a:ext cx="1580401" cy="5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9ACE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69ACE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body" idx="3"/>
          </p:nvPr>
        </p:nvSpPr>
        <p:spPr>
          <a:xfrm>
            <a:off x="536331" y="2244604"/>
            <a:ext cx="2498103" cy="231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body" idx="4"/>
          </p:nvPr>
        </p:nvSpPr>
        <p:spPr>
          <a:xfrm>
            <a:off x="3322948" y="1411274"/>
            <a:ext cx="778180" cy="5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2" name="Google Shape;302;p39"/>
          <p:cNvSpPr txBox="1">
            <a:spLocks noGrp="1"/>
          </p:cNvSpPr>
          <p:nvPr>
            <p:ph type="body" idx="5"/>
          </p:nvPr>
        </p:nvSpPr>
        <p:spPr>
          <a:xfrm>
            <a:off x="4240650" y="1411274"/>
            <a:ext cx="1580401" cy="5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9ACE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69ACE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body" idx="6"/>
          </p:nvPr>
        </p:nvSpPr>
        <p:spPr>
          <a:xfrm>
            <a:off x="3322948" y="2244604"/>
            <a:ext cx="2498103" cy="231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body" idx="7"/>
          </p:nvPr>
        </p:nvSpPr>
        <p:spPr>
          <a:xfrm>
            <a:off x="6109566" y="1411274"/>
            <a:ext cx="778180" cy="5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5" name="Google Shape;305;p39"/>
          <p:cNvSpPr txBox="1">
            <a:spLocks noGrp="1"/>
          </p:cNvSpPr>
          <p:nvPr>
            <p:ph type="body" idx="8"/>
          </p:nvPr>
        </p:nvSpPr>
        <p:spPr>
          <a:xfrm>
            <a:off x="7027269" y="1411274"/>
            <a:ext cx="1580401" cy="5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9ACE5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69ACE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6" name="Google Shape;306;p39"/>
          <p:cNvSpPr txBox="1">
            <a:spLocks noGrp="1"/>
          </p:cNvSpPr>
          <p:nvPr>
            <p:ph type="body" idx="9"/>
          </p:nvPr>
        </p:nvSpPr>
        <p:spPr>
          <a:xfrm>
            <a:off x="6109566" y="2244604"/>
            <a:ext cx="2498103" cy="231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7" name="Google Shape;307;p39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8" name="Google Shape;308;p39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Dark Blue">
  <p:cSld name="Title Slide - Dark Blu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 descr="Medical History Moment - The Founding of Johns Hopkins University ..."/>
          <p:cNvPicPr preferRelativeResize="0"/>
          <p:nvPr/>
        </p:nvPicPr>
        <p:blipFill rotWithShape="1">
          <a:blip r:embed="rId2">
            <a:alphaModFix/>
          </a:blip>
          <a:srcRect t="7786" b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 rot="10800000">
            <a:off x="-2" y="-3"/>
            <a:ext cx="9144001" cy="5143499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l="13149" t="29483" r="13581" b="28302"/>
          <a:stretch/>
        </p:blipFill>
        <p:spPr>
          <a:xfrm>
            <a:off x="6298808" y="447090"/>
            <a:ext cx="2377440" cy="62142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67751" y="2240842"/>
            <a:ext cx="8208498" cy="54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Tahoma"/>
              <a:buNone/>
              <a:defRPr sz="4125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67749" y="2784966"/>
            <a:ext cx="8219053" cy="366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22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- Simple">
  <p:cSld name="Two Columns - Simp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415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33920" y="1390650"/>
            <a:ext cx="3803904" cy="307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4817166" y="1390650"/>
            <a:ext cx="3802168" cy="307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4 Items and Text - Simple">
  <p:cSld name="3_4 Items and Text - Simp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30351" y="107119"/>
            <a:ext cx="8088983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530352" y="1389888"/>
            <a:ext cx="8096622" cy="152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9ACE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9ACE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530351" y="3058846"/>
            <a:ext cx="8088983" cy="152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9ACE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69ACE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ahoma"/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 - Simple">
  <p:cSld name="Bullets and Image - Simp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32234" y="304800"/>
            <a:ext cx="3607289" cy="89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822960" y="1197160"/>
            <a:ext cx="778180" cy="1033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732234" y="1545336"/>
            <a:ext cx="3607289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4804477" y="0"/>
            <a:ext cx="360728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3371461" y="4860168"/>
            <a:ext cx="1426796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 - Simple Small">
  <p:cSld name="Bullets and Image - Simple Small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3920" y="107119"/>
            <a:ext cx="8152880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530352" y="1389888"/>
            <a:ext cx="3571875" cy="313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>
            <a:off x="4572000" y="1389888"/>
            <a:ext cx="4114800" cy="31749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s and Image - Simple Small">
  <p:cSld name="1_Bullets and Image - Simple Smal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530352" y="107118"/>
            <a:ext cx="8164088" cy="85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C74"/>
              </a:buClr>
              <a:buSzPts val="3000"/>
              <a:buFont typeface="Tahoma"/>
              <a:buNone/>
              <a:defRPr sz="3000" b="1" i="0" u="none" strike="noStrike" cap="none">
                <a:solidFill>
                  <a:srgbClr val="092C74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5114925" y="1272248"/>
            <a:ext cx="3571875" cy="317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>
            <a:spLocks noGrp="1"/>
          </p:cNvSpPr>
          <p:nvPr>
            <p:ph type="pic" idx="2"/>
          </p:nvPr>
        </p:nvSpPr>
        <p:spPr>
          <a:xfrm>
            <a:off x="457200" y="1272249"/>
            <a:ext cx="4114800" cy="31749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ahoma"/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- Simple">
  <p:cSld name="2 Images - Simp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533920" y="107119"/>
            <a:ext cx="8152880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522711" y="1389888"/>
            <a:ext cx="3921623" cy="31749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017538" y="4585070"/>
            <a:ext cx="1426796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pic" idx="3"/>
          </p:nvPr>
        </p:nvSpPr>
        <p:spPr>
          <a:xfrm>
            <a:off x="4765176" y="1389888"/>
            <a:ext cx="3921623" cy="31749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Bullets - Left">
  <p:cSld name="Image and Bullets - Lef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4357254" y="107119"/>
            <a:ext cx="4262080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4434840" y="965154"/>
            <a:ext cx="778180" cy="103340"/>
          </a:xfrm>
          <a:prstGeom prst="rect">
            <a:avLst/>
          </a:prstGeom>
          <a:solidFill>
            <a:srgbClr val="69AC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4357255" y="1343025"/>
            <a:ext cx="4329545" cy="299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0" y="455555"/>
            <a:ext cx="3849291" cy="38804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body" idx="3"/>
          </p:nvPr>
        </p:nvSpPr>
        <p:spPr>
          <a:xfrm>
            <a:off x="0" y="4336026"/>
            <a:ext cx="1426796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lang="en-US" sz="1000" b="1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 amt="50000"/>
          </a:blip>
          <a:srcRect l="12472" t="27463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8"/>
          <p:cNvSpPr txBox="1">
            <a:spLocks noGrp="1"/>
          </p:cNvSpPr>
          <p:nvPr>
            <p:ph type="title"/>
          </p:nvPr>
        </p:nvSpPr>
        <p:spPr>
          <a:xfrm>
            <a:off x="233850" y="1453525"/>
            <a:ext cx="86763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Team 07: Real-time Integration of Fully Automatic 2D/3D Pelvic Registration with Robotic X-ray Acquisition</a:t>
            </a:r>
            <a:endParaRPr sz="2300"/>
          </a:p>
        </p:txBody>
      </p:sp>
      <p:sp>
        <p:nvSpPr>
          <p:cNvPr id="615" name="Google Shape;615;p58"/>
          <p:cNvSpPr txBox="1">
            <a:spLocks noGrp="1"/>
          </p:cNvSpPr>
          <p:nvPr>
            <p:ph type="body" idx="1"/>
          </p:nvPr>
        </p:nvSpPr>
        <p:spPr>
          <a:xfrm>
            <a:off x="6348000" y="3026100"/>
            <a:ext cx="27075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28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 b="1"/>
              <a:t>Students: 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Jiaming Zhang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Zhangcong She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1600" b="1"/>
              <a:t>Mentors: 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Benjamin Killeen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Prof. Mathias Unberath</a:t>
            </a:r>
            <a:endParaRPr sz="1600"/>
          </a:p>
        </p:txBody>
      </p:sp>
      <p:pic>
        <p:nvPicPr>
          <p:cNvPr id="616" name="Google Shape;61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00" y="466650"/>
            <a:ext cx="205252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8"/>
          <p:cNvSpPr txBox="1"/>
          <p:nvPr/>
        </p:nvSpPr>
        <p:spPr>
          <a:xfrm>
            <a:off x="2853750" y="4797900"/>
            <a:ext cx="343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 601.656 Computer Integrated Surgery II: Project Plan Presentation</a:t>
            </a:r>
            <a:endParaRPr sz="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7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415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Project Timeline</a:t>
            </a:r>
            <a:endParaRPr/>
          </a:p>
        </p:txBody>
      </p:sp>
      <p:pic>
        <p:nvPicPr>
          <p:cNvPr id="713" name="Google Shape;71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975" y="1056086"/>
            <a:ext cx="7494459" cy="387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8"/>
          <p:cNvSpPr txBox="1">
            <a:spLocks noGrp="1"/>
          </p:cNvSpPr>
          <p:nvPr>
            <p:ph type="title"/>
          </p:nvPr>
        </p:nvSpPr>
        <p:spPr>
          <a:xfrm>
            <a:off x="530350" y="428624"/>
            <a:ext cx="81642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C74"/>
              </a:buClr>
              <a:buSzPts val="3000"/>
              <a:buFont typeface="Tahoma"/>
              <a:buNone/>
            </a:pPr>
            <a:r>
              <a:rPr lang="en-US"/>
              <a:t>Dependency</a:t>
            </a:r>
            <a:endParaRPr/>
          </a:p>
        </p:txBody>
      </p:sp>
      <p:graphicFrame>
        <p:nvGraphicFramePr>
          <p:cNvPr id="719" name="Google Shape;719;p68"/>
          <p:cNvGraphicFramePr/>
          <p:nvPr/>
        </p:nvGraphicFramePr>
        <p:xfrm>
          <a:off x="0" y="113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{1EBE48CA-9070-4F97-B103-2D9B646457D4}</a:tableStyleId>
              </a:tblPr>
              <a:tblGrid>
                <a:gridCol w="166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Need</a:t>
                      </a:r>
                      <a:endParaRPr sz="95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Status</a:t>
                      </a:r>
                      <a:endParaRPr sz="95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Followup</a:t>
                      </a:r>
                      <a:endParaRPr sz="10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Contingency Plan</a:t>
                      </a:r>
                      <a:endParaRPr sz="95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Planned</a:t>
                      </a:r>
                      <a:endParaRPr sz="95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Hard DL</a:t>
                      </a:r>
                      <a:endParaRPr sz="95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MOCK OR Lab Access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manipulate Loop-X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Get access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Ask Benjamin for access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06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10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Loop-X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Generate X-ray and CT Scan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Ready to use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Ask Benjamin for access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06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10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SyntheX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Generate Domain Generalized X-ray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Open source github repository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Request the source code from Dr. Cong Gao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01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06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Model Checkpoint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hyper parameters of SyntheX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On private onedrive folder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Keep secured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08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12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xReg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Compute registration parameter between CT scan and X-ray Image 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Open source github repository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Request the source code from Dr. Grupp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08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12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CT DataSet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As a input used in Xreg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Ready to use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Keep secured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06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20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Segmentator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Do CT Scan segmentation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Open source software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Downloaded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18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 20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Computers 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Our own computer with an environment for software development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Install python, C++, Unity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Ready to use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“PACKMAN” ARCADE Server 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Jan 23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HoloLens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Do mixed reality visualization 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Plan to request at Mar 10 from mentor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Mar 15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Mar 20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Unity Code for visualization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Connecting our pipeline to HMD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Mar 15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Mar 20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latin typeface="Tahoma"/>
                          <a:ea typeface="Tahoma"/>
                          <a:cs typeface="Tahoma"/>
                          <a:sym typeface="Tahoma"/>
                        </a:rPr>
                        <a:t>Optional: Wifi Memory Stick</a:t>
                      </a:r>
                      <a:endParaRPr sz="75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Synchronizing data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Plan to purchase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Send the request to the lab manager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Research agreement to get API of Loop-X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Mar 10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Mar 23</a:t>
                      </a:r>
                      <a:endParaRPr sz="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91425" marB="91425" anchor="ctr">
                    <a:lnR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72C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9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415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Responsibility Arrangement</a:t>
            </a:r>
            <a:endParaRPr/>
          </a:p>
        </p:txBody>
      </p:sp>
      <p:sp>
        <p:nvSpPr>
          <p:cNvPr id="725" name="Google Shape;725;p69"/>
          <p:cNvSpPr txBox="1"/>
          <p:nvPr/>
        </p:nvSpPr>
        <p:spPr>
          <a:xfrm>
            <a:off x="457200" y="1331400"/>
            <a:ext cx="8632800" cy="3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Jiaming Zhang： 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○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Mainly responsible for managing SyntheX section, basically includes: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■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Implement interfaces for each package for future development.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■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Make a user-friendly documentation.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Zhangcong she：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○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Mainly Responsible for managing Intensity-based registration section: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■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Configure a proper environment for Compiling the existing functionalities of xReg.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●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Both of us are also responsible for pipeline design, mixed reality visualization part, including: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○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Design a pipeline to automatically swap data between Loop-X, SyntheX and 2D/3D Registration.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○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Implement a program to manage these packages and integrate them into a single executable application with a Graphics User Interface.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○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Develop an executable application on Hololens for projective visualization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0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Management</a:t>
            </a:r>
            <a:endParaRPr/>
          </a:p>
        </p:txBody>
      </p:sp>
      <p:sp>
        <p:nvSpPr>
          <p:cNvPr id="731" name="Google Shape;731;p70"/>
          <p:cNvSpPr txBox="1">
            <a:spLocks noGrp="1"/>
          </p:cNvSpPr>
          <p:nvPr>
            <p:ph type="body" idx="1"/>
          </p:nvPr>
        </p:nvSpPr>
        <p:spPr>
          <a:xfrm>
            <a:off x="336075" y="1237725"/>
            <a:ext cx="80010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Meetings with Benjamin Killeen:</a:t>
            </a:r>
            <a:r>
              <a:rPr lang="en-US" sz="1400"/>
              <a:t> </a:t>
            </a:r>
            <a:endParaRPr sz="1400"/>
          </a:p>
          <a:p>
            <a:pPr marL="574675" lvl="1" indent="-2190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</a:pPr>
            <a:r>
              <a:rPr lang="en-US" sz="1400"/>
              <a:t>3:00 pm every Monday, in-person</a:t>
            </a:r>
            <a:endParaRPr sz="1400"/>
          </a:p>
          <a:p>
            <a:pPr marL="228600" lvl="0" indent="-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ARCADE Lab meetings:</a:t>
            </a:r>
            <a:endParaRPr sz="1400" b="1"/>
          </a:p>
          <a:p>
            <a:pPr marL="574675" lvl="1" indent="-2190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</a:pPr>
            <a:r>
              <a:rPr lang="en-US" sz="1400"/>
              <a:t> 4:15 pm every Thursday, in-person</a:t>
            </a:r>
            <a:endParaRPr sz="1400"/>
          </a:p>
          <a:p>
            <a:pPr marL="228600" lvl="0" indent="-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Discussions between group members:</a:t>
            </a:r>
            <a:r>
              <a:rPr lang="en-US" sz="1400"/>
              <a:t> </a:t>
            </a:r>
            <a:endParaRPr sz="1400"/>
          </a:p>
          <a:p>
            <a:pPr marL="574675" lvl="1" indent="-2190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</a:pPr>
            <a:r>
              <a:rPr lang="en-US" sz="1400"/>
              <a:t>Twice a week, 9:30 am every Monday and Wednesday, in-person</a:t>
            </a:r>
            <a:endParaRPr sz="1400"/>
          </a:p>
          <a:p>
            <a:pPr marL="2286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228600" lvl="0" indent="-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Communication:</a:t>
            </a:r>
            <a:endParaRPr sz="1400" b="1"/>
          </a:p>
          <a:p>
            <a:pPr marL="574675" lvl="1" indent="-2190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</a:pPr>
            <a:r>
              <a:rPr lang="en-US" sz="1400"/>
              <a:t>Email/Discord</a:t>
            </a:r>
            <a:endParaRPr sz="1400"/>
          </a:p>
          <a:p>
            <a:pPr marL="2286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228600" lvl="0" indent="-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All files are uploaded to private repository in Github and the wiki page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71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737" name="Google Shape;737;p71"/>
          <p:cNvSpPr txBox="1"/>
          <p:nvPr/>
        </p:nvSpPr>
        <p:spPr>
          <a:xfrm>
            <a:off x="85475" y="1203150"/>
            <a:ext cx="85338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[1]. Gao, C., “SyntheX: Scaling Up Learning-based X-ray Image Analysis Through In Silico Experiments”, </a:t>
            </a:r>
            <a:r>
              <a:rPr lang="en-US" sz="10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arXiv e-prints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2022. doi:10.48550/arXiv.2206.06127.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[2]. Arcadelab, “Arcadelab/synthex,” </a:t>
            </a:r>
            <a:r>
              <a:rPr lang="en-US" sz="10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GitHub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[Online]. Available: https://github.com/arcadelab/SyntheX. [Accessed: 21-Feb-2023].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[3]. C. Gao, “Fluoroscopic navigation for robot-assisted orthopedic surgery,” dissertation, 2022.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[4]. P. Markelj, D. Tomaževič, B. Likar, and F. Pernuš, “A review of 3D/2D registration methods for image-guided interventions,” </a:t>
            </a:r>
            <a:r>
              <a:rPr lang="en-US" sz="10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Medical Image Analysis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vol. 16, no. 3, pp. 642–661, 2012.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[5]. R. B. Grupp, M. Unberath, C. Gao, R. A. Hegeman, R. J. Murphy, C. P. Alexander, Y. Otake, B. A. McArthur, M. Armand, and R. H. Taylor, “Automatic annotation of hip anatomy in fluoroscopy for robust and efficient 2D/3D registration,” </a:t>
            </a:r>
            <a:r>
              <a:rPr lang="en-US" sz="10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International Journal of Computer Assisted Radiology and Surgery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vol. 15, no. 5, pp. 759–769, 2020.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[6]. Y. Otake, M. Armand, R. S. Armiger, M. D. Kutzer, E. Basafa, P. Kazanzides, and R. H. Taylor, “Intraoperative image-based multiview 2D/3D registration for image-guided orthopaedic surgery: Incorporation of fiducial-based C-arm tracking and GPU-acceleration,” </a:t>
            </a:r>
            <a:r>
              <a:rPr lang="en-US" sz="10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IEEE Transactions on Medical Imaging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vol. 31, no. 4, pp. 948–962, 2012.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21212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12121"/>
              </a:solidFill>
              <a:highlight>
                <a:srgbClr val="FFFFFF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9"/>
          <p:cNvSpPr txBox="1">
            <a:spLocks noGrp="1"/>
          </p:cNvSpPr>
          <p:nvPr>
            <p:ph type="title"/>
          </p:nvPr>
        </p:nvSpPr>
        <p:spPr>
          <a:xfrm>
            <a:off x="732225" y="304800"/>
            <a:ext cx="84117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Background - Intraoperative Fluoroscopy</a:t>
            </a:r>
            <a:endParaRPr/>
          </a:p>
        </p:txBody>
      </p:sp>
      <p:sp>
        <p:nvSpPr>
          <p:cNvPr id="623" name="Google Shape;623;p59"/>
          <p:cNvSpPr txBox="1">
            <a:spLocks noGrp="1"/>
          </p:cNvSpPr>
          <p:nvPr>
            <p:ph type="body" idx="1"/>
          </p:nvPr>
        </p:nvSpPr>
        <p:spPr>
          <a:xfrm>
            <a:off x="732225" y="1545325"/>
            <a:ext cx="35358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7" lvl="0" indent="-217487" algn="just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Char char="▪"/>
            </a:pPr>
            <a:r>
              <a:rPr lang="en-US" sz="1400"/>
              <a:t>In minimally invasive surgery, clinicians use </a:t>
            </a:r>
            <a:r>
              <a:rPr lang="en-US" sz="1400" b="1" u="sng"/>
              <a:t>intraoperative fluoroscopy</a:t>
            </a:r>
            <a:r>
              <a:rPr lang="en-US" sz="1400"/>
              <a:t> to overcome the occlusion and ascertain the poses of anatomy, surgical instruments or artificial implants[1,6]. </a:t>
            </a:r>
            <a:endParaRPr sz="1400"/>
          </a:p>
          <a:p>
            <a:pPr marL="230187" lvl="0" indent="-217487" algn="just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The registration between 2D X-ray (fluoroscopy) image and 3D CT/MR images are necessary for precisely localizing the target intraoperatively.</a:t>
            </a:r>
            <a:endParaRPr sz="1400"/>
          </a:p>
        </p:txBody>
      </p:sp>
      <p:pic>
        <p:nvPicPr>
          <p:cNvPr id="624" name="Google Shape;62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975" y="1612751"/>
            <a:ext cx="4714725" cy="21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9"/>
          <p:cNvSpPr/>
          <p:nvPr/>
        </p:nvSpPr>
        <p:spPr>
          <a:xfrm>
            <a:off x="4334975" y="3593925"/>
            <a:ext cx="2622600" cy="20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Illustration of spine injection</a:t>
            </a:r>
            <a:endParaRPr/>
          </a:p>
        </p:txBody>
      </p:sp>
      <p:sp>
        <p:nvSpPr>
          <p:cNvPr id="626" name="Google Shape;626;p59"/>
          <p:cNvSpPr/>
          <p:nvPr/>
        </p:nvSpPr>
        <p:spPr>
          <a:xfrm>
            <a:off x="7059125" y="3593925"/>
            <a:ext cx="1990500" cy="20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Intraoperative X-ray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7" name="Google Shape;627;p59"/>
          <p:cNvSpPr/>
          <p:nvPr/>
        </p:nvSpPr>
        <p:spPr>
          <a:xfrm>
            <a:off x="4334975" y="3593925"/>
            <a:ext cx="2622600" cy="20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 Illustration of spine injection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8" name="Google Shape;628;p59"/>
          <p:cNvSpPr txBox="1"/>
          <p:nvPr/>
        </p:nvSpPr>
        <p:spPr>
          <a:xfrm>
            <a:off x="4334975" y="3843500"/>
            <a:ext cx="471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212121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Mandell, J. C., Czuczman, G. J., Gaviola, G. C., Ghazikhanian, V., &amp; Cho, C. H. (2017). The Lumbar Neural Foramen and Transforaminal Epidural Steroid Injections: An Anatomic Review With Key Safety Considerations in Planning the Percutaneous Approach. </a:t>
            </a:r>
            <a:r>
              <a:rPr lang="en-US" sz="600" i="1">
                <a:solidFill>
                  <a:srgbClr val="212121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AJR. American journal of roentgenology</a:t>
            </a:r>
            <a:r>
              <a:rPr lang="en-US" sz="600">
                <a:solidFill>
                  <a:srgbClr val="212121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600" i="1">
                <a:solidFill>
                  <a:srgbClr val="212121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209</a:t>
            </a:r>
            <a:r>
              <a:rPr lang="en-US" sz="600">
                <a:solidFill>
                  <a:srgbClr val="212121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(1), W26–W35.</a:t>
            </a:r>
            <a:endParaRPr sz="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0"/>
          <p:cNvSpPr txBox="1">
            <a:spLocks noGrp="1"/>
          </p:cNvSpPr>
          <p:nvPr>
            <p:ph type="title"/>
          </p:nvPr>
        </p:nvSpPr>
        <p:spPr>
          <a:xfrm>
            <a:off x="732225" y="304800"/>
            <a:ext cx="66219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Background - 2D/3D Registration</a:t>
            </a:r>
            <a:endParaRPr/>
          </a:p>
        </p:txBody>
      </p:sp>
      <p:sp>
        <p:nvSpPr>
          <p:cNvPr id="634" name="Google Shape;634;p60"/>
          <p:cNvSpPr txBox="1">
            <a:spLocks noGrp="1"/>
          </p:cNvSpPr>
          <p:nvPr>
            <p:ph type="body" idx="1"/>
          </p:nvPr>
        </p:nvSpPr>
        <p:spPr>
          <a:xfrm>
            <a:off x="732225" y="1545325"/>
            <a:ext cx="38397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7" lvl="0" indent="-204787" algn="just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Tahoma"/>
              <a:buChar char="▪"/>
            </a:pPr>
            <a:r>
              <a:rPr lang="en-US" sz="1200" b="1" u="sng"/>
              <a:t>2D/3D registration</a:t>
            </a:r>
            <a:r>
              <a:rPr lang="en-US" sz="1200"/>
              <a:t> is the process that estimates the pose of the 3D objects, such as the CT, based on 2D images, such as the X-ray[3]. </a:t>
            </a:r>
            <a:endParaRPr sz="1200"/>
          </a:p>
          <a:p>
            <a:pPr marL="230187" lvl="0" indent="-204787" algn="just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</a:pPr>
            <a:r>
              <a:rPr lang="en-US" sz="1200"/>
              <a:t>Image-based 2D/3D registration approach, where intraoperative X-ray images are used to solve the registration, does not require physical contact, like screws, with the anatomical ROI in the patient. In other words, it’s a fiducial-less approach.</a:t>
            </a:r>
            <a:endParaRPr sz="1200"/>
          </a:p>
          <a:p>
            <a:pPr marL="230187" lvl="0" indent="-204787" algn="just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Tahoma"/>
              <a:buChar char="▪"/>
            </a:pPr>
            <a:r>
              <a:rPr lang="en-US" sz="1200"/>
              <a:t>Intensity-based registrations, which we are using in our project, rely solely on voxels and pixels of 3D and 2D images, respectively.</a:t>
            </a:r>
            <a:endParaRPr sz="1200"/>
          </a:p>
        </p:txBody>
      </p:sp>
      <p:pic>
        <p:nvPicPr>
          <p:cNvPr id="635" name="Google Shape;635;p60"/>
          <p:cNvPicPr preferRelativeResize="0"/>
          <p:nvPr/>
        </p:nvPicPr>
        <p:blipFill rotWithShape="1">
          <a:blip r:embed="rId3">
            <a:alphaModFix/>
          </a:blip>
          <a:srcRect l="3605"/>
          <a:stretch/>
        </p:blipFill>
        <p:spPr>
          <a:xfrm>
            <a:off x="4758675" y="1310150"/>
            <a:ext cx="3646125" cy="36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60"/>
          <p:cNvSpPr/>
          <p:nvPr/>
        </p:nvSpPr>
        <p:spPr>
          <a:xfrm>
            <a:off x="5606175" y="4817000"/>
            <a:ext cx="2798700" cy="13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0"/>
          <p:cNvSpPr txBox="1"/>
          <p:nvPr/>
        </p:nvSpPr>
        <p:spPr>
          <a:xfrm>
            <a:off x="4853700" y="4881900"/>
            <a:ext cx="359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[3]. C. Gao, “Fluoroscopic navigation for robot-assisted orthopedic surgery,” dissertation, 2022.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1"/>
          <p:cNvSpPr txBox="1">
            <a:spLocks noGrp="1"/>
          </p:cNvSpPr>
          <p:nvPr>
            <p:ph type="title"/>
          </p:nvPr>
        </p:nvSpPr>
        <p:spPr>
          <a:xfrm>
            <a:off x="732218" y="304800"/>
            <a:ext cx="64848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Clinical Motivation</a:t>
            </a:r>
            <a:endParaRPr/>
          </a:p>
        </p:txBody>
      </p:sp>
      <p:sp>
        <p:nvSpPr>
          <p:cNvPr id="643" name="Google Shape;643;p61"/>
          <p:cNvSpPr txBox="1">
            <a:spLocks noGrp="1"/>
          </p:cNvSpPr>
          <p:nvPr>
            <p:ph type="body" idx="1"/>
          </p:nvPr>
        </p:nvSpPr>
        <p:spPr>
          <a:xfrm>
            <a:off x="732225" y="1545325"/>
            <a:ext cx="4652700" cy="3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7" lvl="0" indent="-211137" algn="just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▪"/>
            </a:pPr>
            <a:r>
              <a:rPr lang="en-US" sz="1300"/>
              <a:t>Performing registration tasks relies on multiple subroutines. Yet different subroutines, i.e., packages or softwares are </a:t>
            </a:r>
            <a:r>
              <a:rPr lang="en-US" sz="1300" b="1"/>
              <a:t>not well-cooperated</a:t>
            </a:r>
            <a:r>
              <a:rPr lang="en-US" sz="1300"/>
              <a:t> and therefore </a:t>
            </a:r>
            <a:r>
              <a:rPr lang="en-US" sz="1300" b="1"/>
              <a:t>not straightforward to use intraoperatively</a:t>
            </a:r>
            <a:r>
              <a:rPr lang="en-US" sz="1300"/>
              <a:t>.</a:t>
            </a:r>
            <a:endParaRPr sz="1300"/>
          </a:p>
          <a:p>
            <a:pPr marL="230187" lvl="0" indent="-211137" algn="just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▪"/>
            </a:pPr>
            <a:r>
              <a:rPr lang="en-US" sz="1300"/>
              <a:t>Different packages are developed under various environments and sometimes </a:t>
            </a:r>
            <a:r>
              <a:rPr lang="en-US" sz="1300" b="1"/>
              <a:t>not compatible with each other</a:t>
            </a:r>
            <a:r>
              <a:rPr lang="en-US" sz="1300"/>
              <a:t>[1]. Some packages are poorly documented and therefore </a:t>
            </a:r>
            <a:r>
              <a:rPr lang="en-US" sz="1300" b="1"/>
              <a:t>hard to maintain and difficult to employ</a:t>
            </a:r>
            <a:r>
              <a:rPr lang="en-US" sz="1300"/>
              <a:t>.</a:t>
            </a:r>
            <a:endParaRPr sz="1300"/>
          </a:p>
          <a:p>
            <a:pPr marL="230187" lvl="0" indent="-211137" algn="just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300"/>
              <a:buChar char="▪"/>
            </a:pPr>
            <a:r>
              <a:rPr lang="en-US" sz="1300"/>
              <a:t>Over-complicated procedure can prolong the learning curve for users and also increase the probability of misoperation.</a:t>
            </a:r>
            <a:endParaRPr sz="1300"/>
          </a:p>
        </p:txBody>
      </p:sp>
      <p:pic>
        <p:nvPicPr>
          <p:cNvPr id="644" name="Google Shape;64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325" y="1347600"/>
            <a:ext cx="3454275" cy="2486716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1"/>
          <p:cNvSpPr txBox="1"/>
          <p:nvPr/>
        </p:nvSpPr>
        <p:spPr>
          <a:xfrm>
            <a:off x="6027875" y="3834325"/>
            <a:ext cx="3007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https://www.philips.com/a-w/about/news/home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2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415" cy="85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Project Goal</a:t>
            </a:r>
            <a:endParaRPr/>
          </a:p>
        </p:txBody>
      </p:sp>
      <p:sp>
        <p:nvSpPr>
          <p:cNvPr id="651" name="Google Shape;651;p62"/>
          <p:cNvSpPr txBox="1">
            <a:spLocks noGrp="1"/>
          </p:cNvSpPr>
          <p:nvPr>
            <p:ph type="body" idx="1"/>
          </p:nvPr>
        </p:nvSpPr>
        <p:spPr>
          <a:xfrm>
            <a:off x="533925" y="1390650"/>
            <a:ext cx="4524600" cy="23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7" lvl="0" indent="-217487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Our project aims to develop a pipeline that </a:t>
            </a:r>
            <a:r>
              <a:rPr lang="en-US" sz="1400" b="1"/>
              <a:t>automatically perform the 2D/3D registration</a:t>
            </a:r>
            <a:r>
              <a:rPr lang="en-US" sz="1400"/>
              <a:t> process between X-ray images and CT Scan intra-operatively. </a:t>
            </a:r>
            <a:endParaRPr sz="1400"/>
          </a:p>
          <a:p>
            <a:pPr marL="571500" lvl="1" indent="-215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400"/>
              <a:t>To be specific, we need to integrate the image acquisition process, data synthesizing process, landmark detection, and online registration into one sole software with a user-friendly GUI.</a:t>
            </a:r>
            <a:endParaRPr sz="1400"/>
          </a:p>
          <a:p>
            <a:pPr marL="230187" lvl="0" indent="-21748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/>
              <a:t>We also seek to visualize the data with novel projective paradiams on HoloLens.</a:t>
            </a:r>
            <a:endParaRPr sz="14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652" name="Google Shape;652;p62"/>
          <p:cNvSpPr txBox="1"/>
          <p:nvPr/>
        </p:nvSpPr>
        <p:spPr>
          <a:xfrm>
            <a:off x="5901850" y="3578900"/>
            <a:ext cx="25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https://www.brainlab.com/surgery-products/overview-platform-products/robotic-intraoperative-mobile-cbct/</a:t>
            </a:r>
            <a:endParaRPr sz="700"/>
          </a:p>
        </p:txBody>
      </p:sp>
      <p:pic>
        <p:nvPicPr>
          <p:cNvPr id="653" name="Google Shape;65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850" y="1264011"/>
            <a:ext cx="256222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62"/>
          <p:cNvSpPr txBox="1"/>
          <p:nvPr/>
        </p:nvSpPr>
        <p:spPr>
          <a:xfrm>
            <a:off x="6797625" y="916950"/>
            <a:ext cx="733500" cy="37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Loop-X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55" name="Google Shape;655;p62"/>
          <p:cNvCxnSpPr>
            <a:stCxn id="654" idx="2"/>
          </p:cNvCxnSpPr>
          <p:nvPr/>
        </p:nvCxnSpPr>
        <p:spPr>
          <a:xfrm flipH="1">
            <a:off x="6886275" y="1295550"/>
            <a:ext cx="278100" cy="370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6" name="Google Shape;656;p62"/>
          <p:cNvSpPr txBox="1"/>
          <p:nvPr/>
        </p:nvSpPr>
        <p:spPr>
          <a:xfrm>
            <a:off x="8266125" y="1134975"/>
            <a:ext cx="576300" cy="378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HMD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57" name="Google Shape;657;p62"/>
          <p:cNvCxnSpPr>
            <a:stCxn id="656" idx="1"/>
          </p:cNvCxnSpPr>
          <p:nvPr/>
        </p:nvCxnSpPr>
        <p:spPr>
          <a:xfrm flipH="1">
            <a:off x="7954125" y="1324275"/>
            <a:ext cx="312000" cy="315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8" name="Google Shape;658;p62"/>
          <p:cNvSpPr txBox="1"/>
          <p:nvPr/>
        </p:nvSpPr>
        <p:spPr>
          <a:xfrm>
            <a:off x="5791675" y="2774175"/>
            <a:ext cx="880800" cy="37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Phantom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59" name="Google Shape;659;p62"/>
          <p:cNvCxnSpPr>
            <a:stCxn id="658" idx="3"/>
          </p:cNvCxnSpPr>
          <p:nvPr/>
        </p:nvCxnSpPr>
        <p:spPr>
          <a:xfrm rot="10800000" flipH="1">
            <a:off x="6672475" y="2490375"/>
            <a:ext cx="516300" cy="473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3"/>
          <p:cNvSpPr txBox="1">
            <a:spLocks noGrp="1"/>
          </p:cNvSpPr>
          <p:nvPr>
            <p:ph type="title"/>
          </p:nvPr>
        </p:nvSpPr>
        <p:spPr>
          <a:xfrm>
            <a:off x="533919" y="107119"/>
            <a:ext cx="808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Previous Work</a:t>
            </a:r>
            <a:endParaRPr/>
          </a:p>
        </p:txBody>
      </p:sp>
      <p:sp>
        <p:nvSpPr>
          <p:cNvPr id="665" name="Google Shape;665;p63"/>
          <p:cNvSpPr txBox="1">
            <a:spLocks noGrp="1"/>
          </p:cNvSpPr>
          <p:nvPr>
            <p:ph type="body" idx="4"/>
          </p:nvPr>
        </p:nvSpPr>
        <p:spPr>
          <a:xfrm>
            <a:off x="737648" y="1411274"/>
            <a:ext cx="7782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666" name="Google Shape;666;p63"/>
          <p:cNvSpPr txBox="1">
            <a:spLocks noGrp="1"/>
          </p:cNvSpPr>
          <p:nvPr>
            <p:ph type="body" idx="5"/>
          </p:nvPr>
        </p:nvSpPr>
        <p:spPr>
          <a:xfrm>
            <a:off x="1655350" y="1411274"/>
            <a:ext cx="15804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>
                <a:solidFill>
                  <a:schemeClr val="lt2"/>
                </a:solidFill>
              </a:rPr>
              <a:t>SyntheX [1]</a:t>
            </a:r>
            <a:endParaRPr/>
          </a:p>
        </p:txBody>
      </p:sp>
      <p:sp>
        <p:nvSpPr>
          <p:cNvPr id="667" name="Google Shape;667;p63"/>
          <p:cNvSpPr txBox="1">
            <a:spLocks noGrp="1"/>
          </p:cNvSpPr>
          <p:nvPr>
            <p:ph type="body" idx="6"/>
          </p:nvPr>
        </p:nvSpPr>
        <p:spPr>
          <a:xfrm>
            <a:off x="457200" y="2159325"/>
            <a:ext cx="3740100" cy="1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SyntheX is a novel neural network architecture developed by Dr. Cong Gao, to create realistic synthesis for X-ray image analysis. In this project, we mainly use it to generate synthetic X-ray image and to initialize automatic registration.</a:t>
            </a:r>
            <a:endParaRPr sz="1500"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68" name="Google Shape;668;p63"/>
          <p:cNvSpPr txBox="1">
            <a:spLocks noGrp="1"/>
          </p:cNvSpPr>
          <p:nvPr>
            <p:ph type="body" idx="7"/>
          </p:nvPr>
        </p:nvSpPr>
        <p:spPr>
          <a:xfrm>
            <a:off x="4738591" y="1411274"/>
            <a:ext cx="7782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669" name="Google Shape;669;p63"/>
          <p:cNvSpPr txBox="1">
            <a:spLocks noGrp="1"/>
          </p:cNvSpPr>
          <p:nvPr>
            <p:ph type="body" idx="8"/>
          </p:nvPr>
        </p:nvSpPr>
        <p:spPr>
          <a:xfrm>
            <a:off x="5563525" y="1411275"/>
            <a:ext cx="24981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>
                <a:solidFill>
                  <a:schemeClr val="lt2"/>
                </a:solidFill>
              </a:rPr>
              <a:t>xReg[4]</a:t>
            </a:r>
            <a:endParaRPr/>
          </a:p>
        </p:txBody>
      </p:sp>
      <p:sp>
        <p:nvSpPr>
          <p:cNvPr id="670" name="Google Shape;670;p63"/>
          <p:cNvSpPr txBox="1">
            <a:spLocks noGrp="1"/>
          </p:cNvSpPr>
          <p:nvPr>
            <p:ph type="body" idx="9"/>
          </p:nvPr>
        </p:nvSpPr>
        <p:spPr>
          <a:xfrm>
            <a:off x="4617629" y="2100300"/>
            <a:ext cx="3694500" cy="23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2" lvl="0" indent="-220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A library developed by Dr. Robert Grupp, with online and intraoperative registration strategy. It leverages image intensities and CNN features to compute registration matrix between CT frame and X-ray frame.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4"/>
          <p:cNvSpPr txBox="1">
            <a:spLocks noGrp="1"/>
          </p:cNvSpPr>
          <p:nvPr>
            <p:ph type="title"/>
          </p:nvPr>
        </p:nvSpPr>
        <p:spPr>
          <a:xfrm>
            <a:off x="533920" y="107119"/>
            <a:ext cx="8152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Technical Approach </a:t>
            </a:r>
            <a:endParaRPr/>
          </a:p>
        </p:txBody>
      </p:sp>
      <p:grpSp>
        <p:nvGrpSpPr>
          <p:cNvPr id="676" name="Google Shape;676;p64"/>
          <p:cNvGrpSpPr/>
          <p:nvPr/>
        </p:nvGrpSpPr>
        <p:grpSpPr>
          <a:xfrm>
            <a:off x="4348422" y="1450176"/>
            <a:ext cx="4795571" cy="3340043"/>
            <a:chOff x="3934475" y="1240647"/>
            <a:chExt cx="4752325" cy="3316825"/>
          </a:xfrm>
        </p:grpSpPr>
        <p:pic>
          <p:nvPicPr>
            <p:cNvPr id="677" name="Google Shape;677;p64"/>
            <p:cNvPicPr preferRelativeResize="0"/>
            <p:nvPr/>
          </p:nvPicPr>
          <p:blipFill rotWithShape="1">
            <a:blip r:embed="rId3">
              <a:alphaModFix/>
            </a:blip>
            <a:srcRect l="4858" t="4733" r="4668" b="11779"/>
            <a:stretch/>
          </p:blipFill>
          <p:spPr>
            <a:xfrm>
              <a:off x="4066625" y="1240647"/>
              <a:ext cx="4084423" cy="331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8" name="Google Shape;678;p64"/>
            <p:cNvSpPr txBox="1"/>
            <p:nvPr/>
          </p:nvSpPr>
          <p:spPr>
            <a:xfrm>
              <a:off x="4443200" y="1669225"/>
              <a:ext cx="9042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highlight>
                    <a:schemeClr val="lt1"/>
                  </a:highlight>
                  <a:latin typeface="Tahoma"/>
                  <a:ea typeface="Tahoma"/>
                  <a:cs typeface="Tahoma"/>
                  <a:sym typeface="Tahoma"/>
                </a:rPr>
                <a:t>Intraoperative</a:t>
              </a:r>
              <a:endParaRPr sz="900"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9" name="Google Shape;679;p64"/>
            <p:cNvSpPr txBox="1"/>
            <p:nvPr/>
          </p:nvSpPr>
          <p:spPr>
            <a:xfrm>
              <a:off x="6760575" y="1669225"/>
              <a:ext cx="8535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highlight>
                    <a:schemeClr val="lt1"/>
                  </a:highlight>
                  <a:latin typeface="Tahoma"/>
                  <a:ea typeface="Tahoma"/>
                  <a:cs typeface="Tahoma"/>
                  <a:sym typeface="Tahoma"/>
                </a:rPr>
                <a:t>Preoperative</a:t>
              </a:r>
              <a:endParaRPr sz="900"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0" name="Google Shape;680;p64"/>
            <p:cNvSpPr txBox="1"/>
            <p:nvPr/>
          </p:nvSpPr>
          <p:spPr>
            <a:xfrm>
              <a:off x="3934475" y="2545325"/>
              <a:ext cx="6669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highlight>
                    <a:schemeClr val="lt1"/>
                  </a:highlight>
                  <a:latin typeface="Tahoma"/>
                  <a:ea typeface="Tahoma"/>
                  <a:cs typeface="Tahoma"/>
                  <a:sym typeface="Tahoma"/>
                </a:rPr>
                <a:t>SyntheX</a:t>
              </a:r>
              <a:endParaRPr sz="900"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1" name="Google Shape;681;p64"/>
            <p:cNvSpPr txBox="1"/>
            <p:nvPr/>
          </p:nvSpPr>
          <p:spPr>
            <a:xfrm>
              <a:off x="5969250" y="2545325"/>
              <a:ext cx="706500" cy="45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highlight>
                    <a:schemeClr val="lt1"/>
                  </a:highlight>
                  <a:latin typeface="Tahoma"/>
                  <a:ea typeface="Tahoma"/>
                  <a:cs typeface="Tahoma"/>
                  <a:sym typeface="Tahoma"/>
                </a:rPr>
                <a:t>Manually Annotated</a:t>
              </a:r>
              <a:endParaRPr sz="900"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2" name="Google Shape;682;p64"/>
            <p:cNvSpPr txBox="1"/>
            <p:nvPr/>
          </p:nvSpPr>
          <p:spPr>
            <a:xfrm>
              <a:off x="7782600" y="2545325"/>
              <a:ext cx="904200" cy="45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highlight>
                    <a:schemeClr val="lt1"/>
                  </a:highlight>
                  <a:latin typeface="Tahoma"/>
                  <a:ea typeface="Tahoma"/>
                  <a:cs typeface="Tahoma"/>
                  <a:sym typeface="Tahoma"/>
                </a:rPr>
                <a:t>Total</a:t>
              </a:r>
              <a:endParaRPr sz="900"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highlight>
                    <a:schemeClr val="lt1"/>
                  </a:highlight>
                  <a:latin typeface="Tahoma"/>
                  <a:ea typeface="Tahoma"/>
                  <a:cs typeface="Tahoma"/>
                  <a:sym typeface="Tahoma"/>
                </a:rPr>
                <a:t>Segmentator</a:t>
              </a:r>
              <a:endParaRPr sz="900"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3" name="Google Shape;683;p64"/>
            <p:cNvSpPr txBox="1"/>
            <p:nvPr/>
          </p:nvSpPr>
          <p:spPr>
            <a:xfrm>
              <a:off x="5747113" y="3540125"/>
              <a:ext cx="6669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highlight>
                    <a:schemeClr val="lt1"/>
                  </a:highlight>
                  <a:latin typeface="Tahoma"/>
                  <a:ea typeface="Tahoma"/>
                  <a:cs typeface="Tahoma"/>
                  <a:sym typeface="Tahoma"/>
                </a:rPr>
                <a:t>xReg</a:t>
              </a:r>
              <a:endParaRPr sz="900"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84" name="Google Shape;684;p64"/>
          <p:cNvSpPr txBox="1">
            <a:spLocks noGrp="1"/>
          </p:cNvSpPr>
          <p:nvPr>
            <p:ph type="body" idx="1"/>
          </p:nvPr>
        </p:nvSpPr>
        <p:spPr>
          <a:xfrm>
            <a:off x="304575" y="1376225"/>
            <a:ext cx="4116900" cy="3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8366" lvl="0" indent="-23931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homa"/>
              <a:buChar char="▪"/>
            </a:pPr>
            <a:r>
              <a:rPr lang="en-US" sz="1300"/>
              <a:t>Initially, we would implement a script to retrieve the X-ray image from Loop-X to local device in the real-time. </a:t>
            </a:r>
            <a:endParaRPr sz="1300"/>
          </a:p>
          <a:p>
            <a:pPr marL="258366" lvl="0" indent="-23931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Tahoma"/>
              <a:buChar char="▪"/>
            </a:pPr>
            <a:r>
              <a:rPr lang="en-US" sz="1300"/>
              <a:t>Then, the landmark detection of X-ray image would be done by applying SyntheX.</a:t>
            </a:r>
            <a:endParaRPr sz="1300"/>
          </a:p>
          <a:p>
            <a:pPr marL="258366" lvl="0" indent="-23931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Tahoma"/>
              <a:buChar char="▪"/>
            </a:pPr>
            <a:r>
              <a:rPr lang="en-US" sz="1300"/>
              <a:t>While, in preoperative period, we would apply Total segmentator to perform segmentation and manually annotate the CT scan.</a:t>
            </a:r>
            <a:endParaRPr sz="1300"/>
          </a:p>
          <a:p>
            <a:pPr marL="258366" lvl="0" indent="-23931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Tahoma"/>
              <a:buChar char="▪"/>
            </a:pPr>
            <a:r>
              <a:rPr lang="en-US" sz="1300"/>
              <a:t>Finally, processed X-ray image and CT scan would be used as input of xReg to get </a:t>
            </a:r>
            <a:r>
              <a:rPr lang="en-US" sz="105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050" baseline="-25000">
                <a:latin typeface="Arial"/>
                <a:ea typeface="Arial"/>
                <a:cs typeface="Arial"/>
                <a:sym typeface="Arial"/>
              </a:rPr>
              <a:t>X-ray,CT</a:t>
            </a:r>
            <a:endParaRPr sz="1300"/>
          </a:p>
        </p:txBody>
      </p:sp>
      <p:sp>
        <p:nvSpPr>
          <p:cNvPr id="685" name="Google Shape;685;p64"/>
          <p:cNvSpPr txBox="1"/>
          <p:nvPr/>
        </p:nvSpPr>
        <p:spPr>
          <a:xfrm>
            <a:off x="5507650" y="1073075"/>
            <a:ext cx="182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>
                <a:latin typeface="Tahoma"/>
                <a:ea typeface="Tahoma"/>
                <a:cs typeface="Tahoma"/>
                <a:sym typeface="Tahoma"/>
              </a:rPr>
              <a:t>Pipeline Architecture</a:t>
            </a:r>
            <a:endParaRPr sz="1200" b="1" u="sng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5"/>
          <p:cNvSpPr txBox="1">
            <a:spLocks noGrp="1"/>
          </p:cNvSpPr>
          <p:nvPr>
            <p:ph type="title"/>
          </p:nvPr>
        </p:nvSpPr>
        <p:spPr>
          <a:xfrm>
            <a:off x="530351" y="107119"/>
            <a:ext cx="808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Deliverables</a:t>
            </a:r>
            <a:endParaRPr/>
          </a:p>
        </p:txBody>
      </p:sp>
      <p:pic>
        <p:nvPicPr>
          <p:cNvPr id="691" name="Google Shape;69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00" y="1145275"/>
            <a:ext cx="7576126" cy="35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6"/>
          <p:cNvSpPr txBox="1">
            <a:spLocks noGrp="1"/>
          </p:cNvSpPr>
          <p:nvPr>
            <p:ph type="title"/>
          </p:nvPr>
        </p:nvSpPr>
        <p:spPr>
          <a:xfrm>
            <a:off x="530351" y="107119"/>
            <a:ext cx="80889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Milestones</a:t>
            </a:r>
            <a:endParaRPr/>
          </a:p>
        </p:txBody>
      </p:sp>
      <p:sp>
        <p:nvSpPr>
          <p:cNvPr id="698" name="Google Shape;698;p66"/>
          <p:cNvSpPr txBox="1"/>
          <p:nvPr/>
        </p:nvSpPr>
        <p:spPr>
          <a:xfrm>
            <a:off x="142125" y="18064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Complete documenting and organizing the SyntheX repository                                                   </a:t>
            </a:r>
            <a:r>
              <a:rPr lang="en-US" sz="13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 6 - Mar 11</a:t>
            </a:r>
            <a:r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9" name="Google Shape;699;p66"/>
          <p:cNvSpPr txBox="1"/>
          <p:nvPr/>
        </p:nvSpPr>
        <p:spPr>
          <a:xfrm>
            <a:off x="1174075" y="2202863"/>
            <a:ext cx="8088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Finish developing python scripts incorporates previous work                                   </a:t>
            </a:r>
            <a:r>
              <a:rPr lang="en-US" sz="13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 23 - Mar 28 </a:t>
            </a:r>
            <a:r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                    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0" name="Google Shape;700;p66"/>
          <p:cNvSpPr txBox="1"/>
          <p:nvPr/>
        </p:nvSpPr>
        <p:spPr>
          <a:xfrm>
            <a:off x="1626825" y="2583513"/>
            <a:ext cx="7704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Accomplish designing and documenting automatic pipeline                            </a:t>
            </a:r>
            <a:r>
              <a:rPr lang="en-US" sz="13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 27 - Apr 1</a:t>
            </a:r>
            <a:r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1" name="Google Shape;701;p66"/>
          <p:cNvSpPr txBox="1"/>
          <p:nvPr/>
        </p:nvSpPr>
        <p:spPr>
          <a:xfrm>
            <a:off x="2383375" y="3004250"/>
            <a:ext cx="6727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 a well-analyzed report about validating pipeline                 </a:t>
            </a:r>
            <a:r>
              <a:rPr lang="en-US" sz="13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 4 - Apr 10</a:t>
            </a:r>
            <a:endParaRPr sz="1300" i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2" name="Google Shape;702;p66"/>
          <p:cNvSpPr txBox="1"/>
          <p:nvPr/>
        </p:nvSpPr>
        <p:spPr>
          <a:xfrm>
            <a:off x="3207575" y="3424975"/>
            <a:ext cx="5926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Complete developing visualization software on HMD      </a:t>
            </a:r>
            <a:r>
              <a:rPr lang="en-US" sz="13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May 15 - May 20    </a:t>
            </a:r>
            <a:r>
              <a:rPr lang="en-US" sz="1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03" name="Google Shape;703;p66"/>
          <p:cNvCxnSpPr/>
          <p:nvPr/>
        </p:nvCxnSpPr>
        <p:spPr>
          <a:xfrm>
            <a:off x="788775" y="2097725"/>
            <a:ext cx="340200" cy="3300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04" name="Google Shape;704;p66"/>
          <p:cNvCxnSpPr/>
          <p:nvPr/>
        </p:nvCxnSpPr>
        <p:spPr>
          <a:xfrm>
            <a:off x="1362825" y="2519150"/>
            <a:ext cx="340200" cy="3300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05" name="Google Shape;705;p66"/>
          <p:cNvCxnSpPr/>
          <p:nvPr/>
        </p:nvCxnSpPr>
        <p:spPr>
          <a:xfrm>
            <a:off x="2119000" y="2940225"/>
            <a:ext cx="340200" cy="3300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06" name="Google Shape;706;p66"/>
          <p:cNvCxnSpPr/>
          <p:nvPr/>
        </p:nvCxnSpPr>
        <p:spPr>
          <a:xfrm>
            <a:off x="2894550" y="3360600"/>
            <a:ext cx="340200" cy="3300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07" name="Google Shape;707;p66"/>
          <p:cNvSpPr txBox="1"/>
          <p:nvPr/>
        </p:nvSpPr>
        <p:spPr>
          <a:xfrm>
            <a:off x="7088275" y="1421550"/>
            <a:ext cx="159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>
                <a:latin typeface="Tahoma"/>
                <a:ea typeface="Tahoma"/>
                <a:cs typeface="Tahoma"/>
                <a:sym typeface="Tahoma"/>
              </a:rPr>
              <a:t>Planned - expected</a:t>
            </a:r>
            <a:endParaRPr sz="1300" i="1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P Presentation Theme - Simple">
  <a:themeElements>
    <a:clrScheme name="EP Colors">
      <a:dk1>
        <a:srgbClr val="000000"/>
      </a:dk1>
      <a:lt1>
        <a:srgbClr val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P Presentation Theme - Special">
  <a:themeElements>
    <a:clrScheme name="EP Colors">
      <a:dk1>
        <a:srgbClr val="000000"/>
      </a:dk1>
      <a:lt1>
        <a:srgbClr val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Microsoft Office PowerPoint</Application>
  <PresentationFormat>On-screen Show (16:9)</PresentationFormat>
  <Paragraphs>178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Noto Sans Symbols</vt:lpstr>
      <vt:lpstr>Times New Roman</vt:lpstr>
      <vt:lpstr>Calibri</vt:lpstr>
      <vt:lpstr>Tahoma</vt:lpstr>
      <vt:lpstr>Arial</vt:lpstr>
      <vt:lpstr>Courier New</vt:lpstr>
      <vt:lpstr>EP Presentation Theme - Simple</vt:lpstr>
      <vt:lpstr>2_EP Presentation Theme - Special</vt:lpstr>
      <vt:lpstr>Team 07: Real-time Integration of Fully Automatic 2D/3D Pelvic Registration with Robotic X-ray Acquisition</vt:lpstr>
      <vt:lpstr>Background - Intraoperative Fluoroscopy</vt:lpstr>
      <vt:lpstr>Background - 2D/3D Registration</vt:lpstr>
      <vt:lpstr>Clinical Motivation</vt:lpstr>
      <vt:lpstr>Project Goal</vt:lpstr>
      <vt:lpstr>Previous Work</vt:lpstr>
      <vt:lpstr>Technical Approach </vt:lpstr>
      <vt:lpstr>Deliverables</vt:lpstr>
      <vt:lpstr>Key Milestones</vt:lpstr>
      <vt:lpstr>Project Timeline</vt:lpstr>
      <vt:lpstr>Dependency</vt:lpstr>
      <vt:lpstr>Responsibility Arrangement</vt:lpstr>
      <vt:lpstr>Management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07: Real-time Integration of Fully Automatic 2D/3D Pelvic Registration with Robotic X-ray Acquisition</dc:title>
  <dc:creator>zhangcong</dc:creator>
  <cp:lastModifiedBy>she</cp:lastModifiedBy>
  <cp:revision>1</cp:revision>
  <dcterms:modified xsi:type="dcterms:W3CDTF">2023-02-21T18:11:47Z</dcterms:modified>
</cp:coreProperties>
</file>