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7" r:id="rId2"/>
    <p:sldId id="278" r:id="rId3"/>
    <p:sldId id="276" r:id="rId4"/>
    <p:sldId id="275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ya Shahbazi" initials="MS" lastIdx="5" clrIdx="0">
    <p:extLst>
      <p:ext uri="{19B8F6BF-5375-455C-9EA6-DF929625EA0E}">
        <p15:presenceInfo xmlns:p15="http://schemas.microsoft.com/office/powerpoint/2012/main" userId="Mahya Shahba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47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7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600.446 CIS2 Spring 2019 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3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3364E3-DA97-4873-9197-F869B7CA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6" y="4114800"/>
            <a:ext cx="3995207" cy="2298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55540B-3802-4B38-8AFD-72019834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2" y="914400"/>
            <a:ext cx="3962550" cy="3114455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348FC14-3BE2-4898-90B1-19D60349B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2B3DE7-9DEE-4A80-8446-E0C183735B82}"/>
              </a:ext>
            </a:extLst>
          </p:cNvPr>
          <p:cNvGrpSpPr/>
          <p:nvPr/>
        </p:nvGrpSpPr>
        <p:grpSpPr>
          <a:xfrm>
            <a:off x="5638800" y="784317"/>
            <a:ext cx="3101005" cy="3137336"/>
            <a:chOff x="37723" y="2607075"/>
            <a:chExt cx="2879395" cy="3009932"/>
          </a:xfrm>
        </p:grpSpPr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5F95181E-D91C-4A66-A15B-481B157AFF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23" y="2607075"/>
              <a:ext cx="2790892" cy="3009932"/>
              <a:chOff x="622898" y="1432989"/>
              <a:chExt cx="4107196" cy="4829933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6010FD7B-E88D-4736-82DA-9ED4F3643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2063746"/>
                <a:ext cx="2449318" cy="1949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0">
                <a:extLst>
                  <a:ext uri="{FF2B5EF4-FFF2-40B4-BE49-F238E27FC236}">
                    <a16:creationId xmlns:a16="http://schemas.microsoft.com/office/drawing/2014/main" id="{2572EE5B-6480-495D-8CAB-029246C86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961" y="1432989"/>
                <a:ext cx="4064133" cy="42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200" b="1" dirty="0"/>
                  <a:t>Fiber Bragg Grating (FBG sensors)</a:t>
                </a:r>
              </a:p>
            </p:txBody>
          </p:sp>
          <p:pic>
            <p:nvPicPr>
              <p:cNvPr id="30" name="Picture 1">
                <a:extLst>
                  <a:ext uri="{FF2B5EF4-FFF2-40B4-BE49-F238E27FC236}">
                    <a16:creationId xmlns:a16="http://schemas.microsoft.com/office/drawing/2014/main" id="{69C66039-9293-4FAC-BBBE-09F2832B7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98" y="4363961"/>
                <a:ext cx="3436598" cy="1898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9FD3B-49B7-424A-968E-9C14892C14B0}"/>
                </a:ext>
              </a:extLst>
            </p:cNvPr>
            <p:cNvCxnSpPr/>
            <p:nvPr/>
          </p:nvCxnSpPr>
          <p:spPr>
            <a:xfrm>
              <a:off x="1828800" y="3886200"/>
              <a:ext cx="0" cy="54740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5">
                  <a:extLst>
                    <a:ext uri="{FF2B5EF4-FFF2-40B4-BE49-F238E27FC236}">
                      <a16:creationId xmlns:a16="http://schemas.microsoft.com/office/drawing/2014/main" id="{8A624869-8426-4924-8DE9-E2267C3C41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7800" y="4388100"/>
                  <a:ext cx="1469318" cy="21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just">
                    <a:spcBef>
                      <a:spcPts val="1000"/>
                    </a:spcBef>
                  </a:pPr>
                  <a:r>
                    <a:rPr lang="en-US" altLang="en-US" sz="800" dirty="0"/>
                    <a:t>diameter 80 </a:t>
                  </a:r>
                  <a14:m>
                    <m:oMath xmlns:m="http://schemas.openxmlformats.org/officeDocument/2006/math">
                      <m:r>
                        <a:rPr lang="en-US" alt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altLang="en-US" sz="800" dirty="0"/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EE18ADE5-AA36-4DD7-9531-034008C26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7800" y="4388100"/>
                  <a:ext cx="1469318" cy="217625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 Box 5">
            <a:extLst>
              <a:ext uri="{FF2B5EF4-FFF2-40B4-BE49-F238E27FC236}">
                <a16:creationId xmlns:a16="http://schemas.microsoft.com/office/drawing/2014/main" id="{A388C75F-247E-477B-8126-E613ED6FE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020171"/>
            <a:ext cx="4243275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ts val="1000"/>
              </a:spcBef>
            </a:pPr>
            <a:r>
              <a:rPr lang="en-US" altLang="en-US" sz="1200" b="1" dirty="0"/>
              <a:t>Integrating FBG sensors along the surgical needle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06126A-A7ED-4053-BD6B-4550D59A9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411" y="4553455"/>
            <a:ext cx="4167075" cy="12900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5A16F8-B906-4901-BE10-11C9CD66280F}"/>
              </a:ext>
            </a:extLst>
          </p:cNvPr>
          <p:cNvSpPr/>
          <p:nvPr/>
        </p:nvSpPr>
        <p:spPr>
          <a:xfrm>
            <a:off x="5638800" y="5943714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Dual force sensing instrument </a:t>
            </a:r>
            <a:endParaRPr lang="en-US" sz="1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3F52CF-87AE-497E-B85F-49B9F42EE094}"/>
              </a:ext>
            </a:extLst>
          </p:cNvPr>
          <p:cNvCxnSpPr>
            <a:cxnSpLocks/>
          </p:cNvCxnSpPr>
          <p:nvPr/>
        </p:nvCxnSpPr>
        <p:spPr>
          <a:xfrm>
            <a:off x="4540898" y="1153774"/>
            <a:ext cx="0" cy="494382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0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_depth">
            <a:hlinkClick r:id="" action="ppaction://media"/>
            <a:extLst>
              <a:ext uri="{FF2B5EF4-FFF2-40B4-BE49-F238E27FC236}">
                <a16:creationId xmlns:a16="http://schemas.microsoft.com/office/drawing/2014/main" id="{7647A119-8233-433C-8889-C5A23CB5AC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0" end="1295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00" y="1272652"/>
            <a:ext cx="4447400" cy="3342167"/>
          </a:xfrm>
          <a:prstGeom prst="rect">
            <a:avLst/>
          </a:prstGeom>
        </p:spPr>
      </p:pic>
      <p:pic>
        <p:nvPicPr>
          <p:cNvPr id="5" name="IMG_2586">
            <a:hlinkClick r:id="" action="ppaction://media"/>
            <a:extLst>
              <a:ext uri="{FF2B5EF4-FFF2-40B4-BE49-F238E27FC236}">
                <a16:creationId xmlns:a16="http://schemas.microsoft.com/office/drawing/2014/main" id="{19B4F0EB-B137-4FE8-9256-53783D4E21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9167"/>
                </p14:media>
              </p:ext>
            </p:extLst>
          </p:nvPr>
        </p:nvPicPr>
        <p:blipFill rotWithShape="1">
          <a:blip r:embed="rId7"/>
          <a:srcRect l="20834" r="23334" b="10000"/>
          <a:stretch>
            <a:fillRect/>
          </a:stretch>
        </p:blipFill>
        <p:spPr>
          <a:xfrm>
            <a:off x="4637779" y="969486"/>
            <a:ext cx="4381621" cy="3972888"/>
          </a:xfrm>
          <a:prstGeom prst="rect">
            <a:avLst/>
          </a:prstGeom>
        </p:spPr>
      </p:pic>
      <p:pic>
        <p:nvPicPr>
          <p:cNvPr id="6" name="depth_safety_04">
            <a:hlinkClick r:id="" action="ppaction://media"/>
            <a:extLst>
              <a:ext uri="{FF2B5EF4-FFF2-40B4-BE49-F238E27FC236}">
                <a16:creationId xmlns:a16="http://schemas.microsoft.com/office/drawing/2014/main" id="{9A2C6B09-B5C3-4EFA-A27D-FCCC0CF2F6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500" end="20450"/>
                </p14:media>
              </p:ext>
            </p:extLst>
          </p:nvPr>
        </p:nvPicPr>
        <p:blipFill rotWithShape="1">
          <a:blip r:embed="rId8"/>
          <a:srcRect l="32433" t="8329" r="1159" b="5725"/>
          <a:stretch>
            <a:fillRect/>
          </a:stretch>
        </p:blipFill>
        <p:spPr>
          <a:xfrm>
            <a:off x="4804701" y="4564812"/>
            <a:ext cx="1962726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F56484-B3D4-4A4A-ABC7-3DA4C904700B}"/>
              </a:ext>
            </a:extLst>
          </p:cNvPr>
          <p:cNvSpPr/>
          <p:nvPr/>
        </p:nvSpPr>
        <p:spPr>
          <a:xfrm>
            <a:off x="7188360" y="5567296"/>
            <a:ext cx="1955639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Cambria Math" panose="02040503050406030204" pitchFamily="18" charset="0"/>
              </a:rPr>
              <a:t>Microscope view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A75E07-FC05-4E2E-AB6E-29F1B898CA28}"/>
              </a:ext>
            </a:extLst>
          </p:cNvPr>
          <p:cNvCxnSpPr>
            <a:cxnSpLocks/>
          </p:cNvCxnSpPr>
          <p:nvPr/>
        </p:nvCxnSpPr>
        <p:spPr>
          <a:xfrm>
            <a:off x="6561889" y="5823103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B13CFA-9D0A-4F54-9ECC-9BAF34161FAC}"/>
              </a:ext>
            </a:extLst>
          </p:cNvPr>
          <p:cNvSpPr txBox="1"/>
          <p:nvPr/>
        </p:nvSpPr>
        <p:spPr>
          <a:xfrm>
            <a:off x="494949" y="607605"/>
            <a:ext cx="501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Plot for insertion depth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1B466-C060-4553-8095-2F0167C867E3}"/>
              </a:ext>
            </a:extLst>
          </p:cNvPr>
          <p:cNvSpPr txBox="1"/>
          <p:nvPr/>
        </p:nvSpPr>
        <p:spPr>
          <a:xfrm>
            <a:off x="3514964" y="142493"/>
            <a:ext cx="563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7030A0"/>
                </a:solidFill>
              </a:rPr>
              <a:t>Robot is acting autonomously when insertion depth exceeds 20 mm to bring it down based on exponential desired path.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97EFC1-3462-4F40-9487-D1D9E5DD86E0}"/>
              </a:ext>
            </a:extLst>
          </p:cNvPr>
          <p:cNvGrpSpPr/>
          <p:nvPr/>
        </p:nvGrpSpPr>
        <p:grpSpPr>
          <a:xfrm>
            <a:off x="520565" y="5080957"/>
            <a:ext cx="5265499" cy="1008782"/>
            <a:chOff x="1286729" y="5153291"/>
            <a:chExt cx="5265499" cy="10087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9B89A1D-66B7-4140-BE73-4C818F6C4ED9}"/>
                    </a:ext>
                  </a:extLst>
                </p:cNvPr>
                <p:cNvSpPr txBox="1"/>
                <p:nvPr/>
              </p:nvSpPr>
              <p:spPr>
                <a:xfrm>
                  <a:off x="1539669" y="5334516"/>
                  <a:ext cx="5012559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a14:m>
                  <a:r>
                    <a:rPr lang="en-US" sz="1400" b="1" i="1" dirty="0">
                      <a:latin typeface="Cambria Math" panose="02040503050406030204" pitchFamily="18" charset="0"/>
                    </a:rPr>
                    <a:t>= </a:t>
                  </a:r>
                  <a:r>
                    <a:rPr lang="en-US" sz="1400" dirty="0">
                      <a:latin typeface="Cambria Math" panose="02040503050406030204" pitchFamily="18" charset="0"/>
                    </a:rPr>
                    <a:t>desired Insertion depth</a:t>
                  </a: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 b="1" dirty="0">
                    <a:solidFill>
                      <a:schemeClr val="accent2"/>
                    </a:solidFill>
                  </a:endParaRP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400" b="1" i="1">
                          <a:solidFill>
                            <a:srgbClr val="9BBB59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a14:m>
                  <a:r>
                    <a:rPr lang="en-US" sz="1400" b="1" i="1" dirty="0">
                      <a:solidFill>
                        <a:srgbClr val="9BBB59"/>
                      </a:solidFill>
                      <a:latin typeface="Cambria Math" panose="02040503050406030204" pitchFamily="18" charset="0"/>
                    </a:rPr>
                    <a:t>= </a:t>
                  </a:r>
                  <a:r>
                    <a:rPr lang="en-US" sz="1400" dirty="0">
                      <a:solidFill>
                        <a:srgbClr val="9BBB59"/>
                      </a:solidFill>
                      <a:latin typeface="Cambria Math" panose="02040503050406030204" pitchFamily="18" charset="0"/>
                    </a:rPr>
                    <a:t>Insertion depth</a:t>
                  </a:r>
                  <a:endParaRPr lang="en-US" sz="800" b="1" dirty="0">
                    <a:solidFill>
                      <a:schemeClr val="accent2"/>
                    </a:solidFill>
                  </a:endParaRPr>
                </a:p>
                <a:p>
                  <a:endParaRPr lang="en-US" sz="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9B89A1D-66B7-4140-BE73-4C818F6C4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9669" y="5334516"/>
                  <a:ext cx="5012559" cy="769441"/>
                </a:xfrm>
                <a:prstGeom prst="rect">
                  <a:avLst/>
                </a:prstGeom>
                <a:blipFill>
                  <a:blip r:embed="rId9"/>
                  <a:stretch>
                    <a:fillRect t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9BB0C4-88C9-4C2A-94BA-8F61F674116D}"/>
                </a:ext>
              </a:extLst>
            </p:cNvPr>
            <p:cNvGrpSpPr/>
            <p:nvPr/>
          </p:nvGrpSpPr>
          <p:grpSpPr>
            <a:xfrm>
              <a:off x="1286729" y="5153291"/>
              <a:ext cx="3429000" cy="1008782"/>
              <a:chOff x="1286729" y="5153291"/>
              <a:chExt cx="3429000" cy="100878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C76ADC2-32B8-4E94-BF6B-BD037F378603}"/>
                  </a:ext>
                </a:extLst>
              </p:cNvPr>
              <p:cNvSpPr/>
              <p:nvPr/>
            </p:nvSpPr>
            <p:spPr>
              <a:xfrm>
                <a:off x="1286729" y="5153291"/>
                <a:ext cx="3429000" cy="1008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7A4DD31-4393-4193-B709-166F26C2A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3830" y="5517312"/>
                <a:ext cx="2286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96ED41-CADB-4A8B-8B2E-EDC728F17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3830" y="5823103"/>
                <a:ext cx="228600" cy="0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072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7630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This project aims to improve insertion depth measurements which is required for Eye Robot control.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7307"/>
            <a:ext cx="2365961" cy="3276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3247" y="4647962"/>
            <a:ext cx="24426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JHU SHER: SHER 2.0 and 2.1 adjacent to on operating microscope (top); two instruments held by the robots, inserted through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</a:rPr>
              <a:t>sclerotomies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 of a phantom eye (bottom).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24604-B58F-46A3-890D-5D1C820E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920" y="2821570"/>
            <a:ext cx="3025218" cy="33135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B81003-7E4D-420B-BCCA-5B6AEEB9F641}"/>
              </a:ext>
            </a:extLst>
          </p:cNvPr>
          <p:cNvSpPr/>
          <p:nvPr/>
        </p:nvSpPr>
        <p:spPr>
          <a:xfrm>
            <a:off x="2942923" y="6211345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Tool and eye interaction</a:t>
            </a:r>
            <a:endParaRPr lang="en-US" sz="1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0D0B1-F452-4785-9DAC-51608D6D0308}"/>
              </a:ext>
            </a:extLst>
          </p:cNvPr>
          <p:cNvGrpSpPr/>
          <p:nvPr/>
        </p:nvGrpSpPr>
        <p:grpSpPr>
          <a:xfrm>
            <a:off x="5521439" y="2859670"/>
            <a:ext cx="3475125" cy="3442439"/>
            <a:chOff x="5609139" y="2979422"/>
            <a:chExt cx="3475125" cy="3442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791782" y="3288114"/>
                  <a:ext cx="3292482" cy="31073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indent="0" algn="ctr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b="1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d = insertion depth, the length of the surgical tool inside the eye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a typeface="SimSun" panose="02010600030101010101" pitchFamily="2" charset="-122"/>
                    </a:rPr>
                    <a:t>1)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𝐽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𝑞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𝑞</m:t>
                          </m:r>
                        </m:e>
                      </m:acc>
                    </m:oMath>
                  </a14:m>
                  <a:r>
                    <a:rPr lang="en-US" sz="1600" i="1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     -- </a:t>
                  </a:r>
                  <a:r>
                    <a:rPr lang="en-US" sz="1600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The model for d using robot forward kinematics.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ffectLst/>
                      <a:latin typeface="Arial" panose="020B0604020202020204" pitchFamily="34" charset="0"/>
                      <a:ea typeface="SimSun" panose="02010600030101010101" pitchFamily="2" charset="-122"/>
                    </a:rPr>
                    <a:t>2) d is also measured using FBG sensors attached to the tool shaft. But the measurements are noisy.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ffectLst/>
                      <a:latin typeface="Arial" panose="020B0604020202020204" pitchFamily="34" charset="0"/>
                      <a:ea typeface="SimSun" panose="02010600030101010101" pitchFamily="2" charset="-122"/>
                    </a:rPr>
                    <a:t>To impr</a:t>
                  </a:r>
                  <a:r>
                    <a:rPr lang="en-US" sz="1600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ove precision, 1 and 2 should be combined!!</a:t>
                  </a:r>
                  <a:endParaRPr lang="en-US" sz="16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782" y="3288114"/>
                  <a:ext cx="3292482" cy="3107389"/>
                </a:xfrm>
                <a:prstGeom prst="rect">
                  <a:avLst/>
                </a:prstGeom>
                <a:blipFill>
                  <a:blip r:embed="rId4"/>
                  <a:stretch>
                    <a:fillRect l="-1111" t="-589" r="-926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EAA0B4-EE73-4289-9AC4-F6F92FB86734}"/>
                </a:ext>
              </a:extLst>
            </p:cNvPr>
            <p:cNvSpPr/>
            <p:nvPr/>
          </p:nvSpPr>
          <p:spPr bwMode="auto">
            <a:xfrm>
              <a:off x="5609139" y="2979422"/>
              <a:ext cx="3471468" cy="3442439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A539C-BAC4-40C9-A76C-C04E33C17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347372"/>
            <a:ext cx="4390968" cy="13609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</a:t>
            </a: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838200"/>
            <a:ext cx="9029700" cy="55463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This project aims to extend the Eye Robot (ER) control algorithms for </a:t>
            </a:r>
            <a:r>
              <a:rPr lang="en-US" sz="1800" dirty="0"/>
              <a:t>safe robot-assisted micromanipulation based on surgical tool insertion depth.</a:t>
            </a:r>
            <a:endParaRPr lang="en-US" sz="1800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What Students Will Do: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Expected task: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</a:rPr>
              <a:t>Enhancing surgical tool insertion depth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measurement accuracy using sensor fusion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methods such as Kalman Filtering.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</a:rPr>
              <a:t>Implementing the developed method into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the ER to improve the robot control performance.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Deliverables: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Minimum: sensor fusion algorithm development and evaluation;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Expected: augmenting the sensor fusion algorithm into the ER controller + experimental validations;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Maximum: system performance evaluation on chicken embryos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800" b="1" dirty="0">
                <a:solidFill>
                  <a:srgbClr val="FF0000"/>
                </a:solidFill>
                <a:ea typeface="ＭＳ Ｐゴシック" pitchFamily="1" charset="-128"/>
                <a:cs typeface="ＭＳ Ｐゴシック" pitchFamily="1" charset="-128"/>
              </a:rPr>
              <a:t>2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 people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Skills: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 Required: Programming (</a:t>
            </a:r>
            <a:r>
              <a:rPr lang="en-US" sz="1800" dirty="0" err="1">
                <a:ea typeface="ＭＳ Ｐゴシック" pitchFamily="1" charset="-128"/>
                <a:cs typeface="ＭＳ Ｐゴシック" pitchFamily="1" charset="-128"/>
              </a:rPr>
              <a:t>Matlab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, C++), Good analytical skills in math, probability and statistics.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Drs</a:t>
            </a:r>
            <a:r>
              <a:rPr lang="en-US" sz="1800" dirty="0">
                <a:ea typeface="ＭＳ Ｐゴシック" pitchFamily="1" charset="-128"/>
              </a:rPr>
              <a:t>. Iulian Iordachita, 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Marin Kobilarov</a:t>
            </a:r>
            <a:r>
              <a:rPr lang="en-US" sz="1800" dirty="0">
                <a:ea typeface="ＭＳ Ｐゴシック" pitchFamily="1" charset="-128"/>
              </a:rPr>
              <a:t>, Mahya Shahbazi,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                      PhD student Ali Ebrahimi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401580"/>
            <a:ext cx="2857500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7465</TotalTime>
  <Words>328</Words>
  <Application>Microsoft Office PowerPoint</Application>
  <PresentationFormat>On-screen Show (4:3)</PresentationFormat>
  <Paragraphs>36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Cambria Math</vt:lpstr>
      <vt:lpstr>Times New Roman</vt:lpstr>
      <vt:lpstr>Verdana</vt:lpstr>
      <vt:lpstr>CIS-Lecture</vt:lpstr>
      <vt:lpstr>Eye Robot Control Algorithms Based on  Insertion Depth Information</vt:lpstr>
      <vt:lpstr>PowerPoint Presentation</vt:lpstr>
      <vt:lpstr>Eye Robot Control Algorithms Based on  Insertion Depth Information</vt:lpstr>
      <vt:lpstr>Eye Robot Control Algorithms Based on  Insertion Depth Information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Ali Ebrahimi</cp:lastModifiedBy>
  <cp:revision>140</cp:revision>
  <cp:lastPrinted>1998-01-12T19:42:20Z</cp:lastPrinted>
  <dcterms:created xsi:type="dcterms:W3CDTF">2012-01-31T15:02:06Z</dcterms:created>
  <dcterms:modified xsi:type="dcterms:W3CDTF">2019-01-31T04:06:35Z</dcterms:modified>
</cp:coreProperties>
</file>