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234881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433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This is an overall idea of C_arm, phantom and CT data registration. We have 3 coordinate systems of C-arm, optical tracker, and 3D CT data.</a:t>
            </a:r>
          </a:p>
          <a:p>
            <a:pPr lvl="0" rtl="0">
              <a:spcBef>
                <a:spcPts val="0"/>
              </a:spcBef>
              <a:buNone/>
            </a:pPr>
            <a:r>
              <a:rPr lang="ko"/>
              <a:t>In our C-arm coordinates, we have defined C-arm center of rotation and source postion.</a:t>
            </a:r>
          </a:p>
          <a:p>
            <a:pPr lvl="0" rtl="0">
              <a:spcBef>
                <a:spcPts val="0"/>
              </a:spcBef>
              <a:buNone/>
            </a:pPr>
            <a:r>
              <a:rPr lang="ko"/>
              <a:t>Through C-arm registration, which we will dicuss in detail, c-arm cordinate will be transformed into an optical tracker coordiante.</a:t>
            </a:r>
          </a:p>
          <a:p>
            <a:pPr lvl="0" rtl="0">
              <a:spcBef>
                <a:spcPts val="0"/>
              </a:spcBef>
              <a:buNone/>
            </a:pPr>
            <a:r>
              <a:rPr lang="ko"/>
              <a:t>In our optical coordinate system, we have patient fiducials and in our CT coordinate we have preoperative 3D CT data.</a:t>
            </a:r>
          </a:p>
          <a:p>
            <a:pPr lvl="0" rtl="0">
              <a:spcBef>
                <a:spcPts val="0"/>
              </a:spcBef>
              <a:buNone/>
            </a:pPr>
            <a:r>
              <a:rPr lang="ko"/>
              <a:t>Using fiducial Patient to CT registration we will define transformation from an optical tracker coordinate system to 3D CT coordinate system </a:t>
            </a:r>
          </a:p>
        </p:txBody>
      </p:sp>
    </p:spTree>
    <p:extLst>
      <p:ext uri="{BB962C8B-B14F-4D97-AF65-F5344CB8AC3E}">
        <p14:creationId xmlns:p14="http://schemas.microsoft.com/office/powerpoint/2010/main" val="202408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So we used TREK’s built-in fiducial registration to register Phantom with CT data. </a:t>
            </a:r>
          </a:p>
          <a:p>
            <a:pPr lvl="0" rtl="0">
              <a:spcBef>
                <a:spcPts val="0"/>
              </a:spcBef>
              <a:buNone/>
            </a:pPr>
            <a:r>
              <a:rPr lang="ko"/>
              <a:t>Provide diagram and explain technical approaches. X necessarily need pics. Horn’s method or what method are we using?</a:t>
            </a:r>
          </a:p>
          <a:p>
            <a:pPr lvl="0" rtl="0">
              <a:spcBef>
                <a:spcPts val="0"/>
              </a:spcBef>
              <a:buNone/>
            </a:pPr>
            <a:r>
              <a:rPr lang="ko"/>
              <a:t>Mention: Methods we used </a:t>
            </a:r>
          </a:p>
          <a:p>
            <a:pPr lvl="0" rtl="0">
              <a:spcBef>
                <a:spcPts val="0"/>
              </a:spcBef>
              <a:buNone/>
            </a:pPr>
            <a:endParaRPr dirty="0"/>
          </a:p>
          <a:p>
            <a:pPr lvl="0" rtl="0">
              <a:spcBef>
                <a:spcPts val="0"/>
              </a:spcBef>
              <a:buNone/>
            </a:pPr>
            <a:r>
              <a:rPr lang="ko"/>
              <a:t>-------------------------------------------------------</a:t>
            </a:r>
          </a:p>
          <a:p>
            <a:pPr lvl="0" rtl="0">
              <a:spcBef>
                <a:spcPts val="0"/>
              </a:spcBef>
              <a:buNone/>
            </a:pPr>
            <a:r>
              <a:rPr lang="ko"/>
              <a:t>For CT_Phantom registration, </a:t>
            </a:r>
            <a:r>
              <a:rPr lang="ko">
                <a:solidFill>
                  <a:schemeClr val="dk1"/>
                </a:solidFill>
              </a:rPr>
              <a:t>we tracked 10 fiducial poins on the phantom which are already known in the CT data using an optical tracker. </a:t>
            </a:r>
          </a:p>
          <a:p>
            <a:pPr lvl="0" rtl="0">
              <a:spcBef>
                <a:spcPts val="0"/>
              </a:spcBef>
              <a:buNone/>
            </a:pPr>
            <a:r>
              <a:rPr lang="ko"/>
              <a:t>Then we utilized TREK’s built in fiducial registration process, which is given from Dr. Siewerdsen’s lab</a:t>
            </a:r>
          </a:p>
          <a:p>
            <a:pPr lvl="0" rtl="0">
              <a:spcBef>
                <a:spcPts val="0"/>
              </a:spcBef>
              <a:buNone/>
            </a:pPr>
            <a:r>
              <a:rPr lang="ko"/>
              <a:t>This fiducial registration incorporated horn’s emthod wth quarternion technique which we used in CIS 1</a:t>
            </a:r>
          </a:p>
          <a:p>
            <a:pPr lvl="0">
              <a:spcBef>
                <a:spcPts val="0"/>
              </a:spcBef>
              <a:buNone/>
            </a:pPr>
            <a:r>
              <a:rPr lang="ko"/>
              <a:t>As a result we were able to obtain phantom to CT transformation matrix.</a:t>
            </a:r>
          </a:p>
        </p:txBody>
      </p:sp>
    </p:spTree>
    <p:extLst>
      <p:ext uri="{BB962C8B-B14F-4D97-AF65-F5344CB8AC3E}">
        <p14:creationId xmlns:p14="http://schemas.microsoft.com/office/powerpoint/2010/main" val="170540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Then, we verified our CT-phantom registration process through fiducial registration error (FRE)</a:t>
            </a:r>
          </a:p>
          <a:p>
            <a:pPr lvl="0" rtl="0">
              <a:spcBef>
                <a:spcPts val="0"/>
              </a:spcBef>
              <a:buNone/>
            </a:pPr>
            <a:r>
              <a:rPr lang="ko"/>
              <a:t>We obtained a mean FRE of 0.77mm and since this is less than 1 mm, we considered our CT_phantom registration process to be validated</a:t>
            </a:r>
          </a:p>
          <a:p>
            <a:pPr lvl="0">
              <a:spcBef>
                <a:spcPts val="0"/>
              </a:spcBef>
              <a:buNone/>
            </a:pPr>
            <a:r>
              <a:rPr lang="ko"/>
              <a:t>We will also perform other validation method such as target registartion error by next Monday</a:t>
            </a:r>
          </a:p>
        </p:txBody>
      </p:sp>
    </p:spTree>
    <p:extLst>
      <p:ext uri="{BB962C8B-B14F-4D97-AF65-F5344CB8AC3E}">
        <p14:creationId xmlns:p14="http://schemas.microsoft.com/office/powerpoint/2010/main" val="44022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This is an overall idea of C_arm, phantom and CT data registration. We have 3 coordinate systems of C-arm, optical tracker, and 3D CT data.</a:t>
            </a:r>
          </a:p>
          <a:p>
            <a:pPr lvl="0" rtl="0">
              <a:spcBef>
                <a:spcPts val="0"/>
              </a:spcBef>
              <a:buNone/>
            </a:pPr>
            <a:r>
              <a:rPr lang="ko"/>
              <a:t>In our C-arm coordinates, we have defined C-arm center of rotation and source postion.</a:t>
            </a:r>
          </a:p>
          <a:p>
            <a:pPr lvl="0" rtl="0">
              <a:spcBef>
                <a:spcPts val="0"/>
              </a:spcBef>
              <a:buNone/>
            </a:pPr>
            <a:r>
              <a:rPr lang="ko"/>
              <a:t>Through C-arm registration, which we will dicuss in detail, c-arm cordinate will be transformed into an optical tracker coordiante.</a:t>
            </a:r>
          </a:p>
          <a:p>
            <a:pPr lvl="0" rtl="0">
              <a:spcBef>
                <a:spcPts val="0"/>
              </a:spcBef>
              <a:buNone/>
            </a:pPr>
            <a:r>
              <a:rPr lang="ko"/>
              <a:t>In our optical coordinate system, we have patient fiducials and in our CT coordinate we have preoperative 3D CT data.</a:t>
            </a:r>
          </a:p>
          <a:p>
            <a:pPr lvl="0" rtl="0">
              <a:spcBef>
                <a:spcPts val="0"/>
              </a:spcBef>
              <a:buNone/>
            </a:pPr>
            <a:r>
              <a:rPr lang="ko"/>
              <a:t>Using fiducial Patient to CT registration we will define transformation from an optical tracker coordinate system to 3D CT coordinate system </a:t>
            </a:r>
          </a:p>
        </p:txBody>
      </p:sp>
    </p:spTree>
    <p:extLst>
      <p:ext uri="{BB962C8B-B14F-4D97-AF65-F5344CB8AC3E}">
        <p14:creationId xmlns:p14="http://schemas.microsoft.com/office/powerpoint/2010/main" val="175643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Our original plan to do this was to optically track C-arm position with marker attached on C-arm gantry</a:t>
            </a:r>
          </a:p>
          <a:p>
            <a:pPr lvl="0" rtl="0">
              <a:spcBef>
                <a:spcPts val="0"/>
              </a:spcBef>
              <a:buNone/>
            </a:pPr>
            <a:r>
              <a:rPr lang="ko"/>
              <a:t>But we faced a few limitation; namely</a:t>
            </a:r>
          </a:p>
          <a:p>
            <a:pPr marL="457200" lvl="0" indent="-228600" rtl="0">
              <a:spcBef>
                <a:spcPts val="0"/>
              </a:spcBef>
              <a:buAutoNum type="arabicParenR"/>
            </a:pPr>
            <a:r>
              <a:rPr lang="ko"/>
              <a:t>Limited field of view of optical tracker. We are given Polaris Vicra, which had small field of view. We X track full movement of C-arm with the its field of view. We could use polaris spectra with wider FOV but field of view would be still an issue.</a:t>
            </a:r>
          </a:p>
          <a:p>
            <a:pPr marL="457200" lvl="0" indent="-228600" rtl="0">
              <a:spcBef>
                <a:spcPts val="0"/>
              </a:spcBef>
              <a:buAutoNum type="arabicParenR"/>
            </a:pPr>
            <a:r>
              <a:rPr lang="ko"/>
              <a:t>Needed accurate location of X-ray source, but it was difficult to measure the source position accurately in optical coordinates.</a:t>
            </a:r>
          </a:p>
          <a:p>
            <a:pPr lvl="0" rtl="0">
              <a:spcBef>
                <a:spcPts val="0"/>
              </a:spcBef>
              <a:buNone/>
            </a:pPr>
            <a:r>
              <a:rPr lang="ko"/>
              <a:t>In contrast, if we use encoder which provides us orbital/angular positions of the C-arm, there is no field of view issue and are able to locate source positions by calibration.</a:t>
            </a:r>
          </a:p>
          <a:p>
            <a:pPr lvl="0" rtl="0">
              <a:spcBef>
                <a:spcPts val="0"/>
              </a:spcBef>
              <a:buNone/>
            </a:pPr>
            <a:r>
              <a:rPr lang="ko"/>
              <a:t>So we changed our approach for this registration to use the encoder, which was originally supposed to be one of our maximums. </a:t>
            </a:r>
          </a:p>
          <a:p>
            <a:pPr lvl="0">
              <a:spcBef>
                <a:spcPts val="0"/>
              </a:spcBef>
              <a:buNone/>
            </a:pPr>
            <a:r>
              <a:rPr lang="ko"/>
              <a:t>Details of this process will be explained in next slide. This method requires us to use multi-modal markers - meaning they could be tracked both optically and radiographically. And calibration step before registration.</a:t>
            </a:r>
          </a:p>
        </p:txBody>
      </p:sp>
    </p:spTree>
    <p:extLst>
      <p:ext uri="{BB962C8B-B14F-4D97-AF65-F5344CB8AC3E}">
        <p14:creationId xmlns:p14="http://schemas.microsoft.com/office/powerpoint/2010/main" val="580365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This is a really brief expl. of calibration. There was already existing algorithm for this in the i-star lab. </a:t>
            </a:r>
          </a:p>
          <a:p>
            <a:pPr lvl="0" rtl="0">
              <a:spcBef>
                <a:spcPts val="0"/>
              </a:spcBef>
              <a:buNone/>
            </a:pPr>
            <a:endParaRPr dirty="0"/>
          </a:p>
          <a:p>
            <a:pPr lvl="0" rtl="0">
              <a:spcBef>
                <a:spcPts val="0"/>
              </a:spcBef>
              <a:buNone/>
            </a:pPr>
            <a:r>
              <a:rPr lang="ko"/>
              <a:t>To breifly go over, the calibration process takes 2D projection images of a calibration object from multiple angles. Markers on the calibration object have their own 3D position in object coordinate. </a:t>
            </a:r>
          </a:p>
          <a:p>
            <a:pPr lvl="0" rtl="0">
              <a:spcBef>
                <a:spcPts val="0"/>
              </a:spcBef>
              <a:buNone/>
            </a:pPr>
            <a:r>
              <a:rPr lang="ko"/>
              <a:t>Then as we know X2d and X3d we solve for the projection matrix which has nine degrees of freedom; source/detector positions and rotation angles.</a:t>
            </a:r>
          </a:p>
          <a:p>
            <a:pPr lvl="0">
              <a:spcBef>
                <a:spcPts val="0"/>
              </a:spcBef>
              <a:buNone/>
            </a:pPr>
            <a:r>
              <a:rPr lang="ko"/>
              <a:t>Hence, when P is known, we could extract source postions respect to angles. With measured source positions in different angles, we fit a circle and define its center to define center of rotation.</a:t>
            </a:r>
          </a:p>
        </p:txBody>
      </p:sp>
    </p:spTree>
    <p:extLst>
      <p:ext uri="{BB962C8B-B14F-4D97-AF65-F5344CB8AC3E}">
        <p14:creationId xmlns:p14="http://schemas.microsoft.com/office/powerpoint/2010/main" val="126095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Returning to C-arm registration, we know projection matrices for multiple angles and center of rotation in calibration object coordinate, or C-arm coordinate. </a:t>
            </a:r>
          </a:p>
          <a:p>
            <a:pPr lvl="0" rtl="0">
              <a:spcBef>
                <a:spcPts val="0"/>
              </a:spcBef>
              <a:buNone/>
            </a:pPr>
            <a:r>
              <a:rPr lang="ko"/>
              <a:t>For actual registration, we take shots of the multi-modal markers in number of the known angles. We compute 2D position of the markers in each projection by finding centroids. With these 2D positions and projection matrices at each angle, we triangulate to define 3D position of the markers. Then using 3D positions of the markers in optical domain, we do define transformation from C-arm coord. to Optical coordinate.</a:t>
            </a:r>
          </a:p>
          <a:p>
            <a:pPr lvl="0">
              <a:spcBef>
                <a:spcPts val="0"/>
              </a:spcBef>
              <a:buNone/>
            </a:pPr>
            <a:r>
              <a:rPr lang="ko"/>
              <a:t>We coded for this and ran it with simulation data. With the simulation data we got translational eifferences sub .1 milimeter which is quite accurate. What we will do next is though </a:t>
            </a:r>
          </a:p>
        </p:txBody>
      </p:sp>
    </p:spTree>
    <p:extLst>
      <p:ext uri="{BB962C8B-B14F-4D97-AF65-F5344CB8AC3E}">
        <p14:creationId xmlns:p14="http://schemas.microsoft.com/office/powerpoint/2010/main" val="85733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5934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6469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8286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ko" dirty="0">
                <a:solidFill>
                  <a:schemeClr val="dk1"/>
                </a:solidFill>
              </a:rPr>
              <a:t>Ju Young Ahn</a:t>
            </a:r>
          </a:p>
          <a:p>
            <a:pPr lvl="0" rtl="0">
              <a:spcBef>
                <a:spcPts val="0"/>
              </a:spcBef>
              <a:buClr>
                <a:schemeClr val="dk1"/>
              </a:buClr>
              <a:buSzPct val="100000"/>
              <a:buFont typeface="Arial"/>
              <a:buNone/>
            </a:pPr>
            <a:r>
              <a:rPr lang="ko" dirty="0">
                <a:solidFill>
                  <a:schemeClr val="dk1"/>
                </a:solidFill>
              </a:rPr>
              <a:t>This is a brief overview of our project. </a:t>
            </a:r>
          </a:p>
          <a:p>
            <a:pPr lvl="0" rtl="0">
              <a:spcBef>
                <a:spcPts val="0"/>
              </a:spcBef>
              <a:buNone/>
            </a:pPr>
            <a:r>
              <a:rPr lang="ko" dirty="0">
                <a:solidFill>
                  <a:schemeClr val="dk1"/>
                </a:solidFill>
              </a:rPr>
              <a:t>C-arm is an X-ray imaging device with flexible positioning of X-ray source</a:t>
            </a:r>
          </a:p>
          <a:p>
            <a:pPr lvl="0" rtl="0">
              <a:spcBef>
                <a:spcPts val="0"/>
              </a:spcBef>
              <a:buClr>
                <a:schemeClr val="dk1"/>
              </a:buClr>
              <a:buSzPct val="100000"/>
              <a:buFont typeface="Arial"/>
              <a:buNone/>
            </a:pPr>
            <a:r>
              <a:rPr lang="ko" dirty="0">
                <a:solidFill>
                  <a:schemeClr val="dk1"/>
                </a:solidFill>
              </a:rPr>
              <a:t>it is commonly used in orthopedic surgeries for guidance and It has multiple degree of freedom (DOF) with angular and orbial movements that allow surgeons to set an optimal viewpoints</a:t>
            </a:r>
          </a:p>
          <a:p>
            <a:pPr lvl="0" rtl="0">
              <a:spcBef>
                <a:spcPts val="0"/>
              </a:spcBef>
              <a:buNone/>
            </a:pPr>
            <a:r>
              <a:rPr lang="ko" dirty="0">
                <a:solidFill>
                  <a:schemeClr val="dk1"/>
                </a:solidFill>
              </a:rPr>
              <a:t>An example of an optimal viewpoint is illustrated on the bottom right. </a:t>
            </a:r>
          </a:p>
          <a:p>
            <a:pPr lvl="0" rtl="0">
              <a:spcBef>
                <a:spcPts val="0"/>
              </a:spcBef>
              <a:buNone/>
            </a:pPr>
            <a:r>
              <a:rPr lang="ko" dirty="0">
                <a:solidFill>
                  <a:schemeClr val="dk1"/>
                </a:solidFill>
              </a:rPr>
              <a:t>These are x-ray scans of the screw embedded inside the pelvis. However, the fluoroscopic image on the right shows the depth of the screw better than the left one.</a:t>
            </a:r>
          </a:p>
          <a:p>
            <a:pPr lvl="0" rtl="0">
              <a:spcBef>
                <a:spcPts val="0"/>
              </a:spcBef>
              <a:buNone/>
            </a:pPr>
            <a:endParaRPr dirty="0">
              <a:solidFill>
                <a:schemeClr val="dk1"/>
              </a:solidFill>
            </a:endParaRPr>
          </a:p>
          <a:p>
            <a:pPr lvl="0" rtl="0">
              <a:spcBef>
                <a:spcPts val="0"/>
              </a:spcBef>
              <a:buClr>
                <a:schemeClr val="dk1"/>
              </a:buClr>
              <a:buSzPct val="100000"/>
              <a:buFont typeface="Arial"/>
              <a:buNone/>
            </a:pPr>
            <a:r>
              <a:rPr lang="ko" dirty="0">
                <a:solidFill>
                  <a:schemeClr val="dk1"/>
                </a:solidFill>
              </a:rPr>
              <a:t>So, in order to find this optimal viewpoint surgeons who utilize C-Arm during their surgical procedure encounter a challenge called a “fluoro-hunting”</a:t>
            </a:r>
          </a:p>
          <a:p>
            <a:pPr lvl="0" rtl="0">
              <a:spcBef>
                <a:spcPts val="0"/>
              </a:spcBef>
              <a:buClr>
                <a:schemeClr val="dk1"/>
              </a:buClr>
              <a:buSzPct val="100000"/>
              <a:buFont typeface="Arial"/>
              <a:buNone/>
            </a:pPr>
            <a:r>
              <a:rPr lang="ko" dirty="0">
                <a:solidFill>
                  <a:schemeClr val="dk1"/>
                </a:solidFill>
              </a:rPr>
              <a:t>Fluoro hunting is a process that surgeons take an average of 5 to 10 shots to find an optimal fluoroscopic view that they like.</a:t>
            </a:r>
          </a:p>
          <a:p>
            <a:pPr lvl="0" rtl="0">
              <a:spcBef>
                <a:spcPts val="0"/>
              </a:spcBef>
              <a:buClr>
                <a:schemeClr val="dk1"/>
              </a:buClr>
              <a:buSzPct val="100000"/>
              <a:buFont typeface="Arial"/>
              <a:buNone/>
            </a:pPr>
            <a:r>
              <a:rPr lang="ko" dirty="0">
                <a:solidFill>
                  <a:schemeClr val="dk1"/>
                </a:solidFill>
              </a:rPr>
              <a:t>This process has several problems in that in order to take multimple x-ray scans, substantial amount of time is needed.</a:t>
            </a:r>
          </a:p>
          <a:p>
            <a:pPr lvl="0" rtl="0">
              <a:spcBef>
                <a:spcPts val="0"/>
              </a:spcBef>
              <a:buNone/>
            </a:pPr>
            <a:r>
              <a:rPr lang="ko" dirty="0">
                <a:solidFill>
                  <a:schemeClr val="dk1"/>
                </a:solidFill>
              </a:rPr>
              <a:t>more radiation is exposed to both patients and physicians. </a:t>
            </a:r>
          </a:p>
          <a:p>
            <a:pPr lvl="0" rtl="0">
              <a:spcBef>
                <a:spcPts val="0"/>
              </a:spcBef>
              <a:buClr>
                <a:schemeClr val="dk1"/>
              </a:buClr>
              <a:buSzPct val="100000"/>
              <a:buFont typeface="Arial"/>
              <a:buNone/>
            </a:pPr>
            <a:r>
              <a:rPr lang="ko" dirty="0">
                <a:solidFill>
                  <a:schemeClr val="dk1"/>
                </a:solidFill>
              </a:rPr>
              <a:t>it is physically cumbersome for physicians to move the C-arm manually</a:t>
            </a:r>
          </a:p>
          <a:p>
            <a:pPr lvl="0" rtl="0">
              <a:spcBef>
                <a:spcPts val="0"/>
              </a:spcBef>
              <a:buClr>
                <a:schemeClr val="dk1"/>
              </a:buClr>
              <a:buSzPct val="100000"/>
              <a:buFont typeface="Arial"/>
              <a:buNone/>
            </a:pPr>
            <a:r>
              <a:rPr lang="ko" dirty="0">
                <a:solidFill>
                  <a:schemeClr val="dk1"/>
                </a:solidFill>
              </a:rPr>
              <a:t>which might cause safety issues with patients. </a:t>
            </a:r>
          </a:p>
          <a:p>
            <a:pPr lvl="0">
              <a:lnSpc>
                <a:spcPct val="138000"/>
              </a:lnSpc>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333632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We have to push back one week for our minimum deliverable but we already incorporated encoder based C-arm positioning which was one of our maximum deliverables. </a:t>
            </a:r>
          </a:p>
          <a:p>
            <a:pPr lvl="0">
              <a:spcBef>
                <a:spcPts val="0"/>
              </a:spcBef>
              <a:buNone/>
            </a:pPr>
            <a:r>
              <a:rPr lang="ko"/>
              <a:t>So, we expect to finish our expected deliverable by the end of aprial and will work on our maximum deliverable on May.</a:t>
            </a:r>
          </a:p>
        </p:txBody>
      </p:sp>
    </p:spTree>
    <p:extLst>
      <p:ext uri="{BB962C8B-B14F-4D97-AF65-F5344CB8AC3E}">
        <p14:creationId xmlns:p14="http://schemas.microsoft.com/office/powerpoint/2010/main" val="3741910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These are upcoming milesteones.</a:t>
            </a:r>
          </a:p>
          <a:p>
            <a:pPr lvl="0" rtl="0">
              <a:spcBef>
                <a:spcPts val="0"/>
              </a:spcBef>
              <a:buNone/>
            </a:pPr>
            <a:r>
              <a:rPr lang="ko"/>
              <a:t>For PI, we wil incorporate real time tracking of C-arm source position according to the physical movement of C-arm by 04/11/16</a:t>
            </a:r>
          </a:p>
          <a:p>
            <a:pPr lvl="0" rtl="0">
              <a:spcBef>
                <a:spcPts val="0"/>
              </a:spcBef>
              <a:buNone/>
            </a:pPr>
            <a:r>
              <a:rPr lang="ko"/>
              <a:t>We will validate PI by 04/18/16.</a:t>
            </a:r>
          </a:p>
          <a:p>
            <a:pPr lvl="0" rtl="0">
              <a:spcBef>
                <a:spcPts val="0"/>
              </a:spcBef>
              <a:buNone/>
            </a:pPr>
            <a:r>
              <a:rPr lang="ko"/>
              <a:t>Concurrently we will work on CI, and we will be able to manipulate the source position in the CT coordinate and generate an optimal fluoroscopic preview by 04/25/16 and we will verify this process as we go through.</a:t>
            </a:r>
          </a:p>
          <a:p>
            <a:pPr lvl="0" rtl="0">
              <a:spcBef>
                <a:spcPts val="0"/>
              </a:spcBef>
              <a:buNone/>
            </a:pPr>
            <a:r>
              <a:rPr lang="ko"/>
              <a:t>So, by 04/25/16, we will finish our expected deliverables. </a:t>
            </a:r>
          </a:p>
          <a:p>
            <a:pPr lvl="0" rtl="0">
              <a:spcBef>
                <a:spcPts val="0"/>
              </a:spcBef>
              <a:buNone/>
            </a:pPr>
            <a:r>
              <a:rPr lang="ko"/>
              <a:t>For MAX deliverables, we will motorize C-arm movement to a desired position using SITA by 05/02/16</a:t>
            </a:r>
          </a:p>
          <a:p>
            <a:pPr lvl="0" rtl="0">
              <a:spcBef>
                <a:spcPts val="0"/>
              </a:spcBef>
              <a:buNone/>
            </a:pPr>
            <a:r>
              <a:rPr lang="ko"/>
              <a:t>Encoder based C_arm position registration is expected to be done by next monday</a:t>
            </a:r>
          </a:p>
          <a:p>
            <a:pPr lvl="0">
              <a:spcBef>
                <a:spcPts val="0"/>
              </a:spcBef>
              <a:buNone/>
            </a:pPr>
            <a:r>
              <a:rPr lang="ko"/>
              <a:t>Patient CT registration with 2D-3D registration will be done by 05/05/16 and verification will be done simultaneously. </a:t>
            </a:r>
          </a:p>
        </p:txBody>
      </p:sp>
    </p:spTree>
    <p:extLst>
      <p:ext uri="{BB962C8B-B14F-4D97-AF65-F5344CB8AC3E}">
        <p14:creationId xmlns:p14="http://schemas.microsoft.com/office/powerpoint/2010/main" val="2655645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2956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38000"/>
              </a:lnSpc>
              <a:spcBef>
                <a:spcPts val="0"/>
              </a:spcBef>
              <a:buNone/>
            </a:pPr>
            <a:r>
              <a:rPr lang="ko">
                <a:solidFill>
                  <a:schemeClr val="dk1"/>
                </a:solidFill>
              </a:rPr>
              <a:t>So, as a solution we propose that the goal of this project is to develop surgeon friendly user interfaces that find an optimal C-arm position with a digitally reconstructed radiograph generated from preoperative CT, which simulates X-ray image without radiation.</a:t>
            </a:r>
          </a:p>
          <a:p>
            <a:pPr lvl="0" rtl="0">
              <a:spcBef>
                <a:spcPts val="0"/>
              </a:spcBef>
              <a:buNone/>
            </a:pPr>
            <a:r>
              <a:rPr lang="ko">
                <a:solidFill>
                  <a:schemeClr val="dk1"/>
                </a:solidFill>
              </a:rPr>
              <a:t>DRR, digitally reconstructed radiograph, simulates 2D X-ray scan of the patient from 3D CT- data. </a:t>
            </a:r>
          </a:p>
          <a:p>
            <a:pPr lvl="0" rtl="0">
              <a:spcBef>
                <a:spcPts val="0"/>
              </a:spcBef>
              <a:buNone/>
            </a:pPr>
            <a:r>
              <a:rPr lang="ko">
                <a:solidFill>
                  <a:schemeClr val="dk1"/>
                </a:solidFill>
              </a:rPr>
              <a:t>The figure on the right shows our general idea of the project. We will have a digital source on simulation which is representative of the C-arm source position. </a:t>
            </a:r>
          </a:p>
          <a:p>
            <a:pPr lvl="0" rtl="0">
              <a:spcBef>
                <a:spcPts val="0"/>
              </a:spcBef>
              <a:buNone/>
            </a:pPr>
            <a:r>
              <a:rPr lang="ko">
                <a:solidFill>
                  <a:schemeClr val="dk1"/>
                </a:solidFill>
              </a:rPr>
              <a:t>Then, we will simulate X-ray beams from that source onto the CT data and its projection, which is DRR, will be generated</a:t>
            </a:r>
          </a:p>
          <a:p>
            <a:pPr lvl="0" rtl="0">
              <a:spcBef>
                <a:spcPts val="0"/>
              </a:spcBef>
              <a:buNone/>
            </a:pPr>
            <a:r>
              <a:rPr lang="ko">
                <a:solidFill>
                  <a:schemeClr val="dk1"/>
                </a:solidFill>
              </a:rPr>
              <a:t>Using this method, there are many advantages. It will be less time consuming, since DRR can be generated in real time, less radiation exposure for both physicians and patients because we are only using 3D preoperative CT, and there would be less user variability, any operator will be able to find an optimal source position and will be able to obtain same optimal fluoroscopic image </a:t>
            </a:r>
          </a:p>
          <a:p>
            <a:pPr lvl="0" rtl="0">
              <a:spcBef>
                <a:spcPts val="0"/>
              </a:spcBef>
              <a:buNone/>
            </a:pPr>
            <a:endParaRPr dirty="0">
              <a:solidFill>
                <a:schemeClr val="dk1"/>
              </a:solidFill>
            </a:endParaRPr>
          </a:p>
          <a:p>
            <a:pPr lvl="0">
              <a:spcBef>
                <a:spcPts val="0"/>
              </a:spcBef>
              <a:buClr>
                <a:schemeClr val="dk1"/>
              </a:buClr>
              <a:buSzPct val="100000"/>
              <a:buFont typeface="Arial"/>
              <a:buNone/>
            </a:pPr>
            <a:r>
              <a:rPr lang="ko">
                <a:solidFill>
                  <a:schemeClr val="dk1"/>
                </a:solidFill>
              </a:rPr>
              <a:t>We propose two approaches. One is a computer interface and the other is physical interface</a:t>
            </a:r>
          </a:p>
        </p:txBody>
      </p:sp>
    </p:spTree>
    <p:extLst>
      <p:ext uri="{BB962C8B-B14F-4D97-AF65-F5344CB8AC3E}">
        <p14:creationId xmlns:p14="http://schemas.microsoft.com/office/powerpoint/2010/main" val="213571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dirty="0"/>
              <a:t>This is a flow diagram to show the process of computer interface and physical interface</a:t>
            </a:r>
          </a:p>
          <a:p>
            <a:pPr lvl="0" rtl="0">
              <a:spcBef>
                <a:spcPts val="0"/>
              </a:spcBef>
              <a:buNone/>
            </a:pPr>
            <a:r>
              <a:rPr lang="ko" dirty="0"/>
              <a:t>For both interfaces, the registartion process is similar. We performed C-arm calibration/ registration with an optical tracker. Then, using the same optical tracker, we also registered Patient to CT data So that everything is now in the same 3D CT coordinate. </a:t>
            </a:r>
          </a:p>
          <a:p>
            <a:pPr lvl="0" rtl="0">
              <a:spcBef>
                <a:spcPts val="0"/>
              </a:spcBef>
              <a:buNone/>
            </a:pPr>
            <a:r>
              <a:rPr lang="ko" dirty="0"/>
              <a:t>Then, using a fluoro-sim module, DRR will be generated based on a C-arm source position. And then we will evaluate the generated DRR image and this is where computer interface and physical interface become different. </a:t>
            </a:r>
          </a:p>
          <a:p>
            <a:pPr lvl="0" rtl="0">
              <a:spcBef>
                <a:spcPts val="0"/>
              </a:spcBef>
              <a:buNone/>
            </a:pPr>
            <a:r>
              <a:rPr lang="ko" dirty="0"/>
              <a:t>For computer interface, we simply modify the angular and orbital C-arm source position sliders on simulation and an updated DRR will be shown. This process will be repeated until an optimal viewpoint is set. Then, the computer interface will drive the C-arm to that set preferred view position using SITA interface, a built-in interface of the C-arm and take a fluoroscopic image. </a:t>
            </a:r>
          </a:p>
          <a:p>
            <a:pPr lvl="0" rtl="0">
              <a:spcBef>
                <a:spcPts val="0"/>
              </a:spcBef>
              <a:buNone/>
            </a:pPr>
            <a:r>
              <a:rPr lang="ko" dirty="0"/>
              <a:t>For physical interface, after evaluation, the operator will manually drive the C-arm just as if the operator is doing fluoro hunting just without X-ray scans. </a:t>
            </a:r>
          </a:p>
          <a:p>
            <a:pPr lvl="0" rtl="0">
              <a:spcBef>
                <a:spcPts val="0"/>
              </a:spcBef>
              <a:buNone/>
            </a:pPr>
            <a:r>
              <a:rPr lang="ko" dirty="0"/>
              <a:t>Once an optimal viewpoint is set, since the C-arm is already in that position, we can simply take a fluoroscopic image </a:t>
            </a:r>
          </a:p>
          <a:p>
            <a:pPr lvl="0" rtl="0">
              <a:spcBef>
                <a:spcPts val="0"/>
              </a:spcBef>
              <a:buNone/>
            </a:pPr>
            <a:r>
              <a:rPr lang="ko" dirty="0"/>
              <a:t>Advantages of computer interface is that the C-arm is motorized to move to the optimal position and thus less physically cumbersome</a:t>
            </a:r>
          </a:p>
          <a:p>
            <a:pPr lvl="0">
              <a:spcBef>
                <a:spcPts val="0"/>
              </a:spcBef>
              <a:buNone/>
            </a:pPr>
            <a:r>
              <a:rPr lang="ko" dirty="0"/>
              <a:t>Advantage of physical interface is that the seamless integration to surgery workflow</a:t>
            </a:r>
          </a:p>
        </p:txBody>
      </p:sp>
    </p:spTree>
    <p:extLst>
      <p:ext uri="{BB962C8B-B14F-4D97-AF65-F5344CB8AC3E}">
        <p14:creationId xmlns:p14="http://schemas.microsoft.com/office/powerpoint/2010/main" val="56157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ko"/>
              <a:t>These are our original deliverables. There have been some changes in our deliverables but we have mainly worked on our minimal deliverables which are registration of C-arm, patient and patient CT data with verification. And also modification of DRR generation module to incorporate orbital and angular positioning of the source position.  We will discuss our current progress and afterwards we will wrap up our updated deliverables and progress.</a:t>
            </a:r>
          </a:p>
        </p:txBody>
      </p:sp>
    </p:spTree>
    <p:extLst>
      <p:ext uri="{BB962C8B-B14F-4D97-AF65-F5344CB8AC3E}">
        <p14:creationId xmlns:p14="http://schemas.microsoft.com/office/powerpoint/2010/main" val="351019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ko"/>
              <a:t>Explannation on projection matrix and how they are generated?</a:t>
            </a:r>
          </a:p>
          <a:p>
            <a:pPr lvl="0" rtl="0">
              <a:spcBef>
                <a:spcPts val="0"/>
              </a:spcBef>
              <a:buNone/>
            </a:pPr>
            <a:r>
              <a:rPr lang="ko"/>
              <a:t>Using basic pinhole model of camera, projection matrix to reconstruct DRR is defined. The matrix depends depends on positions of object, which is CT data in our case, and relative position of the source relative to the detector. For the purpose of development, object is at origin. We defined source and detector transformations so that it could simulate movement of C-arm in both position (using euler matrices) and based on the transformations we defined projection matrix.</a:t>
            </a:r>
          </a:p>
          <a:p>
            <a:pPr lvl="0" rtl="0">
              <a:spcBef>
                <a:spcPts val="0"/>
              </a:spcBef>
              <a:buNone/>
            </a:pPr>
            <a:endParaRPr dirty="0"/>
          </a:p>
          <a:p>
            <a:pPr lvl="0" rtl="0">
              <a:spcBef>
                <a:spcPts val="0"/>
              </a:spcBef>
              <a:buNone/>
            </a:pPr>
            <a:r>
              <a:rPr lang="ko"/>
              <a:t>This is the DRR generation module that we modified to define source positions in angular/orbital positions. Source position in at that coordinate-like figure, 3D CT data, and DRR on the detector plane.</a:t>
            </a:r>
          </a:p>
          <a:p>
            <a:pPr lvl="0" rtl="0">
              <a:spcBef>
                <a:spcPts val="0"/>
              </a:spcBef>
              <a:buNone/>
            </a:pPr>
            <a:r>
              <a:rPr lang="ko"/>
              <a:t>Currently, 3D CT data are located at origin (0,0) and C-arm rotates basically using the origin as a center of rotation. Combined with registration process, relative positions of sources, SDD and position of CT, we should be able to accurately depict ~</a:t>
            </a:r>
          </a:p>
          <a:p>
            <a:pPr lvl="0" rtl="0">
              <a:spcBef>
                <a:spcPts val="0"/>
              </a:spcBef>
              <a:buNone/>
            </a:pPr>
            <a:r>
              <a:rPr lang="ko"/>
              <a:t>Combined with registration process which allows us to define ce</a:t>
            </a:r>
          </a:p>
          <a:p>
            <a:pPr marL="457200" lvl="0" indent="-228600" rtl="0">
              <a:spcBef>
                <a:spcPts val="0"/>
              </a:spcBef>
              <a:buChar char="+"/>
            </a:pPr>
            <a:r>
              <a:rPr lang="ko"/>
              <a:t>Include video?</a:t>
            </a:r>
          </a:p>
          <a:p>
            <a:pPr marL="457200" lvl="0" indent="-228600">
              <a:spcBef>
                <a:spcPts val="0"/>
              </a:spcBef>
              <a:buChar char="+"/>
            </a:pPr>
            <a:r>
              <a:rPr lang="ko"/>
              <a:t>Contrast issues / Display C-arm in 3D coordinate issue ← Cosmetic, but important for user friendliness.</a:t>
            </a:r>
          </a:p>
        </p:txBody>
      </p:sp>
    </p:spTree>
    <p:extLst>
      <p:ext uri="{BB962C8B-B14F-4D97-AF65-F5344CB8AC3E}">
        <p14:creationId xmlns:p14="http://schemas.microsoft.com/office/powerpoint/2010/main" val="390190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Here is a video of the demo. We can define orbital/angular position of the source and DRR is generated based on the projection matrix defined by the source position.</a:t>
            </a:r>
          </a:p>
          <a:p>
            <a:pPr lvl="0">
              <a:spcBef>
                <a:spcPts val="0"/>
              </a:spcBef>
              <a:buNone/>
            </a:pPr>
            <a:r>
              <a:rPr lang="ko"/>
              <a:t>One thing that DR Siewerdsen considered was to put a figure representing C-arm in the 3D space so physician could have better idea of the orientation. We also talked about adjusting contrast of the DRR also for convenience. These are though not our top priorities; we are focusing on making everything work together. Would maybe tackle these if we have time.</a:t>
            </a:r>
          </a:p>
        </p:txBody>
      </p:sp>
    </p:spTree>
    <p:extLst>
      <p:ext uri="{BB962C8B-B14F-4D97-AF65-F5344CB8AC3E}">
        <p14:creationId xmlns:p14="http://schemas.microsoft.com/office/powerpoint/2010/main" val="277544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Projection matrix P that computes 2D projection of the object from camera is defined as following.</a:t>
            </a:r>
          </a:p>
          <a:p>
            <a:pPr lvl="0" rtl="0">
              <a:spcBef>
                <a:spcPts val="0"/>
              </a:spcBef>
              <a:buNone/>
            </a:pPr>
            <a:r>
              <a:rPr lang="ko"/>
              <a:t>…</a:t>
            </a:r>
          </a:p>
          <a:p>
            <a:pPr lvl="0" rtl="0">
              <a:spcBef>
                <a:spcPts val="0"/>
              </a:spcBef>
              <a:buClr>
                <a:schemeClr val="dk1"/>
              </a:buClr>
              <a:buSzPct val="100000"/>
              <a:buFont typeface="Arial"/>
              <a:buNone/>
            </a:pPr>
            <a:r>
              <a:rPr lang="ko">
                <a:solidFill>
                  <a:schemeClr val="dk1"/>
                </a:solidFill>
              </a:rPr>
              <a:t>Using basic pinhole model of camera</a:t>
            </a:r>
          </a:p>
          <a:p>
            <a:pPr lvl="0" rtl="0">
              <a:spcBef>
                <a:spcPts val="0"/>
              </a:spcBef>
              <a:buNone/>
            </a:pPr>
            <a:r>
              <a:rPr lang="ko"/>
              <a:t>This suggest that we can compute projection matrix when detector transformation and source position in detector coordinate is known. C-arm is a system with fixed source-to-detector distance and source should be located at 180 rotation from the detector. We defined Td and Ts that follows this phiscial characteristics in a way that they are dependent on orbital and angular position, and with the definition of the transformation we could successfully generate corresponding projection matrix and DRR.</a:t>
            </a:r>
          </a:p>
          <a:p>
            <a:pPr lvl="0">
              <a:spcBef>
                <a:spcPts val="0"/>
              </a:spcBef>
              <a:buNone/>
            </a:pPr>
            <a:r>
              <a:rPr lang="ko"/>
              <a:t>Implemented physical char. of C-arm</a:t>
            </a:r>
          </a:p>
        </p:txBody>
      </p:sp>
    </p:spTree>
    <p:extLst>
      <p:ext uri="{BB962C8B-B14F-4D97-AF65-F5344CB8AC3E}">
        <p14:creationId xmlns:p14="http://schemas.microsoft.com/office/powerpoint/2010/main" val="371491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ko"/>
              <a:t>This is an overall idea of C_arm, phantom and CT data registration. We have 3 coordinate systems of C-arm, optical tracker, and 3D CT data.</a:t>
            </a:r>
          </a:p>
          <a:p>
            <a:pPr lvl="0" rtl="0">
              <a:spcBef>
                <a:spcPts val="0"/>
              </a:spcBef>
              <a:buNone/>
            </a:pPr>
            <a:r>
              <a:rPr lang="ko"/>
              <a:t>In our C-arm coordinates, we have defined C-arm center of rotation and source postion.</a:t>
            </a:r>
          </a:p>
          <a:p>
            <a:pPr lvl="0" rtl="0">
              <a:spcBef>
                <a:spcPts val="0"/>
              </a:spcBef>
              <a:buNone/>
            </a:pPr>
            <a:r>
              <a:rPr lang="ko"/>
              <a:t>Through C-arm registration, which we will dicuss in detail, c-arm cordinate will be transformed into an optical tracker coordiante.</a:t>
            </a:r>
          </a:p>
          <a:p>
            <a:pPr lvl="0" rtl="0">
              <a:spcBef>
                <a:spcPts val="0"/>
              </a:spcBef>
              <a:buNone/>
            </a:pPr>
            <a:r>
              <a:rPr lang="ko"/>
              <a:t>In our optical coordinate system, we have patient fiducials and in our CT coordinate we have preoperative 3D CT data.</a:t>
            </a:r>
          </a:p>
          <a:p>
            <a:pPr lvl="0">
              <a:spcBef>
                <a:spcPts val="0"/>
              </a:spcBef>
              <a:buNone/>
            </a:pPr>
            <a:r>
              <a:rPr lang="ko"/>
              <a:t>Using fiducial Patient to CT registration we will define transformation from an optical tracker coordinate system to 3D CT coordinate system </a:t>
            </a:r>
          </a:p>
        </p:txBody>
      </p:sp>
    </p:spTree>
    <p:extLst>
      <p:ext uri="{BB962C8B-B14F-4D97-AF65-F5344CB8AC3E}">
        <p14:creationId xmlns:p14="http://schemas.microsoft.com/office/powerpoint/2010/main" val="261976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3" name="Shape 1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8" name="Shape 48"/>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9" name="Shape 39"/>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0" name="Shape 40"/>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1" name="Shape 41"/>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ko"/>
              <a:t>‹#›</a:t>
            </a:fld>
            <a:endParaRPr lang="k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ko" sz="1000">
                <a:solidFill>
                  <a:schemeClr val="dk2"/>
                </a:solidFill>
              </a:rPr>
              <a:t>‹#›</a:t>
            </a:fld>
            <a:endParaRPr lang="ko" sz="1000">
              <a:solidFill>
                <a:schemeClr val="dk2"/>
              </a:solidFill>
            </a:endParaRPr>
          </a:p>
        </p:txBody>
      </p:sp>
      <p:pic>
        <p:nvPicPr>
          <p:cNvPr id="9" name="Shape 9"/>
          <p:cNvPicPr preferRelativeResize="0"/>
          <p:nvPr/>
        </p:nvPicPr>
        <p:blipFill>
          <a:blip r:embed="rId13">
            <a:alphaModFix/>
          </a:blip>
          <a:stretch>
            <a:fillRect/>
          </a:stretch>
        </p:blipFill>
        <p:spPr>
          <a:xfrm>
            <a:off x="0" y="4625575"/>
            <a:ext cx="441550" cy="517925"/>
          </a:xfrm>
          <a:prstGeom prst="rect">
            <a:avLst/>
          </a:prstGeom>
          <a:noFill/>
          <a:ln>
            <a:noFill/>
          </a:ln>
        </p:spPr>
      </p:pic>
      <p:sp>
        <p:nvSpPr>
          <p:cNvPr id="10" name="Shape 10"/>
          <p:cNvSpPr txBox="1"/>
          <p:nvPr/>
        </p:nvSpPr>
        <p:spPr>
          <a:xfrm>
            <a:off x="7432000" y="4871325"/>
            <a:ext cx="1712100" cy="272400"/>
          </a:xfrm>
          <a:prstGeom prst="rect">
            <a:avLst/>
          </a:prstGeom>
          <a:noFill/>
          <a:ln>
            <a:noFill/>
          </a:ln>
        </p:spPr>
        <p:txBody>
          <a:bodyPr lIns="91425" tIns="91425" rIns="91425" bIns="91425" anchor="t" anchorCtr="0">
            <a:noAutofit/>
          </a:bodyPr>
          <a:lstStyle/>
          <a:p>
            <a:pPr lvl="0" rtl="0">
              <a:spcBef>
                <a:spcPts val="0"/>
              </a:spcBef>
              <a:buNone/>
            </a:pPr>
            <a:r>
              <a:rPr lang="ko" sz="1000"/>
              <a:t>600.446 CIS II Spring 2016</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yQWk0ZxbcZ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rtl="0">
              <a:spcBef>
                <a:spcPts val="0"/>
              </a:spcBef>
              <a:buNone/>
            </a:pPr>
            <a:r>
              <a:rPr lang="ko" sz="3900"/>
              <a:t>Checkpoint Presentation:</a:t>
            </a:r>
            <a:br>
              <a:rPr lang="ko" sz="3900"/>
            </a:br>
            <a:r>
              <a:rPr lang="ko" sz="3900"/>
              <a:t>Computer-Guided X-Ray C-arm Positioning</a:t>
            </a:r>
          </a:p>
        </p:txBody>
      </p:sp>
      <p:sp>
        <p:nvSpPr>
          <p:cNvPr id="57" name="Shape 57"/>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Clr>
                <a:schemeClr val="dk1"/>
              </a:buClr>
              <a:buSzPct val="52380"/>
              <a:buFont typeface="Arial"/>
              <a:buNone/>
            </a:pPr>
            <a:r>
              <a:rPr lang="ko" sz="2100"/>
              <a:t>03/24/16</a:t>
            </a:r>
          </a:p>
          <a:p>
            <a:pPr lvl="0" rtl="0">
              <a:spcBef>
                <a:spcPts val="0"/>
              </a:spcBef>
              <a:buClr>
                <a:schemeClr val="dk1"/>
              </a:buClr>
              <a:buSzPct val="52380"/>
              <a:buFont typeface="Arial"/>
              <a:buNone/>
            </a:pPr>
            <a:r>
              <a:rPr lang="ko" sz="2100"/>
              <a:t>Group 5: Ju Young Ahn, Seung Wook Lee</a:t>
            </a:r>
          </a:p>
          <a:p>
            <a:pPr lvl="0" rtl="0">
              <a:spcBef>
                <a:spcPts val="0"/>
              </a:spcBef>
              <a:buClr>
                <a:schemeClr val="dk1"/>
              </a:buClr>
              <a:buSzPct val="52380"/>
              <a:buFont typeface="Arial"/>
              <a:buNone/>
            </a:pPr>
            <a:r>
              <a:rPr lang="ko" sz="2100"/>
              <a:t>Mentor: Dr. Jeff Siewerdsen</a:t>
            </a:r>
          </a:p>
          <a:p>
            <a:pPr lvl="0" rtl="0">
              <a:spcBef>
                <a:spcPts val="0"/>
              </a:spcBef>
              <a:buClr>
                <a:schemeClr val="dk1"/>
              </a:buClr>
              <a:buSzPct val="52380"/>
              <a:buFont typeface="Arial"/>
              <a:buNone/>
            </a:pPr>
            <a:r>
              <a:rPr lang="ko" sz="2100"/>
              <a:t>Dr. Matthew Jacobson, Dr. Tharindu da Silva, Dr. Joseph Goerres</a:t>
            </a:r>
          </a:p>
          <a:p>
            <a:pPr lvl="0">
              <a:spcBef>
                <a:spcPts val="0"/>
              </a:spcBef>
              <a:buNone/>
            </a:pPr>
            <a:endParaRPr dirty="0"/>
          </a:p>
        </p:txBody>
      </p:sp>
      <p:pic>
        <p:nvPicPr>
          <p:cNvPr id="58" name="Shape 58"/>
          <p:cNvPicPr preferRelativeResize="0"/>
          <p:nvPr/>
        </p:nvPicPr>
        <p:blipFill>
          <a:blip r:embed="rId3">
            <a:alphaModFix/>
          </a:blip>
          <a:stretch>
            <a:fillRect/>
          </a:stretch>
        </p:blipFill>
        <p:spPr>
          <a:xfrm>
            <a:off x="0" y="0"/>
            <a:ext cx="3803224" cy="601549"/>
          </a:xfrm>
          <a:prstGeom prst="rect">
            <a:avLst/>
          </a:prstGeom>
          <a:noFill/>
          <a:ln>
            <a:noFill/>
          </a:ln>
        </p:spPr>
      </p:pic>
      <p:sp>
        <p:nvSpPr>
          <p:cNvPr id="59" name="Shape 59"/>
          <p:cNvSpPr/>
          <p:nvPr/>
        </p:nvSpPr>
        <p:spPr>
          <a:xfrm>
            <a:off x="3803225" y="-150"/>
            <a:ext cx="5340900" cy="601500"/>
          </a:xfrm>
          <a:prstGeom prst="rect">
            <a:avLst/>
          </a:prstGeom>
          <a:solidFill>
            <a:srgbClr val="9FC5E8"/>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ko"/>
              <a:t>Registration</a:t>
            </a:r>
          </a:p>
        </p:txBody>
      </p:sp>
      <p:pic>
        <p:nvPicPr>
          <p:cNvPr id="161" name="Shape 161"/>
          <p:cNvPicPr preferRelativeResize="0"/>
          <p:nvPr/>
        </p:nvPicPr>
        <p:blipFill>
          <a:blip r:embed="rId3">
            <a:alphaModFix/>
          </a:blip>
          <a:stretch>
            <a:fillRect/>
          </a:stretch>
        </p:blipFill>
        <p:spPr>
          <a:xfrm>
            <a:off x="295275" y="1233250"/>
            <a:ext cx="8553450" cy="3219450"/>
          </a:xfrm>
          <a:prstGeom prst="rect">
            <a:avLst/>
          </a:prstGeom>
          <a:noFill/>
          <a:ln>
            <a:noFill/>
          </a:ln>
        </p:spPr>
      </p:pic>
      <p:pic>
        <p:nvPicPr>
          <p:cNvPr id="162" name="Shape 162"/>
          <p:cNvPicPr preferRelativeResize="0"/>
          <p:nvPr/>
        </p:nvPicPr>
        <p:blipFill>
          <a:blip r:embed="rId4">
            <a:alphaModFix/>
          </a:blip>
          <a:stretch>
            <a:fillRect/>
          </a:stretch>
        </p:blipFill>
        <p:spPr>
          <a:xfrm>
            <a:off x="0" y="1"/>
            <a:ext cx="9143999" cy="363196"/>
          </a:xfrm>
          <a:prstGeom prst="rect">
            <a:avLst/>
          </a:prstGeom>
          <a:noFill/>
          <a:ln>
            <a:noFill/>
          </a:ln>
        </p:spPr>
      </p:pic>
      <p:sp>
        <p:nvSpPr>
          <p:cNvPr id="163" name="Shape 163"/>
          <p:cNvSpPr/>
          <p:nvPr/>
        </p:nvSpPr>
        <p:spPr>
          <a:xfrm>
            <a:off x="4767025" y="2959800"/>
            <a:ext cx="3300000" cy="16908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Patient-CT Registration</a:t>
            </a:r>
          </a:p>
        </p:txBody>
      </p:sp>
      <p:sp>
        <p:nvSpPr>
          <p:cNvPr id="169" name="Shape 169"/>
          <p:cNvSpPr txBox="1"/>
          <p:nvPr/>
        </p:nvSpPr>
        <p:spPr>
          <a:xfrm>
            <a:off x="366300" y="1078250"/>
            <a:ext cx="5137200" cy="3488700"/>
          </a:xfrm>
          <a:prstGeom prst="rect">
            <a:avLst/>
          </a:prstGeom>
          <a:noFill/>
          <a:ln>
            <a:noFill/>
          </a:ln>
        </p:spPr>
        <p:txBody>
          <a:bodyPr lIns="91425" tIns="91425" rIns="91425" bIns="91425" anchor="t" anchorCtr="0">
            <a:noAutofit/>
          </a:bodyPr>
          <a:lstStyle/>
          <a:p>
            <a:pPr lvl="0" rtl="0">
              <a:lnSpc>
                <a:spcPct val="100000"/>
              </a:lnSpc>
              <a:spcBef>
                <a:spcPts val="0"/>
              </a:spcBef>
              <a:spcAft>
                <a:spcPts val="0"/>
              </a:spcAft>
              <a:buNone/>
            </a:pPr>
            <a:endParaRPr sz="1500" dirty="0">
              <a:solidFill>
                <a:schemeClr val="dk2"/>
              </a:solidFill>
            </a:endParaRPr>
          </a:p>
          <a:p>
            <a:pPr lvl="0" rtl="0">
              <a:lnSpc>
                <a:spcPct val="100000"/>
              </a:lnSpc>
              <a:spcBef>
                <a:spcPts val="0"/>
              </a:spcBef>
              <a:spcAft>
                <a:spcPts val="0"/>
              </a:spcAft>
              <a:buNone/>
            </a:pPr>
            <a:endParaRPr sz="1500" dirty="0">
              <a:solidFill>
                <a:schemeClr val="dk2"/>
              </a:solidFill>
            </a:endParaRPr>
          </a:p>
          <a:p>
            <a:pPr marL="457200" lvl="0" indent="-323850" rtl="0">
              <a:spcBef>
                <a:spcPts val="0"/>
              </a:spcBef>
              <a:buClr>
                <a:schemeClr val="dk2"/>
              </a:buClr>
              <a:buSzPct val="100000"/>
              <a:buChar char="-"/>
            </a:pPr>
            <a:r>
              <a:rPr lang="ko" sz="1500">
                <a:solidFill>
                  <a:schemeClr val="dk2"/>
                </a:solidFill>
              </a:rPr>
              <a:t>Tracked phantom’s 10 fiducial points, already known in 3D CT data, using an optical tracker. </a:t>
            </a:r>
          </a:p>
          <a:p>
            <a:pPr marL="457200" lvl="0" indent="-323850" rtl="0">
              <a:lnSpc>
                <a:spcPct val="100000"/>
              </a:lnSpc>
              <a:spcBef>
                <a:spcPts val="0"/>
              </a:spcBef>
              <a:spcAft>
                <a:spcPts val="0"/>
              </a:spcAft>
              <a:buClr>
                <a:schemeClr val="dk2"/>
              </a:buClr>
              <a:buSzPct val="100000"/>
              <a:buChar char="-"/>
            </a:pPr>
            <a:r>
              <a:rPr lang="ko" sz="1500">
                <a:solidFill>
                  <a:schemeClr val="dk2"/>
                </a:solidFill>
              </a:rPr>
              <a:t>Utilized TREK’s built-in fiducial registration, existing software from Dr. Siewerdsen’s Lab</a:t>
            </a:r>
          </a:p>
          <a:p>
            <a:pPr marL="457200" lvl="0" indent="-323850" rtl="0">
              <a:spcBef>
                <a:spcPts val="0"/>
              </a:spcBef>
              <a:buClr>
                <a:schemeClr val="dk2"/>
              </a:buClr>
              <a:buSzPct val="100000"/>
              <a:buChar char="-"/>
            </a:pPr>
            <a:r>
              <a:rPr lang="ko" sz="1500">
                <a:solidFill>
                  <a:schemeClr val="dk2"/>
                </a:solidFill>
              </a:rPr>
              <a:t>Horn’s method with Quarternion Technique to peform fiducial registration</a:t>
            </a:r>
          </a:p>
          <a:p>
            <a:pPr marL="457200" lvl="0" indent="-323850" rtl="0">
              <a:spcBef>
                <a:spcPts val="0"/>
              </a:spcBef>
              <a:buClr>
                <a:schemeClr val="dk2"/>
              </a:buClr>
              <a:buSzPct val="100000"/>
              <a:buChar char="-"/>
            </a:pPr>
            <a:r>
              <a:rPr lang="ko" sz="1500">
                <a:solidFill>
                  <a:schemeClr val="dk2"/>
                </a:solidFill>
              </a:rPr>
              <a:t>Obtained Phantom to CT transformation matrix defined by fiducial registration using an optical tracker.</a:t>
            </a:r>
          </a:p>
          <a:p>
            <a:pPr lvl="0" rtl="0">
              <a:lnSpc>
                <a:spcPct val="100000"/>
              </a:lnSpc>
              <a:spcBef>
                <a:spcPts val="0"/>
              </a:spcBef>
              <a:spcAft>
                <a:spcPts val="0"/>
              </a:spcAft>
              <a:buNone/>
            </a:pPr>
            <a:endParaRPr sz="1500" dirty="0">
              <a:solidFill>
                <a:schemeClr val="dk2"/>
              </a:solidFill>
            </a:endParaRPr>
          </a:p>
        </p:txBody>
      </p:sp>
      <p:pic>
        <p:nvPicPr>
          <p:cNvPr id="170" name="Shape 170"/>
          <p:cNvPicPr preferRelativeResize="0"/>
          <p:nvPr/>
        </p:nvPicPr>
        <p:blipFill rotWithShape="1">
          <a:blip r:embed="rId3">
            <a:alphaModFix/>
          </a:blip>
          <a:srcRect l="14638" r="8597"/>
          <a:stretch/>
        </p:blipFill>
        <p:spPr>
          <a:xfrm>
            <a:off x="5503500" y="1078250"/>
            <a:ext cx="3481199" cy="3401299"/>
          </a:xfrm>
          <a:prstGeom prst="rect">
            <a:avLst/>
          </a:prstGeom>
          <a:noFill/>
          <a:ln>
            <a:noFill/>
          </a:ln>
        </p:spPr>
      </p:pic>
      <p:pic>
        <p:nvPicPr>
          <p:cNvPr id="171" name="Shape 171"/>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ko"/>
              <a:t>Patient-CT Registration: Verification</a:t>
            </a:r>
          </a:p>
          <a:p>
            <a:pPr lvl="0">
              <a:spcBef>
                <a:spcPts val="0"/>
              </a:spcBef>
              <a:buNone/>
            </a:pPr>
            <a:endParaRPr dirty="0"/>
          </a:p>
        </p:txBody>
      </p:sp>
      <p:pic>
        <p:nvPicPr>
          <p:cNvPr id="177" name="Shape 177"/>
          <p:cNvPicPr preferRelativeResize="0"/>
          <p:nvPr/>
        </p:nvPicPr>
        <p:blipFill>
          <a:blip r:embed="rId3">
            <a:alphaModFix/>
          </a:blip>
          <a:stretch>
            <a:fillRect/>
          </a:stretch>
        </p:blipFill>
        <p:spPr>
          <a:xfrm>
            <a:off x="604649" y="1323699"/>
            <a:ext cx="3875824" cy="2906874"/>
          </a:xfrm>
          <a:prstGeom prst="rect">
            <a:avLst/>
          </a:prstGeom>
          <a:noFill/>
          <a:ln>
            <a:noFill/>
          </a:ln>
        </p:spPr>
      </p:pic>
      <p:sp>
        <p:nvSpPr>
          <p:cNvPr id="178" name="Shape 178"/>
          <p:cNvSpPr txBox="1"/>
          <p:nvPr/>
        </p:nvSpPr>
        <p:spPr>
          <a:xfrm>
            <a:off x="5001850" y="1615551"/>
            <a:ext cx="3875700" cy="2615100"/>
          </a:xfrm>
          <a:prstGeom prst="rect">
            <a:avLst/>
          </a:prstGeom>
          <a:noFill/>
          <a:ln>
            <a:noFill/>
          </a:ln>
        </p:spPr>
        <p:txBody>
          <a:bodyPr lIns="91425" tIns="91425" rIns="91425" bIns="91425" anchor="t" anchorCtr="0">
            <a:noAutofit/>
          </a:bodyPr>
          <a:lstStyle/>
          <a:p>
            <a:pPr lvl="0" rtl="0">
              <a:spcBef>
                <a:spcPts val="0"/>
              </a:spcBef>
              <a:buNone/>
            </a:pPr>
            <a:r>
              <a:rPr lang="ko"/>
              <a:t>The registration process validated using Fiducal Registration Error (FRE)</a:t>
            </a:r>
          </a:p>
          <a:p>
            <a:pPr lvl="0" rtl="0">
              <a:spcBef>
                <a:spcPts val="0"/>
              </a:spcBef>
              <a:buNone/>
            </a:pPr>
            <a:endParaRPr dirty="0"/>
          </a:p>
          <a:p>
            <a:pPr lvl="0" rtl="0">
              <a:spcBef>
                <a:spcPts val="0"/>
              </a:spcBef>
              <a:buNone/>
            </a:pPr>
            <a:r>
              <a:rPr lang="ko"/>
              <a:t>Transformation obated from fiducial registration process registers CT and Phantom fiducials with mean FRE = 0.77 mm.</a:t>
            </a:r>
          </a:p>
          <a:p>
            <a:pPr lvl="0" rtl="0">
              <a:spcBef>
                <a:spcPts val="0"/>
              </a:spcBef>
              <a:buNone/>
            </a:pPr>
            <a:endParaRPr dirty="0"/>
          </a:p>
          <a:p>
            <a:pPr lvl="0" rtl="0">
              <a:spcBef>
                <a:spcPts val="0"/>
              </a:spcBef>
              <a:buNone/>
            </a:pPr>
            <a:endParaRPr dirty="0"/>
          </a:p>
          <a:p>
            <a:pPr lvl="0">
              <a:spcBef>
                <a:spcPts val="0"/>
              </a:spcBef>
              <a:buNone/>
            </a:pPr>
            <a:r>
              <a:rPr lang="ko"/>
              <a:t>Other validation methods such as Target Registration Error (TRE) should also be explored</a:t>
            </a:r>
          </a:p>
        </p:txBody>
      </p:sp>
      <p:pic>
        <p:nvPicPr>
          <p:cNvPr id="179" name="Shape 179"/>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ko"/>
              <a:t>Registration</a:t>
            </a:r>
          </a:p>
        </p:txBody>
      </p:sp>
      <p:pic>
        <p:nvPicPr>
          <p:cNvPr id="185" name="Shape 185"/>
          <p:cNvPicPr preferRelativeResize="0"/>
          <p:nvPr/>
        </p:nvPicPr>
        <p:blipFill>
          <a:blip r:embed="rId3">
            <a:alphaModFix/>
          </a:blip>
          <a:stretch>
            <a:fillRect/>
          </a:stretch>
        </p:blipFill>
        <p:spPr>
          <a:xfrm>
            <a:off x="295275" y="1233250"/>
            <a:ext cx="8553450" cy="3219450"/>
          </a:xfrm>
          <a:prstGeom prst="rect">
            <a:avLst/>
          </a:prstGeom>
          <a:noFill/>
          <a:ln>
            <a:noFill/>
          </a:ln>
        </p:spPr>
      </p:pic>
      <p:pic>
        <p:nvPicPr>
          <p:cNvPr id="186" name="Shape 186"/>
          <p:cNvPicPr preferRelativeResize="0"/>
          <p:nvPr/>
        </p:nvPicPr>
        <p:blipFill>
          <a:blip r:embed="rId4">
            <a:alphaModFix/>
          </a:blip>
          <a:stretch>
            <a:fillRect/>
          </a:stretch>
        </p:blipFill>
        <p:spPr>
          <a:xfrm>
            <a:off x="0" y="1"/>
            <a:ext cx="9143999" cy="363196"/>
          </a:xfrm>
          <a:prstGeom prst="rect">
            <a:avLst/>
          </a:prstGeom>
          <a:noFill/>
          <a:ln>
            <a:noFill/>
          </a:ln>
        </p:spPr>
      </p:pic>
      <p:sp>
        <p:nvSpPr>
          <p:cNvPr id="187" name="Shape 187"/>
          <p:cNvSpPr/>
          <p:nvPr/>
        </p:nvSpPr>
        <p:spPr>
          <a:xfrm>
            <a:off x="1346550" y="2959800"/>
            <a:ext cx="3300000" cy="16908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C-arm Registration</a:t>
            </a:r>
          </a:p>
        </p:txBody>
      </p:sp>
      <p:sp>
        <p:nvSpPr>
          <p:cNvPr id="193" name="Shape 193"/>
          <p:cNvSpPr txBox="1">
            <a:spLocks noGrp="1"/>
          </p:cNvSpPr>
          <p:nvPr>
            <p:ph type="body" idx="1"/>
          </p:nvPr>
        </p:nvSpPr>
        <p:spPr>
          <a:xfrm>
            <a:off x="311700" y="1185325"/>
            <a:ext cx="8520600" cy="3480600"/>
          </a:xfrm>
          <a:prstGeom prst="rect">
            <a:avLst/>
          </a:prstGeom>
        </p:spPr>
        <p:txBody>
          <a:bodyPr lIns="91425" tIns="91425" rIns="91425" bIns="91425" anchor="t" anchorCtr="0">
            <a:noAutofit/>
          </a:bodyPr>
          <a:lstStyle/>
          <a:p>
            <a:pPr lvl="0" rtl="0">
              <a:spcBef>
                <a:spcPts val="0"/>
              </a:spcBef>
              <a:buNone/>
            </a:pPr>
            <a:r>
              <a:rPr lang="ko" sz="1400"/>
              <a:t>Original Plan: use optical marker attached on the C-arm</a:t>
            </a:r>
          </a:p>
          <a:p>
            <a:pPr lvl="0" rtl="0">
              <a:spcBef>
                <a:spcPts val="0"/>
              </a:spcBef>
              <a:spcAft>
                <a:spcPts val="0"/>
              </a:spcAft>
              <a:buNone/>
            </a:pPr>
            <a:r>
              <a:rPr lang="ko" sz="1400"/>
              <a:t>Issues: </a:t>
            </a:r>
          </a:p>
          <a:p>
            <a:pPr lvl="0" rtl="0">
              <a:spcBef>
                <a:spcPts val="0"/>
              </a:spcBef>
              <a:buNone/>
            </a:pPr>
            <a:r>
              <a:rPr lang="ko" sz="1400"/>
              <a:t>- Limited field of view of optical tracker</a:t>
            </a:r>
            <a:br>
              <a:rPr lang="ko" sz="1400"/>
            </a:br>
            <a:r>
              <a:rPr lang="ko" sz="1400"/>
              <a:t>- Accurate location of X-ray source</a:t>
            </a:r>
          </a:p>
          <a:p>
            <a:pPr lvl="0" rtl="0">
              <a:spcBef>
                <a:spcPts val="0"/>
              </a:spcBef>
              <a:buNone/>
            </a:pPr>
            <a:r>
              <a:rPr lang="ko" sz="1400"/>
              <a:t>Encoder: provides orbital/angular position, no FOV issues. Could locate sources by calibration</a:t>
            </a:r>
          </a:p>
          <a:p>
            <a:pPr lvl="0" rtl="0">
              <a:spcBef>
                <a:spcPts val="0"/>
              </a:spcBef>
              <a:spcAft>
                <a:spcPts val="0"/>
              </a:spcAft>
              <a:buNone/>
            </a:pPr>
            <a:r>
              <a:rPr lang="ko" sz="1400"/>
              <a:t>Change of plan:</a:t>
            </a:r>
          </a:p>
          <a:p>
            <a:pPr marL="457200" lvl="0" indent="-317500" rtl="0">
              <a:spcBef>
                <a:spcPts val="0"/>
              </a:spcBef>
              <a:spcAft>
                <a:spcPts val="0"/>
              </a:spcAft>
              <a:buSzPct val="100000"/>
              <a:buChar char="-"/>
            </a:pPr>
            <a:r>
              <a:rPr lang="ko" sz="1400"/>
              <a:t>Use encoder-based approach (originally a maximum deliverable)</a:t>
            </a:r>
          </a:p>
          <a:p>
            <a:pPr marL="457200" lvl="0" indent="-317500" rtl="0">
              <a:spcBef>
                <a:spcPts val="0"/>
              </a:spcBef>
              <a:buSzPct val="100000"/>
              <a:buChar char="-"/>
            </a:pPr>
            <a:r>
              <a:rPr lang="ko" sz="1400"/>
              <a:t>Take multiple shots of multi-modal markers in different angles, </a:t>
            </a:r>
            <a:br>
              <a:rPr lang="ko" sz="1400"/>
            </a:br>
            <a:r>
              <a:rPr lang="ko" sz="1400"/>
              <a:t>acquire 3D position of the markers in optical/C-arm coordinate </a:t>
            </a:r>
          </a:p>
          <a:p>
            <a:pPr marL="457200" lvl="0" indent="-317500" rtl="0">
              <a:spcBef>
                <a:spcPts val="0"/>
              </a:spcBef>
              <a:buSzPct val="100000"/>
              <a:buChar char="-"/>
            </a:pPr>
            <a:r>
              <a:rPr lang="ko" sz="1400"/>
              <a:t>Calibration step required in prior to registration</a:t>
            </a:r>
          </a:p>
        </p:txBody>
      </p:sp>
      <p:pic>
        <p:nvPicPr>
          <p:cNvPr id="194" name="Shape 194"/>
          <p:cNvPicPr preferRelativeResize="0"/>
          <p:nvPr/>
        </p:nvPicPr>
        <p:blipFill>
          <a:blip r:embed="rId3">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C-arm Registration: Calibration</a:t>
            </a:r>
          </a:p>
        </p:txBody>
      </p:sp>
      <p:sp>
        <p:nvSpPr>
          <p:cNvPr id="200" name="Shape 200"/>
          <p:cNvSpPr txBox="1"/>
          <p:nvPr/>
        </p:nvSpPr>
        <p:spPr>
          <a:xfrm>
            <a:off x="842725" y="4772025"/>
            <a:ext cx="6489000" cy="297900"/>
          </a:xfrm>
          <a:prstGeom prst="rect">
            <a:avLst/>
          </a:prstGeom>
          <a:noFill/>
          <a:ln>
            <a:noFill/>
          </a:ln>
        </p:spPr>
        <p:txBody>
          <a:bodyPr lIns="91425" tIns="91425" rIns="91425" bIns="91425" anchor="t" anchorCtr="0">
            <a:noAutofit/>
          </a:bodyPr>
          <a:lstStyle/>
          <a:p>
            <a:pPr lvl="0" rtl="0">
              <a:spcBef>
                <a:spcPts val="0"/>
              </a:spcBef>
              <a:buNone/>
            </a:pPr>
            <a:r>
              <a:rPr lang="ko" sz="900"/>
              <a:t>A. Uneri, Y. Otake, A. Wang, J. Siewerdsen. “Projection Geometry.” The I-STAR Lab. Johns Hopkins University. April 2014</a:t>
            </a:r>
          </a:p>
        </p:txBody>
      </p:sp>
      <p:pic>
        <p:nvPicPr>
          <p:cNvPr id="201" name="Shape 201"/>
          <p:cNvPicPr preferRelativeResize="0"/>
          <p:nvPr/>
        </p:nvPicPr>
        <p:blipFill>
          <a:blip r:embed="rId3">
            <a:alphaModFix/>
          </a:blip>
          <a:stretch>
            <a:fillRect/>
          </a:stretch>
        </p:blipFill>
        <p:spPr>
          <a:xfrm>
            <a:off x="589862" y="1179974"/>
            <a:ext cx="7964275" cy="3532474"/>
          </a:xfrm>
          <a:prstGeom prst="rect">
            <a:avLst/>
          </a:prstGeom>
          <a:noFill/>
          <a:ln>
            <a:noFill/>
          </a:ln>
        </p:spPr>
      </p:pic>
      <p:pic>
        <p:nvPicPr>
          <p:cNvPr id="202" name="Shape 202"/>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p:cNvPicPr preferRelativeResize="0"/>
          <p:nvPr/>
        </p:nvPicPr>
        <p:blipFill>
          <a:blip r:embed="rId3">
            <a:alphaModFix/>
          </a:blip>
          <a:stretch>
            <a:fillRect/>
          </a:stretch>
        </p:blipFill>
        <p:spPr>
          <a:xfrm>
            <a:off x="311700" y="1374300"/>
            <a:ext cx="6570949" cy="3079400"/>
          </a:xfrm>
          <a:prstGeom prst="rect">
            <a:avLst/>
          </a:prstGeom>
          <a:noFill/>
          <a:ln>
            <a:noFill/>
          </a:ln>
        </p:spPr>
      </p:pic>
      <p:sp>
        <p:nvSpPr>
          <p:cNvPr id="208" name="Shape 2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ko"/>
              <a:t>C-arm Registration</a:t>
            </a:r>
          </a:p>
        </p:txBody>
      </p:sp>
      <p:pic>
        <p:nvPicPr>
          <p:cNvPr id="209" name="Shape 209"/>
          <p:cNvPicPr preferRelativeResize="0"/>
          <p:nvPr/>
        </p:nvPicPr>
        <p:blipFill>
          <a:blip r:embed="rId4">
            <a:alphaModFix/>
          </a:blip>
          <a:stretch>
            <a:fillRect/>
          </a:stretch>
        </p:blipFill>
        <p:spPr>
          <a:xfrm>
            <a:off x="6573948" y="598201"/>
            <a:ext cx="2197100" cy="2118474"/>
          </a:xfrm>
          <a:prstGeom prst="rect">
            <a:avLst/>
          </a:prstGeom>
          <a:noFill/>
          <a:ln>
            <a:noFill/>
          </a:ln>
        </p:spPr>
      </p:pic>
      <p:pic>
        <p:nvPicPr>
          <p:cNvPr id="210" name="Shape 210"/>
          <p:cNvPicPr preferRelativeResize="0"/>
          <p:nvPr/>
        </p:nvPicPr>
        <p:blipFill>
          <a:blip r:embed="rId5">
            <a:alphaModFix/>
          </a:blip>
          <a:stretch>
            <a:fillRect/>
          </a:stretch>
        </p:blipFill>
        <p:spPr>
          <a:xfrm>
            <a:off x="0" y="1"/>
            <a:ext cx="9143999" cy="363196"/>
          </a:xfrm>
          <a:prstGeom prst="rect">
            <a:avLst/>
          </a:prstGeom>
          <a:noFill/>
          <a:ln>
            <a:noFill/>
          </a:ln>
        </p:spPr>
      </p:pic>
      <p:pic>
        <p:nvPicPr>
          <p:cNvPr id="211" name="Shape 211"/>
          <p:cNvPicPr preferRelativeResize="0"/>
          <p:nvPr/>
        </p:nvPicPr>
        <p:blipFill>
          <a:blip r:embed="rId6">
            <a:alphaModFix/>
          </a:blip>
          <a:stretch>
            <a:fillRect/>
          </a:stretch>
        </p:blipFill>
        <p:spPr>
          <a:xfrm>
            <a:off x="6358377" y="2884000"/>
            <a:ext cx="2628248" cy="19711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ko"/>
              <a:t>Updated Delilverables</a:t>
            </a:r>
          </a:p>
        </p:txBody>
      </p:sp>
      <p:grpSp>
        <p:nvGrpSpPr>
          <p:cNvPr id="217" name="Shape 217"/>
          <p:cNvGrpSpPr/>
          <p:nvPr/>
        </p:nvGrpSpPr>
        <p:grpSpPr>
          <a:xfrm>
            <a:off x="8560462" y="2101065"/>
            <a:ext cx="459618" cy="1354989"/>
            <a:chOff x="6894725" y="1423725"/>
            <a:chExt cx="1888325" cy="2987850"/>
          </a:xfrm>
        </p:grpSpPr>
        <p:sp>
          <p:nvSpPr>
            <p:cNvPr id="218" name="Shape 218"/>
            <p:cNvSpPr/>
            <p:nvPr/>
          </p:nvSpPr>
          <p:spPr>
            <a:xfrm>
              <a:off x="7279100" y="1423725"/>
              <a:ext cx="1503950" cy="2987850"/>
            </a:xfrm>
            <a:custGeom>
              <a:avLst/>
              <a:gdLst/>
              <a:ahLst/>
              <a:cxnLst/>
              <a:rect l="0" t="0" r="0" b="0"/>
              <a:pathLst>
                <a:path w="60158" h="119514" extrusionOk="0">
                  <a:moveTo>
                    <a:pt x="29277" y="0"/>
                  </a:moveTo>
                  <a:lnTo>
                    <a:pt x="60158" y="0"/>
                  </a:lnTo>
                  <a:lnTo>
                    <a:pt x="60158" y="119514"/>
                  </a:lnTo>
                  <a:lnTo>
                    <a:pt x="0" y="119514"/>
                  </a:lnTo>
                </a:path>
              </a:pathLst>
            </a:custGeom>
            <a:noFill/>
            <a:ln w="9525" cap="flat" cmpd="sng">
              <a:solidFill>
                <a:schemeClr val="dk2"/>
              </a:solidFill>
              <a:prstDash val="solid"/>
              <a:round/>
              <a:headEnd type="none" w="lg" len="lg"/>
              <a:tailEnd type="none" w="lg" len="lg"/>
            </a:ln>
          </p:spPr>
        </p:sp>
        <p:cxnSp>
          <p:nvCxnSpPr>
            <p:cNvPr id="219" name="Shape 219"/>
            <p:cNvCxnSpPr/>
            <p:nvPr/>
          </p:nvCxnSpPr>
          <p:spPr>
            <a:xfrm rot="10800000">
              <a:off x="6894725" y="4411575"/>
              <a:ext cx="816900" cy="0"/>
            </a:xfrm>
            <a:prstGeom prst="straightConnector1">
              <a:avLst/>
            </a:prstGeom>
            <a:noFill/>
            <a:ln w="9525" cap="flat" cmpd="sng">
              <a:solidFill>
                <a:schemeClr val="dk2"/>
              </a:solidFill>
              <a:prstDash val="solid"/>
              <a:round/>
              <a:headEnd type="none" w="lg" len="lg"/>
              <a:tailEnd type="triangle" w="lg" len="lg"/>
            </a:ln>
          </p:spPr>
        </p:cxnSp>
        <p:cxnSp>
          <p:nvCxnSpPr>
            <p:cNvPr id="220" name="Shape 220"/>
            <p:cNvCxnSpPr/>
            <p:nvPr/>
          </p:nvCxnSpPr>
          <p:spPr>
            <a:xfrm rot="10800000">
              <a:off x="6909725" y="1423725"/>
              <a:ext cx="1618800" cy="0"/>
            </a:xfrm>
            <a:prstGeom prst="straightConnector1">
              <a:avLst/>
            </a:prstGeom>
            <a:noFill/>
            <a:ln w="9525" cap="flat" cmpd="sng">
              <a:solidFill>
                <a:schemeClr val="dk2"/>
              </a:solidFill>
              <a:prstDash val="solid"/>
              <a:round/>
              <a:headEnd type="none" w="lg" len="lg"/>
              <a:tailEnd type="triangle" w="lg" len="lg"/>
            </a:ln>
          </p:spPr>
        </p:cxnSp>
      </p:grpSp>
      <p:pic>
        <p:nvPicPr>
          <p:cNvPr id="221" name="Shape 221"/>
          <p:cNvPicPr preferRelativeResize="0"/>
          <p:nvPr/>
        </p:nvPicPr>
        <p:blipFill>
          <a:blip r:embed="rId3">
            <a:alphaModFix/>
          </a:blip>
          <a:stretch>
            <a:fillRect/>
          </a:stretch>
        </p:blipFill>
        <p:spPr>
          <a:xfrm>
            <a:off x="12" y="1"/>
            <a:ext cx="9143999" cy="363196"/>
          </a:xfrm>
          <a:prstGeom prst="rect">
            <a:avLst/>
          </a:prstGeom>
          <a:noFill/>
          <a:ln>
            <a:noFill/>
          </a:ln>
        </p:spPr>
      </p:pic>
      <p:pic>
        <p:nvPicPr>
          <p:cNvPr id="222" name="Shape 222"/>
          <p:cNvPicPr preferRelativeResize="0"/>
          <p:nvPr/>
        </p:nvPicPr>
        <p:blipFill>
          <a:blip r:embed="rId4">
            <a:alphaModFix/>
          </a:blip>
          <a:stretch>
            <a:fillRect/>
          </a:stretch>
        </p:blipFill>
        <p:spPr>
          <a:xfrm>
            <a:off x="633412" y="1300162"/>
            <a:ext cx="7877175" cy="25431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ko"/>
              <a:t>Dependencies</a:t>
            </a:r>
          </a:p>
        </p:txBody>
      </p:sp>
      <p:sp>
        <p:nvSpPr>
          <p:cNvPr id="228" name="Shape 228"/>
          <p:cNvSpPr txBox="1">
            <a:spLocks noGrp="1"/>
          </p:cNvSpPr>
          <p:nvPr>
            <p:ph type="body" idx="1"/>
          </p:nvPr>
        </p:nvSpPr>
        <p:spPr>
          <a:xfrm>
            <a:off x="311700" y="1152475"/>
            <a:ext cx="8520600" cy="2437200"/>
          </a:xfrm>
          <a:prstGeom prst="rect">
            <a:avLst/>
          </a:prstGeom>
        </p:spPr>
        <p:txBody>
          <a:bodyPr lIns="91425" tIns="91425" rIns="91425" bIns="91425" anchor="t" anchorCtr="0">
            <a:noAutofit/>
          </a:bodyPr>
          <a:lstStyle/>
          <a:p>
            <a:pPr marL="457200" lvl="0" indent="-330200" rtl="0">
              <a:spcBef>
                <a:spcPts val="0"/>
              </a:spcBef>
              <a:spcAft>
                <a:spcPts val="0"/>
              </a:spcAft>
              <a:buClr>
                <a:schemeClr val="dk1"/>
              </a:buClr>
              <a:buSzPct val="100000"/>
              <a:buAutoNum type="alphaUcPeriod"/>
            </a:pPr>
            <a:r>
              <a:rPr lang="ko" sz="1600">
                <a:solidFill>
                  <a:schemeClr val="dk1"/>
                </a:solidFill>
              </a:rPr>
              <a:t>Equipment Accessibility - </a:t>
            </a:r>
            <a:r>
              <a:rPr lang="ko" sz="1600">
                <a:solidFill>
                  <a:srgbClr val="6AA84F"/>
                </a:solidFill>
              </a:rPr>
              <a:t>resolved</a:t>
            </a:r>
          </a:p>
          <a:p>
            <a:pPr marL="914400" lvl="1" indent="-330200" rtl="0">
              <a:spcBef>
                <a:spcPts val="0"/>
              </a:spcBef>
              <a:spcAft>
                <a:spcPts val="0"/>
              </a:spcAft>
              <a:buClr>
                <a:srgbClr val="000000"/>
              </a:buClr>
              <a:buSzPct val="100000"/>
              <a:buAutoNum type="alphaLcPeriod"/>
            </a:pPr>
            <a:r>
              <a:rPr lang="ko" sz="1600">
                <a:solidFill>
                  <a:srgbClr val="000000"/>
                </a:solidFill>
              </a:rPr>
              <a:t>Access to C-arm, optical tracker, optical markers, and 3D phantoms</a:t>
            </a:r>
          </a:p>
          <a:p>
            <a:pPr marL="457200" lvl="0" indent="-330200" rtl="0">
              <a:spcBef>
                <a:spcPts val="0"/>
              </a:spcBef>
              <a:spcAft>
                <a:spcPts val="0"/>
              </a:spcAft>
              <a:buClr>
                <a:schemeClr val="dk1"/>
              </a:buClr>
              <a:buSzPct val="100000"/>
              <a:buAutoNum type="alphaUcPeriod"/>
            </a:pPr>
            <a:r>
              <a:rPr lang="ko" sz="1600">
                <a:solidFill>
                  <a:schemeClr val="dk1"/>
                </a:solidFill>
              </a:rPr>
              <a:t>Software/Existing tools - </a:t>
            </a:r>
            <a:r>
              <a:rPr lang="ko" sz="1600">
                <a:solidFill>
                  <a:srgbClr val="6AA84F"/>
                </a:solidFill>
              </a:rPr>
              <a:t>resolved</a:t>
            </a:r>
          </a:p>
          <a:p>
            <a:pPr marL="914400" lvl="1" indent="-330200" rtl="0">
              <a:spcBef>
                <a:spcPts val="0"/>
              </a:spcBef>
              <a:spcAft>
                <a:spcPts val="0"/>
              </a:spcAft>
              <a:buClr>
                <a:schemeClr val="dk1"/>
              </a:buClr>
              <a:buSzPct val="100000"/>
              <a:buAutoNum type="alphaLcPeriod"/>
            </a:pPr>
            <a:r>
              <a:rPr lang="ko" sz="1600">
                <a:solidFill>
                  <a:schemeClr val="dk1"/>
                </a:solidFill>
              </a:rPr>
              <a:t>Necessary softwares for modules, 3D CT data of phantoms.</a:t>
            </a:r>
          </a:p>
          <a:p>
            <a:pPr marL="457200" lvl="0" indent="-330200" rtl="0">
              <a:spcBef>
                <a:spcPts val="0"/>
              </a:spcBef>
              <a:spcAft>
                <a:spcPts val="0"/>
              </a:spcAft>
              <a:buClr>
                <a:schemeClr val="dk1"/>
              </a:buClr>
              <a:buSzPct val="100000"/>
              <a:buAutoNum type="alphaUcPeriod"/>
            </a:pPr>
            <a:r>
              <a:rPr lang="ko" sz="1600">
                <a:solidFill>
                  <a:schemeClr val="dk1"/>
                </a:solidFill>
              </a:rPr>
              <a:t>Version Control/Documentation - </a:t>
            </a:r>
            <a:r>
              <a:rPr lang="ko" sz="1600">
                <a:solidFill>
                  <a:srgbClr val="6AA84F"/>
                </a:solidFill>
              </a:rPr>
              <a:t>resolved</a:t>
            </a:r>
          </a:p>
          <a:p>
            <a:pPr marL="457200" lvl="0" indent="-330200" rtl="0">
              <a:spcBef>
                <a:spcPts val="0"/>
              </a:spcBef>
              <a:spcAft>
                <a:spcPts val="0"/>
              </a:spcAft>
              <a:buClr>
                <a:schemeClr val="dk1"/>
              </a:buClr>
              <a:buSzPct val="100000"/>
              <a:buAutoNum type="alphaUcPeriod"/>
            </a:pPr>
            <a:r>
              <a:rPr lang="ko" sz="1600">
                <a:solidFill>
                  <a:schemeClr val="dk1"/>
                </a:solidFill>
              </a:rPr>
              <a:t>Safety Training - </a:t>
            </a:r>
            <a:r>
              <a:rPr lang="ko" sz="1600">
                <a:solidFill>
                  <a:srgbClr val="FF0000"/>
                </a:solidFill>
              </a:rPr>
              <a:t>In progress (Completed by end of this week)</a:t>
            </a:r>
          </a:p>
          <a:p>
            <a:pPr marL="457200" lvl="0" indent="-330200" rtl="0">
              <a:spcBef>
                <a:spcPts val="0"/>
              </a:spcBef>
              <a:spcAft>
                <a:spcPts val="0"/>
              </a:spcAft>
              <a:buClr>
                <a:schemeClr val="dk1"/>
              </a:buClr>
              <a:buSzPct val="100000"/>
              <a:buAutoNum type="alphaUcPeriod"/>
            </a:pPr>
            <a:r>
              <a:rPr lang="ko" sz="1600">
                <a:solidFill>
                  <a:schemeClr val="dk1"/>
                </a:solidFill>
              </a:rPr>
              <a:t>Schedule with mentors - </a:t>
            </a:r>
            <a:r>
              <a:rPr lang="ko" sz="1600">
                <a:solidFill>
                  <a:srgbClr val="6AA84F"/>
                </a:solidFill>
              </a:rPr>
              <a:t>resolved</a:t>
            </a:r>
          </a:p>
          <a:p>
            <a:pPr marL="457200" lvl="0" indent="-330200" rtl="0">
              <a:spcBef>
                <a:spcPts val="0"/>
              </a:spcBef>
              <a:spcAft>
                <a:spcPts val="0"/>
              </a:spcAft>
              <a:buClr>
                <a:schemeClr val="dk1"/>
              </a:buClr>
              <a:buSzPct val="100000"/>
              <a:buAutoNum type="alphaUcPeriod"/>
            </a:pPr>
            <a:r>
              <a:rPr lang="ko" sz="1600">
                <a:solidFill>
                  <a:schemeClr val="dk1"/>
                </a:solidFill>
              </a:rPr>
              <a:t>Access to the lab - </a:t>
            </a:r>
            <a:r>
              <a:rPr lang="ko" sz="1600">
                <a:solidFill>
                  <a:srgbClr val="6AA84F"/>
                </a:solidFill>
              </a:rPr>
              <a:t>resolved</a:t>
            </a:r>
          </a:p>
          <a:p>
            <a:pPr lvl="0" rtl="0">
              <a:spcBef>
                <a:spcPts val="0"/>
              </a:spcBef>
              <a:spcAft>
                <a:spcPts val="0"/>
              </a:spcAft>
              <a:buNone/>
            </a:pPr>
            <a:endParaRPr sz="1600" dirty="0">
              <a:solidFill>
                <a:schemeClr val="dk1"/>
              </a:solidFill>
            </a:endParaRPr>
          </a:p>
          <a:p>
            <a:pPr lvl="0" rtl="0">
              <a:spcBef>
                <a:spcPts val="0"/>
              </a:spcBef>
              <a:buNone/>
            </a:pPr>
            <a:endParaRPr sz="2300" dirty="0"/>
          </a:p>
        </p:txBody>
      </p:sp>
      <p:pic>
        <p:nvPicPr>
          <p:cNvPr id="229" name="Shape 229"/>
          <p:cNvPicPr preferRelativeResize="0"/>
          <p:nvPr/>
        </p:nvPicPr>
        <p:blipFill>
          <a:blip r:embed="rId3">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Project Timeline (before)</a:t>
            </a:r>
          </a:p>
        </p:txBody>
      </p:sp>
      <p:pic>
        <p:nvPicPr>
          <p:cNvPr id="235" name="Shape 235"/>
          <p:cNvPicPr preferRelativeResize="0"/>
          <p:nvPr/>
        </p:nvPicPr>
        <p:blipFill>
          <a:blip r:embed="rId3">
            <a:alphaModFix/>
          </a:blip>
          <a:stretch>
            <a:fillRect/>
          </a:stretch>
        </p:blipFill>
        <p:spPr>
          <a:xfrm>
            <a:off x="1158725" y="1068500"/>
            <a:ext cx="6826549" cy="3776375"/>
          </a:xfrm>
          <a:prstGeom prst="rect">
            <a:avLst/>
          </a:prstGeom>
          <a:noFill/>
          <a:ln>
            <a:noFill/>
          </a:ln>
        </p:spPr>
      </p:pic>
      <p:pic>
        <p:nvPicPr>
          <p:cNvPr id="236" name="Shape 236"/>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Project Background: Motivation</a:t>
            </a:r>
          </a:p>
        </p:txBody>
      </p:sp>
      <p:sp>
        <p:nvSpPr>
          <p:cNvPr id="65" name="Shape 65"/>
          <p:cNvSpPr txBox="1">
            <a:spLocks noGrp="1"/>
          </p:cNvSpPr>
          <p:nvPr>
            <p:ph type="body" idx="1"/>
          </p:nvPr>
        </p:nvSpPr>
        <p:spPr>
          <a:xfrm>
            <a:off x="311700" y="1152475"/>
            <a:ext cx="5714700" cy="3416400"/>
          </a:xfrm>
          <a:prstGeom prst="rect">
            <a:avLst/>
          </a:prstGeom>
        </p:spPr>
        <p:txBody>
          <a:bodyPr lIns="91425" tIns="91425" rIns="91425" bIns="91425" anchor="t" anchorCtr="0">
            <a:noAutofit/>
          </a:bodyPr>
          <a:lstStyle/>
          <a:p>
            <a:pPr lvl="0" rtl="0">
              <a:spcBef>
                <a:spcPts val="0"/>
              </a:spcBef>
              <a:buNone/>
            </a:pPr>
            <a:r>
              <a:rPr lang="ko" sz="1400" b="1"/>
              <a:t>C-arm</a:t>
            </a:r>
            <a:r>
              <a:rPr lang="ko" sz="1400"/>
              <a:t>: </a:t>
            </a:r>
            <a:r>
              <a:rPr lang="ko" sz="1400">
                <a:solidFill>
                  <a:srgbClr val="000000"/>
                </a:solidFill>
              </a:rPr>
              <a:t>An X-ray imaging device with flexible positioning of X-ray source. </a:t>
            </a:r>
          </a:p>
          <a:p>
            <a:pPr marL="457200" lvl="0" indent="-298450" rtl="0">
              <a:spcBef>
                <a:spcPts val="0"/>
              </a:spcBef>
              <a:buClr>
                <a:schemeClr val="dk1"/>
              </a:buClr>
              <a:buSzPct val="100000"/>
              <a:buChar char="-"/>
            </a:pPr>
            <a:r>
              <a:rPr lang="ko" sz="1100">
                <a:solidFill>
                  <a:schemeClr val="dk1"/>
                </a:solidFill>
              </a:rPr>
              <a:t>Widely used for diagnostic imaging or surgical procedures in many areas including orthopedic surgeries.</a:t>
            </a:r>
          </a:p>
          <a:p>
            <a:pPr marL="457200" lvl="0" indent="-317500" algn="just" rtl="0">
              <a:lnSpc>
                <a:spcPct val="138000"/>
              </a:lnSpc>
              <a:spcBef>
                <a:spcPts val="0"/>
              </a:spcBef>
              <a:spcAft>
                <a:spcPts val="0"/>
              </a:spcAft>
              <a:buSzPct val="127272"/>
              <a:buChar char="-"/>
            </a:pPr>
            <a:r>
              <a:rPr lang="ko" sz="1100">
                <a:solidFill>
                  <a:schemeClr val="dk1"/>
                </a:solidFill>
              </a:rPr>
              <a:t>Multiple degrees of freedom (DOF) of the arm with angular and orbital movements allow guidance and localization for surgeons to set an optimal viewpoint </a:t>
            </a:r>
          </a:p>
          <a:p>
            <a:pPr lvl="0" algn="just" rtl="0">
              <a:lnSpc>
                <a:spcPct val="138000"/>
              </a:lnSpc>
              <a:spcBef>
                <a:spcPts val="0"/>
              </a:spcBef>
              <a:spcAft>
                <a:spcPts val="0"/>
              </a:spcAft>
              <a:buNone/>
            </a:pPr>
            <a:endParaRPr sz="1100" dirty="0">
              <a:solidFill>
                <a:schemeClr val="dk1"/>
              </a:solidFill>
            </a:endParaRPr>
          </a:p>
          <a:p>
            <a:pPr lvl="0" rtl="0">
              <a:spcBef>
                <a:spcPts val="0"/>
              </a:spcBef>
              <a:buNone/>
            </a:pPr>
            <a:r>
              <a:rPr lang="ko" sz="1400" b="1"/>
              <a:t>Challenge</a:t>
            </a:r>
            <a:r>
              <a:rPr lang="ko" sz="1400"/>
              <a:t>: </a:t>
            </a:r>
            <a:r>
              <a:rPr lang="ko" sz="1400">
                <a:solidFill>
                  <a:srgbClr val="000000"/>
                </a:solidFill>
              </a:rPr>
              <a:t>“Fluoro-hunting”</a:t>
            </a:r>
          </a:p>
          <a:p>
            <a:pPr marL="457200" lvl="0" indent="-298450" rtl="0">
              <a:spcBef>
                <a:spcPts val="0"/>
              </a:spcBef>
              <a:buClr>
                <a:schemeClr val="dk1"/>
              </a:buClr>
              <a:buSzPct val="100000"/>
              <a:buChar char="-"/>
            </a:pPr>
            <a:r>
              <a:rPr lang="ko" sz="1100">
                <a:solidFill>
                  <a:schemeClr val="dk1"/>
                </a:solidFill>
              </a:rPr>
              <a:t>Surgeons should take multiple to set an optimal fluoroscopic view.</a:t>
            </a:r>
          </a:p>
          <a:p>
            <a:pPr marL="457200" lvl="0" indent="-298450" rtl="0">
              <a:spcBef>
                <a:spcPts val="0"/>
              </a:spcBef>
              <a:buClr>
                <a:schemeClr val="dk1"/>
              </a:buClr>
              <a:buSzPct val="100000"/>
              <a:buChar char="-"/>
            </a:pPr>
            <a:r>
              <a:rPr lang="ko" sz="1100">
                <a:solidFill>
                  <a:schemeClr val="dk1"/>
                </a:solidFill>
              </a:rPr>
              <a:t>Time-consuming, more radiation exposure to both patients and physicians, physically cumbersome, safety issues.</a:t>
            </a:r>
          </a:p>
        </p:txBody>
      </p:sp>
      <p:pic>
        <p:nvPicPr>
          <p:cNvPr id="66" name="Shape 66"/>
          <p:cNvPicPr preferRelativeResize="0"/>
          <p:nvPr/>
        </p:nvPicPr>
        <p:blipFill>
          <a:blip r:embed="rId3">
            <a:alphaModFix/>
          </a:blip>
          <a:stretch>
            <a:fillRect/>
          </a:stretch>
        </p:blipFill>
        <p:spPr>
          <a:xfrm>
            <a:off x="6026401" y="919875"/>
            <a:ext cx="2665424" cy="2126850"/>
          </a:xfrm>
          <a:prstGeom prst="rect">
            <a:avLst/>
          </a:prstGeom>
          <a:noFill/>
          <a:ln>
            <a:noFill/>
          </a:ln>
        </p:spPr>
      </p:pic>
      <p:pic>
        <p:nvPicPr>
          <p:cNvPr id="67" name="Shape 67"/>
          <p:cNvPicPr preferRelativeResize="0"/>
          <p:nvPr/>
        </p:nvPicPr>
        <p:blipFill>
          <a:blip r:embed="rId4">
            <a:alphaModFix/>
          </a:blip>
          <a:stretch>
            <a:fillRect/>
          </a:stretch>
        </p:blipFill>
        <p:spPr>
          <a:xfrm>
            <a:off x="6297300" y="3235375"/>
            <a:ext cx="2171700" cy="1485900"/>
          </a:xfrm>
          <a:prstGeom prst="rect">
            <a:avLst/>
          </a:prstGeom>
          <a:noFill/>
          <a:ln>
            <a:noFill/>
          </a:ln>
        </p:spPr>
      </p:pic>
      <p:pic>
        <p:nvPicPr>
          <p:cNvPr id="68" name="Shape 68"/>
          <p:cNvPicPr preferRelativeResize="0"/>
          <p:nvPr/>
        </p:nvPicPr>
        <p:blipFill>
          <a:blip r:embed="rId5">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426199" y="1017712"/>
            <a:ext cx="8454050" cy="3631575"/>
          </a:xfrm>
          <a:prstGeom prst="rect">
            <a:avLst/>
          </a:prstGeom>
          <a:noFill/>
          <a:ln>
            <a:noFill/>
          </a:ln>
        </p:spPr>
      </p:pic>
      <p:sp>
        <p:nvSpPr>
          <p:cNvPr id="242" name="Shape 2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Project Timeline (Updated)</a:t>
            </a:r>
          </a:p>
        </p:txBody>
      </p:sp>
      <p:cxnSp>
        <p:nvCxnSpPr>
          <p:cNvPr id="243" name="Shape 243"/>
          <p:cNvCxnSpPr/>
          <p:nvPr/>
        </p:nvCxnSpPr>
        <p:spPr>
          <a:xfrm>
            <a:off x="5872675" y="906200"/>
            <a:ext cx="0" cy="3895800"/>
          </a:xfrm>
          <a:prstGeom prst="straightConnector1">
            <a:avLst/>
          </a:prstGeom>
          <a:noFill/>
          <a:ln w="38100" cap="flat" cmpd="sng">
            <a:solidFill>
              <a:srgbClr val="4A86E8"/>
            </a:solidFill>
            <a:prstDash val="dash"/>
            <a:round/>
            <a:headEnd type="none" w="lg" len="lg"/>
            <a:tailEnd type="none" w="lg" len="lg"/>
          </a:ln>
        </p:spPr>
      </p:cxnSp>
      <p:cxnSp>
        <p:nvCxnSpPr>
          <p:cNvPr id="244" name="Shape 244"/>
          <p:cNvCxnSpPr/>
          <p:nvPr/>
        </p:nvCxnSpPr>
        <p:spPr>
          <a:xfrm>
            <a:off x="5930700" y="2132850"/>
            <a:ext cx="355500" cy="0"/>
          </a:xfrm>
          <a:prstGeom prst="straightConnector1">
            <a:avLst/>
          </a:prstGeom>
          <a:noFill/>
          <a:ln w="9525" cap="flat" cmpd="sng">
            <a:solidFill>
              <a:schemeClr val="dk2"/>
            </a:solidFill>
            <a:prstDash val="solid"/>
            <a:round/>
            <a:headEnd type="none" w="lg" len="lg"/>
            <a:tailEnd type="triangle" w="lg" len="lg"/>
          </a:ln>
        </p:spPr>
      </p:cxnSp>
      <p:cxnSp>
        <p:nvCxnSpPr>
          <p:cNvPr id="245" name="Shape 245"/>
          <p:cNvCxnSpPr/>
          <p:nvPr/>
        </p:nvCxnSpPr>
        <p:spPr>
          <a:xfrm rot="10800000" flipH="1">
            <a:off x="5930700" y="2679375"/>
            <a:ext cx="646500" cy="1200"/>
          </a:xfrm>
          <a:prstGeom prst="straightConnector1">
            <a:avLst/>
          </a:prstGeom>
          <a:noFill/>
          <a:ln w="9525" cap="flat" cmpd="sng">
            <a:solidFill>
              <a:schemeClr val="dk2"/>
            </a:solidFill>
            <a:prstDash val="solid"/>
            <a:round/>
            <a:headEnd type="none" w="lg" len="lg"/>
            <a:tailEnd type="triangle" w="lg" len="lg"/>
          </a:ln>
        </p:spPr>
      </p:cxnSp>
      <p:cxnSp>
        <p:nvCxnSpPr>
          <p:cNvPr id="246" name="Shape 246"/>
          <p:cNvCxnSpPr/>
          <p:nvPr/>
        </p:nvCxnSpPr>
        <p:spPr>
          <a:xfrm>
            <a:off x="5930700" y="3264675"/>
            <a:ext cx="355500" cy="0"/>
          </a:xfrm>
          <a:prstGeom prst="straightConnector1">
            <a:avLst/>
          </a:prstGeom>
          <a:noFill/>
          <a:ln w="9525" cap="flat" cmpd="sng">
            <a:solidFill>
              <a:schemeClr val="dk2"/>
            </a:solidFill>
            <a:prstDash val="solid"/>
            <a:round/>
            <a:headEnd type="none" w="lg" len="lg"/>
            <a:tailEnd type="triangle" w="lg" len="lg"/>
          </a:ln>
        </p:spPr>
      </p:cxnSp>
      <p:cxnSp>
        <p:nvCxnSpPr>
          <p:cNvPr id="247" name="Shape 247"/>
          <p:cNvCxnSpPr/>
          <p:nvPr/>
        </p:nvCxnSpPr>
        <p:spPr>
          <a:xfrm>
            <a:off x="5930700" y="3605675"/>
            <a:ext cx="355500" cy="0"/>
          </a:xfrm>
          <a:prstGeom prst="straightConnector1">
            <a:avLst/>
          </a:prstGeom>
          <a:noFill/>
          <a:ln w="9525" cap="flat" cmpd="sng">
            <a:solidFill>
              <a:schemeClr val="dk2"/>
            </a:solidFill>
            <a:prstDash val="solid"/>
            <a:round/>
            <a:headEnd type="none" w="lg" len="lg"/>
            <a:tailEnd type="triangle" w="lg" len="lg"/>
          </a:ln>
        </p:spPr>
      </p:cxnSp>
      <p:cxnSp>
        <p:nvCxnSpPr>
          <p:cNvPr id="248" name="Shape 248"/>
          <p:cNvCxnSpPr/>
          <p:nvPr/>
        </p:nvCxnSpPr>
        <p:spPr>
          <a:xfrm rot="10800000">
            <a:off x="6108375" y="4272825"/>
            <a:ext cx="2202600" cy="14400"/>
          </a:xfrm>
          <a:prstGeom prst="straightConnector1">
            <a:avLst/>
          </a:prstGeom>
          <a:noFill/>
          <a:ln w="9525" cap="flat" cmpd="sng">
            <a:solidFill>
              <a:schemeClr val="dk2"/>
            </a:solidFill>
            <a:prstDash val="solid"/>
            <a:round/>
            <a:headEnd type="none" w="lg" len="lg"/>
            <a:tailEnd type="triangle" w="lg" len="lg"/>
          </a:ln>
        </p:spPr>
      </p:cxnSp>
      <p:pic>
        <p:nvPicPr>
          <p:cNvPr id="249" name="Shape 249"/>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Upcoming Milestones</a:t>
            </a:r>
          </a:p>
        </p:txBody>
      </p:sp>
      <p:sp>
        <p:nvSpPr>
          <p:cNvPr id="255" name="Shape 255"/>
          <p:cNvSpPr txBox="1">
            <a:spLocks noGrp="1"/>
          </p:cNvSpPr>
          <p:nvPr>
            <p:ph type="body" idx="1"/>
          </p:nvPr>
        </p:nvSpPr>
        <p:spPr>
          <a:xfrm>
            <a:off x="311700" y="1152475"/>
            <a:ext cx="8520600" cy="3416400"/>
          </a:xfrm>
          <a:prstGeom prst="rect">
            <a:avLst/>
          </a:prstGeom>
          <a:ln>
            <a:noFill/>
          </a:ln>
        </p:spPr>
        <p:txBody>
          <a:bodyPr lIns="91425" tIns="91425" rIns="91425" bIns="91425" anchor="t" anchorCtr="0">
            <a:noAutofit/>
          </a:bodyPr>
          <a:lstStyle/>
          <a:p>
            <a:pPr marL="457200" lvl="0" indent="-298450" rtl="0">
              <a:lnSpc>
                <a:spcPct val="138000"/>
              </a:lnSpc>
              <a:spcBef>
                <a:spcPts val="0"/>
              </a:spcBef>
              <a:spcAft>
                <a:spcPts val="0"/>
              </a:spcAft>
              <a:buClr>
                <a:schemeClr val="dk1"/>
              </a:buClr>
              <a:buSzPct val="100000"/>
              <a:buChar char="●"/>
            </a:pPr>
            <a:r>
              <a:rPr lang="ko" sz="1100">
                <a:solidFill>
                  <a:schemeClr val="dk1"/>
                </a:solidFill>
              </a:rPr>
              <a:t>Physical Interface</a:t>
            </a:r>
          </a:p>
          <a:p>
            <a:pPr marL="914400" lvl="1" indent="-298450" rtl="0">
              <a:lnSpc>
                <a:spcPct val="138000"/>
              </a:lnSpc>
              <a:spcBef>
                <a:spcPts val="0"/>
              </a:spcBef>
              <a:spcAft>
                <a:spcPts val="0"/>
              </a:spcAft>
              <a:buClr>
                <a:schemeClr val="dk1"/>
              </a:buClr>
              <a:buSzPct val="100000"/>
              <a:buChar char="○"/>
            </a:pPr>
            <a:r>
              <a:rPr lang="ko" sz="1100">
                <a:solidFill>
                  <a:schemeClr val="dk1"/>
                </a:solidFill>
              </a:rPr>
              <a:t>Build a bridge so physical movement of C-arm/Source can be tracked and inputted to the module in real-time</a:t>
            </a:r>
          </a:p>
          <a:p>
            <a:pPr marL="457200" lvl="0" indent="457200" rtl="0">
              <a:lnSpc>
                <a:spcPct val="138000"/>
              </a:lnSpc>
              <a:spcBef>
                <a:spcPts val="0"/>
              </a:spcBef>
              <a:spcAft>
                <a:spcPts val="0"/>
              </a:spcAft>
              <a:buNone/>
            </a:pPr>
            <a:r>
              <a:rPr lang="ko" sz="1100">
                <a:solidFill>
                  <a:schemeClr val="dk1"/>
                </a:solidFill>
              </a:rPr>
              <a:t> (by </a:t>
            </a:r>
            <a:r>
              <a:rPr lang="ko" sz="1100" strike="sngStrike">
                <a:solidFill>
                  <a:schemeClr val="dk1"/>
                </a:solidFill>
              </a:rPr>
              <a:t>04/04/16</a:t>
            </a:r>
            <a:r>
              <a:rPr lang="ko" sz="1100">
                <a:solidFill>
                  <a:schemeClr val="dk1"/>
                </a:solidFill>
              </a:rPr>
              <a:t> → 04/11/16)</a:t>
            </a:r>
          </a:p>
          <a:p>
            <a:pPr marL="914400" lvl="1" indent="-298450" rtl="0">
              <a:lnSpc>
                <a:spcPct val="138000"/>
              </a:lnSpc>
              <a:spcBef>
                <a:spcPts val="0"/>
              </a:spcBef>
              <a:spcAft>
                <a:spcPts val="0"/>
              </a:spcAft>
              <a:buClr>
                <a:schemeClr val="dk1"/>
              </a:buClr>
              <a:buSzPct val="100000"/>
              <a:buChar char="○"/>
            </a:pPr>
            <a:r>
              <a:rPr lang="ko" sz="1100">
                <a:solidFill>
                  <a:schemeClr val="dk1"/>
                </a:solidFill>
              </a:rPr>
              <a:t>Acquire X-ray image of preferred view, error check with generated DRR (Validation) (by </a:t>
            </a:r>
            <a:r>
              <a:rPr lang="ko" sz="1100" strike="sngStrike">
                <a:solidFill>
                  <a:schemeClr val="dk1"/>
                </a:solidFill>
              </a:rPr>
              <a:t>04/11/16</a:t>
            </a:r>
            <a:r>
              <a:rPr lang="ko" sz="1100">
                <a:solidFill>
                  <a:schemeClr val="dk1"/>
                </a:solidFill>
              </a:rPr>
              <a:t> → 04/18/16)</a:t>
            </a:r>
          </a:p>
          <a:p>
            <a:pPr marL="457200" lvl="0" indent="-298450" rtl="0">
              <a:lnSpc>
                <a:spcPct val="138000"/>
              </a:lnSpc>
              <a:spcBef>
                <a:spcPts val="0"/>
              </a:spcBef>
              <a:spcAft>
                <a:spcPts val="0"/>
              </a:spcAft>
              <a:buClr>
                <a:schemeClr val="dk1"/>
              </a:buClr>
              <a:buSzPct val="100000"/>
              <a:buChar char="●"/>
            </a:pPr>
            <a:r>
              <a:rPr lang="ko" sz="1100">
                <a:solidFill>
                  <a:schemeClr val="dk1"/>
                </a:solidFill>
              </a:rPr>
              <a:t>Computer Interface</a:t>
            </a:r>
          </a:p>
          <a:p>
            <a:pPr marL="914400" lvl="1" indent="-298450" rtl="0">
              <a:lnSpc>
                <a:spcPct val="138000"/>
              </a:lnSpc>
              <a:spcBef>
                <a:spcPts val="0"/>
              </a:spcBef>
              <a:spcAft>
                <a:spcPts val="0"/>
              </a:spcAft>
              <a:buClr>
                <a:schemeClr val="dk1"/>
              </a:buClr>
              <a:buSzPct val="100000"/>
              <a:buChar char="○"/>
            </a:pPr>
            <a:r>
              <a:rPr lang="ko" sz="1100">
                <a:solidFill>
                  <a:schemeClr val="dk1"/>
                </a:solidFill>
              </a:rPr>
              <a:t>Read C-arm/Source position with an optimal fluoroscopic preview (by </a:t>
            </a:r>
            <a:r>
              <a:rPr lang="ko" sz="1100" strike="sngStrike">
                <a:solidFill>
                  <a:schemeClr val="dk1"/>
                </a:solidFill>
              </a:rPr>
              <a:t>04/18/16</a:t>
            </a:r>
            <a:r>
              <a:rPr lang="ko" sz="1100">
                <a:solidFill>
                  <a:schemeClr val="dk1"/>
                </a:solidFill>
              </a:rPr>
              <a:t> → 04/25/16)</a:t>
            </a:r>
          </a:p>
          <a:p>
            <a:pPr marL="914400" lvl="1" indent="-298450" rtl="0">
              <a:lnSpc>
                <a:spcPct val="138000"/>
              </a:lnSpc>
              <a:spcBef>
                <a:spcPts val="0"/>
              </a:spcBef>
              <a:spcAft>
                <a:spcPts val="0"/>
              </a:spcAft>
              <a:buClr>
                <a:schemeClr val="dk1"/>
              </a:buClr>
              <a:buSzPct val="100000"/>
              <a:buChar char="○"/>
            </a:pPr>
            <a:r>
              <a:rPr lang="ko" sz="1100">
                <a:solidFill>
                  <a:schemeClr val="dk1"/>
                </a:solidFill>
              </a:rPr>
              <a:t>Verification process by comparing a DRR preview to an acquired X-ray image (by 04/25/16)</a:t>
            </a:r>
          </a:p>
          <a:p>
            <a:pPr marL="457200" lvl="0" indent="-298450" rtl="0">
              <a:lnSpc>
                <a:spcPct val="138000"/>
              </a:lnSpc>
              <a:spcBef>
                <a:spcPts val="0"/>
              </a:spcBef>
              <a:spcAft>
                <a:spcPts val="0"/>
              </a:spcAft>
              <a:buClr>
                <a:schemeClr val="dk1"/>
              </a:buClr>
              <a:buSzPct val="100000"/>
              <a:buChar char="●"/>
            </a:pPr>
            <a:r>
              <a:rPr lang="ko" sz="1100">
                <a:solidFill>
                  <a:schemeClr val="dk1"/>
                </a:solidFill>
              </a:rPr>
              <a:t>Advanced Features (MAX)</a:t>
            </a:r>
          </a:p>
          <a:p>
            <a:pPr marL="914400" lvl="1" indent="-298450" rtl="0">
              <a:lnSpc>
                <a:spcPct val="138000"/>
              </a:lnSpc>
              <a:spcBef>
                <a:spcPts val="0"/>
              </a:spcBef>
              <a:spcAft>
                <a:spcPts val="0"/>
              </a:spcAft>
              <a:buClr>
                <a:schemeClr val="dk1"/>
              </a:buClr>
              <a:buSzPct val="100000"/>
              <a:buChar char="○"/>
            </a:pPr>
            <a:r>
              <a:rPr lang="ko" sz="1100">
                <a:solidFill>
                  <a:schemeClr val="dk1"/>
                </a:solidFill>
              </a:rPr>
              <a:t>Using SITA interface, allow computer interface to drive C-arm to a desired position. (by 05/02/16)</a:t>
            </a:r>
          </a:p>
          <a:p>
            <a:pPr marL="914400" lvl="1" indent="-298450" rtl="0">
              <a:lnSpc>
                <a:spcPct val="138000"/>
              </a:lnSpc>
              <a:spcBef>
                <a:spcPts val="0"/>
              </a:spcBef>
              <a:spcAft>
                <a:spcPts val="0"/>
              </a:spcAft>
              <a:buClr>
                <a:schemeClr val="dk1"/>
              </a:buClr>
              <a:buSzPct val="100000"/>
              <a:buChar char="○"/>
            </a:pPr>
            <a:r>
              <a:rPr lang="ko" sz="1100">
                <a:solidFill>
                  <a:schemeClr val="dk1"/>
                </a:solidFill>
              </a:rPr>
              <a:t>Encoder-based C-arm position measurement (by</a:t>
            </a:r>
            <a:r>
              <a:rPr lang="ko" sz="1100" strike="sngStrike">
                <a:solidFill>
                  <a:schemeClr val="dk1"/>
                </a:solidFill>
              </a:rPr>
              <a:t> 05/02/16</a:t>
            </a:r>
            <a:r>
              <a:rPr lang="ko" sz="1100">
                <a:solidFill>
                  <a:schemeClr val="dk1"/>
                </a:solidFill>
              </a:rPr>
              <a:t> → 03/28/16)</a:t>
            </a:r>
          </a:p>
          <a:p>
            <a:pPr marL="914400" lvl="1" indent="-298450" rtl="0">
              <a:lnSpc>
                <a:spcPct val="138000"/>
              </a:lnSpc>
              <a:spcBef>
                <a:spcPts val="0"/>
              </a:spcBef>
              <a:spcAft>
                <a:spcPts val="0"/>
              </a:spcAft>
              <a:buClr>
                <a:schemeClr val="dk1"/>
              </a:buClr>
              <a:buSzPct val="100000"/>
              <a:buChar char="○"/>
            </a:pPr>
            <a:r>
              <a:rPr lang="ko" sz="1100">
                <a:solidFill>
                  <a:schemeClr val="dk1"/>
                </a:solidFill>
              </a:rPr>
              <a:t>Pt.-CT registration via 3D-2D registration with 2 X-ray shots (by 05/05/16)</a:t>
            </a:r>
          </a:p>
          <a:p>
            <a:pPr marL="914400" lvl="1" indent="-298450" rtl="0">
              <a:lnSpc>
                <a:spcPct val="138000"/>
              </a:lnSpc>
              <a:spcBef>
                <a:spcPts val="0"/>
              </a:spcBef>
              <a:spcAft>
                <a:spcPts val="0"/>
              </a:spcAft>
              <a:buClr>
                <a:schemeClr val="dk1"/>
              </a:buClr>
              <a:buSzPct val="100000"/>
              <a:buChar char="○"/>
            </a:pPr>
            <a:r>
              <a:rPr lang="ko" sz="1100">
                <a:solidFill>
                  <a:schemeClr val="dk1"/>
                </a:solidFill>
              </a:rPr>
              <a:t>Verification process by comparing a DRR preview to an acquired X-ray image (by 05/05/16)</a:t>
            </a:r>
          </a:p>
          <a:p>
            <a:pPr lvl="0">
              <a:spcBef>
                <a:spcPts val="0"/>
              </a:spcBef>
              <a:buNone/>
            </a:pPr>
            <a:endParaRPr dirty="0"/>
          </a:p>
        </p:txBody>
      </p:sp>
      <p:pic>
        <p:nvPicPr>
          <p:cNvPr id="256" name="Shape 256"/>
          <p:cNvPicPr preferRelativeResize="0"/>
          <p:nvPr/>
        </p:nvPicPr>
        <p:blipFill>
          <a:blip r:embed="rId3">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Questions?</a:t>
            </a:r>
          </a:p>
        </p:txBody>
      </p:sp>
      <p:sp>
        <p:nvSpPr>
          <p:cNvPr id="262" name="Shape 2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Project Background: Solution</a:t>
            </a:r>
          </a:p>
        </p:txBody>
      </p:sp>
      <p:pic>
        <p:nvPicPr>
          <p:cNvPr id="74" name="Shape 74"/>
          <p:cNvPicPr preferRelativeResize="0"/>
          <p:nvPr/>
        </p:nvPicPr>
        <p:blipFill>
          <a:blip r:embed="rId3">
            <a:alphaModFix/>
          </a:blip>
          <a:stretch>
            <a:fillRect/>
          </a:stretch>
        </p:blipFill>
        <p:spPr>
          <a:xfrm>
            <a:off x="6218653" y="1205163"/>
            <a:ext cx="2727674" cy="3311024"/>
          </a:xfrm>
          <a:prstGeom prst="rect">
            <a:avLst/>
          </a:prstGeom>
          <a:noFill/>
          <a:ln>
            <a:noFill/>
          </a:ln>
        </p:spPr>
      </p:pic>
      <p:sp>
        <p:nvSpPr>
          <p:cNvPr id="75" name="Shape 75"/>
          <p:cNvSpPr txBox="1">
            <a:spLocks noGrp="1"/>
          </p:cNvSpPr>
          <p:nvPr>
            <p:ph type="body" idx="1"/>
          </p:nvPr>
        </p:nvSpPr>
        <p:spPr>
          <a:xfrm>
            <a:off x="311700" y="1152475"/>
            <a:ext cx="5907000" cy="3814500"/>
          </a:xfrm>
          <a:prstGeom prst="rect">
            <a:avLst/>
          </a:prstGeom>
        </p:spPr>
        <p:txBody>
          <a:bodyPr lIns="91425" tIns="91425" rIns="91425" bIns="91425" anchor="t" anchorCtr="0">
            <a:noAutofit/>
          </a:bodyPr>
          <a:lstStyle/>
          <a:p>
            <a:pPr lvl="0" rtl="0">
              <a:lnSpc>
                <a:spcPct val="100000"/>
              </a:lnSpc>
              <a:spcBef>
                <a:spcPts val="0"/>
              </a:spcBef>
              <a:buNone/>
            </a:pPr>
            <a:r>
              <a:rPr lang="ko" sz="1400">
                <a:solidFill>
                  <a:schemeClr val="dk1"/>
                </a:solidFill>
              </a:rPr>
              <a:t>Goals: Develop user-friendly interfaces to find an optimal C-arm position with a digitally reconstructed radiograph (DRR) generated from preoperative 3D CT data.</a:t>
            </a:r>
          </a:p>
          <a:p>
            <a:pPr lvl="0" rtl="0">
              <a:lnSpc>
                <a:spcPct val="100000"/>
              </a:lnSpc>
              <a:spcBef>
                <a:spcPts val="0"/>
              </a:spcBef>
              <a:buNone/>
            </a:pPr>
            <a:endParaRPr sz="1400" dirty="0">
              <a:solidFill>
                <a:schemeClr val="dk1"/>
              </a:solidFill>
            </a:endParaRPr>
          </a:p>
          <a:p>
            <a:pPr lvl="0" rtl="0">
              <a:spcBef>
                <a:spcPts val="0"/>
              </a:spcBef>
              <a:spcAft>
                <a:spcPts val="0"/>
              </a:spcAft>
              <a:buClr>
                <a:schemeClr val="dk1"/>
              </a:buClr>
              <a:buSzPct val="78571"/>
              <a:buFont typeface="Arial"/>
              <a:buNone/>
            </a:pPr>
            <a:r>
              <a:rPr lang="ko" sz="1400">
                <a:solidFill>
                  <a:schemeClr val="dk1"/>
                </a:solidFill>
              </a:rPr>
              <a:t>Advantages:</a:t>
            </a:r>
          </a:p>
          <a:p>
            <a:pPr lvl="0" rtl="0">
              <a:spcBef>
                <a:spcPts val="0"/>
              </a:spcBef>
              <a:spcAft>
                <a:spcPts val="0"/>
              </a:spcAft>
              <a:buClr>
                <a:schemeClr val="dk1"/>
              </a:buClr>
              <a:buSzPct val="78571"/>
              <a:buFont typeface="Arial"/>
              <a:buNone/>
            </a:pPr>
            <a:r>
              <a:rPr lang="ko" sz="1400">
                <a:solidFill>
                  <a:schemeClr val="dk1"/>
                </a:solidFill>
              </a:rPr>
              <a:t>	- Less time consuming</a:t>
            </a:r>
          </a:p>
          <a:p>
            <a:pPr marL="457200" lvl="0" indent="0" rtl="0">
              <a:spcBef>
                <a:spcPts val="0"/>
              </a:spcBef>
              <a:buNone/>
            </a:pPr>
            <a:r>
              <a:rPr lang="ko" sz="1400">
                <a:solidFill>
                  <a:schemeClr val="dk1"/>
                </a:solidFill>
              </a:rPr>
              <a:t>- Less radiation exposure for both physicians and patients</a:t>
            </a:r>
            <a:br>
              <a:rPr lang="ko" sz="1400">
                <a:solidFill>
                  <a:schemeClr val="dk1"/>
                </a:solidFill>
              </a:rPr>
            </a:br>
            <a:r>
              <a:rPr lang="ko" sz="1400">
                <a:solidFill>
                  <a:schemeClr val="dk1"/>
                </a:solidFill>
              </a:rPr>
              <a:t>- Less user variability, more consistency</a:t>
            </a:r>
          </a:p>
          <a:p>
            <a:pPr marL="0" lvl="0" indent="0" rtl="0">
              <a:spcBef>
                <a:spcPts val="0"/>
              </a:spcBef>
              <a:buNone/>
            </a:pPr>
            <a:endParaRPr sz="1400" dirty="0">
              <a:solidFill>
                <a:schemeClr val="dk1"/>
              </a:solidFill>
            </a:endParaRPr>
          </a:p>
          <a:p>
            <a:pPr marL="0" lvl="0" indent="0" rtl="0">
              <a:spcBef>
                <a:spcPts val="0"/>
              </a:spcBef>
              <a:buNone/>
            </a:pPr>
            <a:r>
              <a:rPr lang="ko" sz="1400">
                <a:solidFill>
                  <a:schemeClr val="dk1"/>
                </a:solidFill>
              </a:rPr>
              <a:t>2 Approaches: Computer interface / Physical interface</a:t>
            </a:r>
          </a:p>
        </p:txBody>
      </p:sp>
      <p:pic>
        <p:nvPicPr>
          <p:cNvPr id="76" name="Shape 76"/>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1217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ko"/>
              <a:t>Project Background: 2 Approaches (CI/PI)</a:t>
            </a:r>
          </a:p>
          <a:p>
            <a:pPr lvl="0">
              <a:spcBef>
                <a:spcPts val="0"/>
              </a:spcBef>
              <a:buNone/>
            </a:pPr>
            <a:endParaRPr dirty="0"/>
          </a:p>
        </p:txBody>
      </p:sp>
      <p:sp>
        <p:nvSpPr>
          <p:cNvPr id="82" name="Shape 82"/>
          <p:cNvSpPr txBox="1">
            <a:spLocks noGrp="1"/>
          </p:cNvSpPr>
          <p:nvPr>
            <p:ph type="body" idx="1"/>
          </p:nvPr>
        </p:nvSpPr>
        <p:spPr>
          <a:xfrm>
            <a:off x="159300" y="560525"/>
            <a:ext cx="4252800" cy="4373700"/>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11150" rtl="0">
              <a:spcBef>
                <a:spcPts val="0"/>
              </a:spcBef>
              <a:spcAft>
                <a:spcPts val="0"/>
              </a:spcAft>
              <a:buSzPct val="100000"/>
              <a:buAutoNum type="arabicPeriod"/>
            </a:pPr>
            <a:r>
              <a:rPr lang="ko" sz="1300" b="1"/>
              <a:t>Computer Interface (CI)</a:t>
            </a: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1000" dirty="0">
              <a:solidFill>
                <a:schemeClr val="dk1"/>
              </a:solidFill>
            </a:endParaRPr>
          </a:p>
          <a:p>
            <a:pPr lvl="0" rtl="0">
              <a:lnSpc>
                <a:spcPct val="100000"/>
              </a:lnSpc>
              <a:spcBef>
                <a:spcPts val="0"/>
              </a:spcBef>
              <a:spcAft>
                <a:spcPts val="0"/>
              </a:spcAft>
              <a:buNone/>
            </a:pPr>
            <a:r>
              <a:rPr lang="ko" sz="1000">
                <a:solidFill>
                  <a:schemeClr val="dk1"/>
                </a:solidFill>
              </a:rPr>
              <a:t>Advantages of CI</a:t>
            </a:r>
          </a:p>
          <a:p>
            <a:pPr marL="457200" lvl="0" indent="-292100" rtl="0">
              <a:lnSpc>
                <a:spcPct val="100000"/>
              </a:lnSpc>
              <a:spcBef>
                <a:spcPts val="0"/>
              </a:spcBef>
              <a:spcAft>
                <a:spcPts val="0"/>
              </a:spcAft>
              <a:buClr>
                <a:schemeClr val="dk1"/>
              </a:buClr>
              <a:buSzPct val="100000"/>
              <a:buChar char="-"/>
            </a:pPr>
            <a:r>
              <a:rPr lang="ko" sz="1000">
                <a:solidFill>
                  <a:schemeClr val="dk1"/>
                </a:solidFill>
              </a:rPr>
              <a:t>Less physically cumbersome</a:t>
            </a:r>
          </a:p>
          <a:p>
            <a:pPr marL="457200" lvl="0" indent="-292100" rtl="0">
              <a:lnSpc>
                <a:spcPct val="100000"/>
              </a:lnSpc>
              <a:spcBef>
                <a:spcPts val="0"/>
              </a:spcBef>
              <a:spcAft>
                <a:spcPts val="0"/>
              </a:spcAft>
              <a:buClr>
                <a:schemeClr val="dk1"/>
              </a:buClr>
              <a:buSzPct val="100000"/>
              <a:buChar char="-"/>
            </a:pPr>
            <a:r>
              <a:rPr lang="ko" sz="1000">
                <a:solidFill>
                  <a:schemeClr val="dk1"/>
                </a:solidFill>
              </a:rPr>
              <a:t>Motorized movement of C-Arm to the desired position</a:t>
            </a:r>
          </a:p>
        </p:txBody>
      </p:sp>
      <p:sp>
        <p:nvSpPr>
          <p:cNvPr id="83" name="Shape 83"/>
          <p:cNvSpPr txBox="1">
            <a:spLocks noGrp="1"/>
          </p:cNvSpPr>
          <p:nvPr>
            <p:ph type="body" idx="1"/>
          </p:nvPr>
        </p:nvSpPr>
        <p:spPr>
          <a:xfrm>
            <a:off x="4569025" y="560525"/>
            <a:ext cx="4252800" cy="4373700"/>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11150" rtl="0">
              <a:spcBef>
                <a:spcPts val="0"/>
              </a:spcBef>
              <a:spcAft>
                <a:spcPts val="0"/>
              </a:spcAft>
              <a:buSzPct val="100000"/>
              <a:buAutoNum type="arabicPeriod" startAt="2"/>
            </a:pPr>
            <a:r>
              <a:rPr lang="ko" sz="1300" b="1"/>
              <a:t>Physical Interface (PI)</a:t>
            </a: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800" dirty="0">
              <a:solidFill>
                <a:schemeClr val="dk1"/>
              </a:solidFill>
            </a:endParaRPr>
          </a:p>
          <a:p>
            <a:pPr lvl="0" rtl="0">
              <a:lnSpc>
                <a:spcPct val="100000"/>
              </a:lnSpc>
              <a:spcBef>
                <a:spcPts val="0"/>
              </a:spcBef>
              <a:spcAft>
                <a:spcPts val="0"/>
              </a:spcAft>
              <a:buNone/>
            </a:pPr>
            <a:endParaRPr sz="1000" dirty="0">
              <a:solidFill>
                <a:schemeClr val="dk1"/>
              </a:solidFill>
            </a:endParaRPr>
          </a:p>
          <a:p>
            <a:pPr lvl="0" rtl="0">
              <a:lnSpc>
                <a:spcPct val="100000"/>
              </a:lnSpc>
              <a:spcBef>
                <a:spcPts val="0"/>
              </a:spcBef>
              <a:spcAft>
                <a:spcPts val="0"/>
              </a:spcAft>
              <a:buNone/>
            </a:pPr>
            <a:endParaRPr sz="1000" dirty="0">
              <a:solidFill>
                <a:schemeClr val="dk1"/>
              </a:solidFill>
            </a:endParaRPr>
          </a:p>
          <a:p>
            <a:pPr lvl="0" rtl="0">
              <a:lnSpc>
                <a:spcPct val="100000"/>
              </a:lnSpc>
              <a:spcBef>
                <a:spcPts val="0"/>
              </a:spcBef>
              <a:spcAft>
                <a:spcPts val="0"/>
              </a:spcAft>
              <a:buNone/>
            </a:pPr>
            <a:endParaRPr sz="1000" dirty="0">
              <a:solidFill>
                <a:schemeClr val="dk1"/>
              </a:solidFill>
            </a:endParaRPr>
          </a:p>
          <a:p>
            <a:pPr lvl="0" rtl="0">
              <a:lnSpc>
                <a:spcPct val="100000"/>
              </a:lnSpc>
              <a:spcBef>
                <a:spcPts val="0"/>
              </a:spcBef>
              <a:spcAft>
                <a:spcPts val="0"/>
              </a:spcAft>
              <a:buNone/>
            </a:pPr>
            <a:r>
              <a:rPr lang="ko" sz="1000">
                <a:solidFill>
                  <a:schemeClr val="dk1"/>
                </a:solidFill>
              </a:rPr>
              <a:t>Advantages of PI</a:t>
            </a:r>
          </a:p>
          <a:p>
            <a:pPr marL="457200" lvl="0" indent="-292100" rtl="0">
              <a:lnSpc>
                <a:spcPct val="100000"/>
              </a:lnSpc>
              <a:spcBef>
                <a:spcPts val="0"/>
              </a:spcBef>
              <a:spcAft>
                <a:spcPts val="0"/>
              </a:spcAft>
              <a:buClr>
                <a:schemeClr val="dk1"/>
              </a:buClr>
              <a:buSzPct val="100000"/>
              <a:buChar char="-"/>
            </a:pPr>
            <a:r>
              <a:rPr lang="ko" sz="1000">
                <a:solidFill>
                  <a:schemeClr val="dk1"/>
                </a:solidFill>
              </a:rPr>
              <a:t>Seamless integration to surgury workflow</a:t>
            </a:r>
          </a:p>
          <a:p>
            <a:pPr lvl="0" rtl="0">
              <a:spcBef>
                <a:spcPts val="0"/>
              </a:spcBef>
              <a:buNone/>
            </a:pPr>
            <a:endParaRPr sz="800" dirty="0"/>
          </a:p>
        </p:txBody>
      </p:sp>
      <p:sp>
        <p:nvSpPr>
          <p:cNvPr id="84" name="Shape 84"/>
          <p:cNvSpPr txBox="1"/>
          <p:nvPr/>
        </p:nvSpPr>
        <p:spPr>
          <a:xfrm>
            <a:off x="2425000" y="3413712"/>
            <a:ext cx="1266300" cy="252600"/>
          </a:xfrm>
          <a:prstGeom prst="rect">
            <a:avLst/>
          </a:prstGeom>
          <a:noFill/>
          <a:ln>
            <a:noFill/>
          </a:ln>
        </p:spPr>
        <p:txBody>
          <a:bodyPr lIns="91425" tIns="91425" rIns="91425" bIns="91425" anchor="t" anchorCtr="0">
            <a:noAutofit/>
          </a:bodyPr>
          <a:lstStyle/>
          <a:p>
            <a:pPr lvl="0" rtl="0">
              <a:spcBef>
                <a:spcPts val="0"/>
              </a:spcBef>
              <a:buNone/>
            </a:pPr>
            <a:r>
              <a:rPr lang="ko" sz="800"/>
              <a:t>Generate DRR</a:t>
            </a:r>
          </a:p>
        </p:txBody>
      </p:sp>
      <p:cxnSp>
        <p:nvCxnSpPr>
          <p:cNvPr id="85" name="Shape 85"/>
          <p:cNvCxnSpPr/>
          <p:nvPr/>
        </p:nvCxnSpPr>
        <p:spPr>
          <a:xfrm>
            <a:off x="1876275" y="2378250"/>
            <a:ext cx="0" cy="942600"/>
          </a:xfrm>
          <a:prstGeom prst="straightConnector1">
            <a:avLst/>
          </a:prstGeom>
          <a:noFill/>
          <a:ln w="9525" cap="flat" cmpd="sng">
            <a:solidFill>
              <a:schemeClr val="dk2"/>
            </a:solidFill>
            <a:prstDash val="solid"/>
            <a:round/>
            <a:headEnd type="none" w="lg" len="lg"/>
            <a:tailEnd type="triangle" w="lg" len="lg"/>
          </a:ln>
        </p:spPr>
      </p:cxnSp>
      <p:sp>
        <p:nvSpPr>
          <p:cNvPr id="86" name="Shape 86"/>
          <p:cNvSpPr txBox="1"/>
          <p:nvPr/>
        </p:nvSpPr>
        <p:spPr>
          <a:xfrm rot="-5400000" flipH="1">
            <a:off x="-217075" y="2676000"/>
            <a:ext cx="899400" cy="252600"/>
          </a:xfrm>
          <a:prstGeom prst="rect">
            <a:avLst/>
          </a:prstGeom>
          <a:noFill/>
          <a:ln>
            <a:noFill/>
          </a:ln>
        </p:spPr>
        <p:txBody>
          <a:bodyPr lIns="91425" tIns="91425" rIns="91425" bIns="91425" anchor="t" anchorCtr="0">
            <a:noAutofit/>
          </a:bodyPr>
          <a:lstStyle/>
          <a:p>
            <a:pPr lvl="0" rtl="0">
              <a:spcBef>
                <a:spcPts val="0"/>
              </a:spcBef>
              <a:buNone/>
            </a:pPr>
            <a:r>
              <a:rPr lang="ko" sz="1000"/>
              <a:t>3D CT Data</a:t>
            </a:r>
          </a:p>
        </p:txBody>
      </p:sp>
      <p:cxnSp>
        <p:nvCxnSpPr>
          <p:cNvPr id="87" name="Shape 87"/>
          <p:cNvCxnSpPr/>
          <p:nvPr/>
        </p:nvCxnSpPr>
        <p:spPr>
          <a:xfrm>
            <a:off x="1096000" y="1218500"/>
            <a:ext cx="0" cy="2097000"/>
          </a:xfrm>
          <a:prstGeom prst="straightConnector1">
            <a:avLst/>
          </a:prstGeom>
          <a:noFill/>
          <a:ln w="9525" cap="flat" cmpd="sng">
            <a:solidFill>
              <a:schemeClr val="dk2"/>
            </a:solidFill>
            <a:prstDash val="solid"/>
            <a:round/>
            <a:headEnd type="none" w="lg" len="lg"/>
            <a:tailEnd type="triangle" w="lg" len="lg"/>
          </a:ln>
        </p:spPr>
      </p:cxnSp>
      <p:sp>
        <p:nvSpPr>
          <p:cNvPr id="88" name="Shape 88"/>
          <p:cNvSpPr txBox="1"/>
          <p:nvPr/>
        </p:nvSpPr>
        <p:spPr>
          <a:xfrm>
            <a:off x="605200" y="1473875"/>
            <a:ext cx="1915500" cy="4773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000"/>
              <a:t>C-arm Calibration/Registration</a:t>
            </a:r>
          </a:p>
          <a:p>
            <a:pPr lvl="0" algn="ctr" rtl="0">
              <a:spcBef>
                <a:spcPts val="0"/>
              </a:spcBef>
              <a:buNone/>
            </a:pPr>
            <a:r>
              <a:rPr lang="ko" sz="1000"/>
              <a:t>(C-arm 3D → Optical 3D)</a:t>
            </a:r>
          </a:p>
        </p:txBody>
      </p:sp>
      <p:sp>
        <p:nvSpPr>
          <p:cNvPr id="89" name="Shape 89"/>
          <p:cNvSpPr txBox="1"/>
          <p:nvPr/>
        </p:nvSpPr>
        <p:spPr>
          <a:xfrm>
            <a:off x="605200" y="2550750"/>
            <a:ext cx="1915500" cy="4773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Pt-CT Registration</a:t>
            </a:r>
          </a:p>
          <a:p>
            <a:pPr lvl="0" algn="ctr" rtl="0">
              <a:spcBef>
                <a:spcPts val="0"/>
              </a:spcBef>
              <a:buNone/>
            </a:pPr>
            <a:r>
              <a:rPr lang="ko" sz="1200"/>
              <a:t>(Optical 3D → CT 3D)</a:t>
            </a:r>
          </a:p>
        </p:txBody>
      </p:sp>
      <p:sp>
        <p:nvSpPr>
          <p:cNvPr id="90" name="Shape 90"/>
          <p:cNvSpPr txBox="1"/>
          <p:nvPr/>
        </p:nvSpPr>
        <p:spPr>
          <a:xfrm>
            <a:off x="605200" y="3322825"/>
            <a:ext cx="1915500" cy="331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Fluoro-Sim Module</a:t>
            </a:r>
          </a:p>
        </p:txBody>
      </p:sp>
      <p:sp>
        <p:nvSpPr>
          <p:cNvPr id="91" name="Shape 91"/>
          <p:cNvSpPr txBox="1"/>
          <p:nvPr/>
        </p:nvSpPr>
        <p:spPr>
          <a:xfrm>
            <a:off x="1452075" y="2129375"/>
            <a:ext cx="848400" cy="331500"/>
          </a:xfrm>
          <a:prstGeom prst="rect">
            <a:avLst/>
          </a:prstGeom>
          <a:noFill/>
          <a:ln>
            <a:noFill/>
          </a:ln>
        </p:spPr>
        <p:txBody>
          <a:bodyPr lIns="91425" tIns="91425" rIns="91425" bIns="91425" anchor="t" anchorCtr="0">
            <a:noAutofit/>
          </a:bodyPr>
          <a:lstStyle/>
          <a:p>
            <a:pPr lvl="0" rtl="0">
              <a:spcBef>
                <a:spcPts val="0"/>
              </a:spcBef>
              <a:buNone/>
            </a:pPr>
            <a:r>
              <a:rPr lang="ko" sz="1000"/>
              <a:t>Pt. Fiducial</a:t>
            </a:r>
          </a:p>
        </p:txBody>
      </p:sp>
      <p:sp>
        <p:nvSpPr>
          <p:cNvPr id="92" name="Shape 92"/>
          <p:cNvSpPr txBox="1"/>
          <p:nvPr/>
        </p:nvSpPr>
        <p:spPr>
          <a:xfrm>
            <a:off x="605200" y="931475"/>
            <a:ext cx="1819800" cy="4173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ko" sz="1000"/>
              <a:t>C-arm Source and </a:t>
            </a:r>
          </a:p>
          <a:p>
            <a:pPr lvl="0" rtl="0">
              <a:spcBef>
                <a:spcPts val="0"/>
              </a:spcBef>
              <a:buNone/>
            </a:pPr>
            <a:r>
              <a:rPr lang="ko" sz="1000"/>
              <a:t>Center of Rotation Positions</a:t>
            </a:r>
          </a:p>
        </p:txBody>
      </p:sp>
      <p:cxnSp>
        <p:nvCxnSpPr>
          <p:cNvPr id="93" name="Shape 93"/>
          <p:cNvCxnSpPr>
            <a:stCxn id="90" idx="3"/>
          </p:cNvCxnSpPr>
          <p:nvPr/>
        </p:nvCxnSpPr>
        <p:spPr>
          <a:xfrm>
            <a:off x="2520700" y="3488575"/>
            <a:ext cx="727200" cy="0"/>
          </a:xfrm>
          <a:prstGeom prst="straightConnector1">
            <a:avLst/>
          </a:prstGeom>
          <a:noFill/>
          <a:ln w="9525" cap="flat" cmpd="sng">
            <a:solidFill>
              <a:schemeClr val="dk2"/>
            </a:solidFill>
            <a:prstDash val="solid"/>
            <a:round/>
            <a:headEnd type="none" w="lg" len="lg"/>
            <a:tailEnd type="triangle" w="lg" len="lg"/>
          </a:ln>
        </p:spPr>
      </p:cxnSp>
      <p:sp>
        <p:nvSpPr>
          <p:cNvPr id="94" name="Shape 94"/>
          <p:cNvSpPr txBox="1"/>
          <p:nvPr/>
        </p:nvSpPr>
        <p:spPr>
          <a:xfrm>
            <a:off x="3213075" y="3329275"/>
            <a:ext cx="916200" cy="318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Evaluation</a:t>
            </a:r>
          </a:p>
        </p:txBody>
      </p:sp>
      <p:sp>
        <p:nvSpPr>
          <p:cNvPr id="95" name="Shape 95"/>
          <p:cNvSpPr/>
          <p:nvPr/>
        </p:nvSpPr>
        <p:spPr>
          <a:xfrm flipH="1">
            <a:off x="1067050" y="3647875"/>
            <a:ext cx="2708700" cy="5805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cxnSp>
        <p:nvCxnSpPr>
          <p:cNvPr id="96" name="Shape 96"/>
          <p:cNvCxnSpPr>
            <a:stCxn id="94" idx="0"/>
            <a:endCxn id="97" idx="2"/>
          </p:cNvCxnSpPr>
          <p:nvPr/>
        </p:nvCxnSpPr>
        <p:spPr>
          <a:xfrm rot="10800000" flipH="1">
            <a:off x="3671175" y="2815975"/>
            <a:ext cx="7800" cy="513300"/>
          </a:xfrm>
          <a:prstGeom prst="straightConnector1">
            <a:avLst/>
          </a:prstGeom>
          <a:noFill/>
          <a:ln w="9525" cap="flat" cmpd="sng">
            <a:solidFill>
              <a:schemeClr val="dk2"/>
            </a:solidFill>
            <a:prstDash val="solid"/>
            <a:round/>
            <a:headEnd type="none" w="lg" len="lg"/>
            <a:tailEnd type="triangle" w="lg" len="lg"/>
          </a:ln>
        </p:spPr>
      </p:cxnSp>
      <p:sp>
        <p:nvSpPr>
          <p:cNvPr id="98" name="Shape 98"/>
          <p:cNvSpPr txBox="1"/>
          <p:nvPr/>
        </p:nvSpPr>
        <p:spPr>
          <a:xfrm>
            <a:off x="3220972" y="1169075"/>
            <a:ext cx="916199" cy="655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Take Fluoro Image</a:t>
            </a:r>
          </a:p>
        </p:txBody>
      </p:sp>
      <p:sp>
        <p:nvSpPr>
          <p:cNvPr id="99" name="Shape 99"/>
          <p:cNvSpPr txBox="1"/>
          <p:nvPr/>
        </p:nvSpPr>
        <p:spPr>
          <a:xfrm>
            <a:off x="1515675" y="3747175"/>
            <a:ext cx="1773600" cy="417300"/>
          </a:xfrm>
          <a:prstGeom prst="rect">
            <a:avLst/>
          </a:prstGeom>
          <a:noFill/>
          <a:ln>
            <a:noFill/>
          </a:ln>
        </p:spPr>
        <p:txBody>
          <a:bodyPr lIns="91425" tIns="91425" rIns="91425" bIns="91425" anchor="t" anchorCtr="0">
            <a:noAutofit/>
          </a:bodyPr>
          <a:lstStyle/>
          <a:p>
            <a:pPr lvl="0" algn="ctr" rtl="0">
              <a:spcBef>
                <a:spcPts val="0"/>
              </a:spcBef>
              <a:buClr>
                <a:schemeClr val="dk1"/>
              </a:buClr>
              <a:buSzPct val="110000"/>
              <a:buFont typeface="Arial"/>
              <a:buNone/>
            </a:pPr>
            <a:r>
              <a:rPr lang="ko" sz="1000">
                <a:solidFill>
                  <a:schemeClr val="dk1"/>
                </a:solidFill>
              </a:rPr>
              <a:t>Move C-arm source </a:t>
            </a:r>
          </a:p>
          <a:p>
            <a:pPr lvl="0" algn="ctr" rtl="0">
              <a:spcBef>
                <a:spcPts val="0"/>
              </a:spcBef>
              <a:buClr>
                <a:schemeClr val="dk1"/>
              </a:buClr>
              <a:buSzPct val="110000"/>
              <a:buFont typeface="Arial"/>
              <a:buNone/>
            </a:pPr>
            <a:r>
              <a:rPr lang="ko" sz="1000">
                <a:solidFill>
                  <a:schemeClr val="dk1"/>
                </a:solidFill>
              </a:rPr>
              <a:t>position in simulation</a:t>
            </a:r>
          </a:p>
        </p:txBody>
      </p:sp>
      <p:cxnSp>
        <p:nvCxnSpPr>
          <p:cNvPr id="100" name="Shape 100"/>
          <p:cNvCxnSpPr>
            <a:stCxn id="86" idx="2"/>
            <a:endCxn id="89" idx="1"/>
          </p:cNvCxnSpPr>
          <p:nvPr/>
        </p:nvCxnSpPr>
        <p:spPr>
          <a:xfrm rot="10800000" flipH="1">
            <a:off x="358925" y="2789400"/>
            <a:ext cx="246300" cy="12900"/>
          </a:xfrm>
          <a:prstGeom prst="straightConnector1">
            <a:avLst/>
          </a:prstGeom>
          <a:noFill/>
          <a:ln w="9525" cap="flat" cmpd="sng">
            <a:solidFill>
              <a:schemeClr val="dk2"/>
            </a:solidFill>
            <a:prstDash val="solid"/>
            <a:round/>
            <a:headEnd type="none" w="lg" len="lg"/>
            <a:tailEnd type="triangle" w="lg" len="lg"/>
          </a:ln>
        </p:spPr>
      </p:cxnSp>
      <p:sp>
        <p:nvSpPr>
          <p:cNvPr id="101" name="Shape 101"/>
          <p:cNvSpPr txBox="1"/>
          <p:nvPr/>
        </p:nvSpPr>
        <p:spPr>
          <a:xfrm>
            <a:off x="6887700" y="3557937"/>
            <a:ext cx="1266300" cy="252600"/>
          </a:xfrm>
          <a:prstGeom prst="rect">
            <a:avLst/>
          </a:prstGeom>
          <a:noFill/>
          <a:ln>
            <a:noFill/>
          </a:ln>
        </p:spPr>
        <p:txBody>
          <a:bodyPr lIns="91425" tIns="91425" rIns="91425" bIns="91425" anchor="t" anchorCtr="0">
            <a:noAutofit/>
          </a:bodyPr>
          <a:lstStyle/>
          <a:p>
            <a:pPr lvl="0" rtl="0">
              <a:spcBef>
                <a:spcPts val="0"/>
              </a:spcBef>
              <a:buNone/>
            </a:pPr>
            <a:r>
              <a:rPr lang="ko" sz="800"/>
              <a:t>Generate DRR</a:t>
            </a:r>
          </a:p>
        </p:txBody>
      </p:sp>
      <p:cxnSp>
        <p:nvCxnSpPr>
          <p:cNvPr id="102" name="Shape 102"/>
          <p:cNvCxnSpPr/>
          <p:nvPr/>
        </p:nvCxnSpPr>
        <p:spPr>
          <a:xfrm>
            <a:off x="6338975" y="2522475"/>
            <a:ext cx="0" cy="944400"/>
          </a:xfrm>
          <a:prstGeom prst="straightConnector1">
            <a:avLst/>
          </a:prstGeom>
          <a:noFill/>
          <a:ln w="9525" cap="flat" cmpd="sng">
            <a:solidFill>
              <a:schemeClr val="dk2"/>
            </a:solidFill>
            <a:prstDash val="solid"/>
            <a:round/>
            <a:headEnd type="none" w="lg" len="lg"/>
            <a:tailEnd type="triangle" w="lg" len="lg"/>
          </a:ln>
        </p:spPr>
      </p:cxnSp>
      <p:sp>
        <p:nvSpPr>
          <p:cNvPr id="103" name="Shape 103"/>
          <p:cNvSpPr txBox="1"/>
          <p:nvPr/>
        </p:nvSpPr>
        <p:spPr>
          <a:xfrm rot="-5400000" flipH="1">
            <a:off x="4245625" y="2820225"/>
            <a:ext cx="899400" cy="252600"/>
          </a:xfrm>
          <a:prstGeom prst="rect">
            <a:avLst/>
          </a:prstGeom>
          <a:noFill/>
          <a:ln>
            <a:noFill/>
          </a:ln>
        </p:spPr>
        <p:txBody>
          <a:bodyPr lIns="91425" tIns="91425" rIns="91425" bIns="91425" anchor="t" anchorCtr="0">
            <a:noAutofit/>
          </a:bodyPr>
          <a:lstStyle/>
          <a:p>
            <a:pPr lvl="0" rtl="0">
              <a:spcBef>
                <a:spcPts val="0"/>
              </a:spcBef>
              <a:buNone/>
            </a:pPr>
            <a:r>
              <a:rPr lang="ko" sz="1000"/>
              <a:t>3D CT Data</a:t>
            </a:r>
          </a:p>
        </p:txBody>
      </p:sp>
      <p:cxnSp>
        <p:nvCxnSpPr>
          <p:cNvPr id="104" name="Shape 104"/>
          <p:cNvCxnSpPr/>
          <p:nvPr/>
        </p:nvCxnSpPr>
        <p:spPr>
          <a:xfrm>
            <a:off x="5558700" y="1362725"/>
            <a:ext cx="0" cy="2097000"/>
          </a:xfrm>
          <a:prstGeom prst="straightConnector1">
            <a:avLst/>
          </a:prstGeom>
          <a:noFill/>
          <a:ln w="9525" cap="flat" cmpd="sng">
            <a:solidFill>
              <a:schemeClr val="dk2"/>
            </a:solidFill>
            <a:prstDash val="solid"/>
            <a:round/>
            <a:headEnd type="none" w="lg" len="lg"/>
            <a:tailEnd type="triangle" w="lg" len="lg"/>
          </a:ln>
        </p:spPr>
      </p:cxnSp>
      <p:sp>
        <p:nvSpPr>
          <p:cNvPr id="105" name="Shape 105"/>
          <p:cNvSpPr txBox="1"/>
          <p:nvPr/>
        </p:nvSpPr>
        <p:spPr>
          <a:xfrm>
            <a:off x="5067900" y="1618100"/>
            <a:ext cx="1915500" cy="4773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SzPct val="110000"/>
              <a:buFont typeface="Arial"/>
              <a:buNone/>
            </a:pPr>
            <a:r>
              <a:rPr lang="ko" sz="1000">
                <a:solidFill>
                  <a:schemeClr val="dk1"/>
                </a:solidFill>
              </a:rPr>
              <a:t>C-arm Calibration/Registration</a:t>
            </a:r>
          </a:p>
          <a:p>
            <a:pPr lvl="0" algn="ctr" rtl="0">
              <a:spcBef>
                <a:spcPts val="0"/>
              </a:spcBef>
              <a:buClr>
                <a:schemeClr val="dk1"/>
              </a:buClr>
              <a:buSzPct val="110000"/>
              <a:buFont typeface="Arial"/>
              <a:buNone/>
            </a:pPr>
            <a:r>
              <a:rPr lang="ko" sz="1000">
                <a:solidFill>
                  <a:schemeClr val="dk1"/>
                </a:solidFill>
              </a:rPr>
              <a:t>(C-arm 3D → Optical 3D)</a:t>
            </a:r>
          </a:p>
        </p:txBody>
      </p:sp>
      <p:sp>
        <p:nvSpPr>
          <p:cNvPr id="106" name="Shape 106"/>
          <p:cNvSpPr txBox="1"/>
          <p:nvPr/>
        </p:nvSpPr>
        <p:spPr>
          <a:xfrm>
            <a:off x="5067900" y="2694975"/>
            <a:ext cx="1915500" cy="4773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Pt-CT Registration</a:t>
            </a:r>
          </a:p>
          <a:p>
            <a:pPr lvl="0" algn="ctr" rtl="0">
              <a:spcBef>
                <a:spcPts val="0"/>
              </a:spcBef>
              <a:buNone/>
            </a:pPr>
            <a:r>
              <a:rPr lang="ko" sz="1200"/>
              <a:t>(Optical 3D → CT 3D)</a:t>
            </a:r>
          </a:p>
        </p:txBody>
      </p:sp>
      <p:sp>
        <p:nvSpPr>
          <p:cNvPr id="107" name="Shape 107"/>
          <p:cNvSpPr txBox="1"/>
          <p:nvPr/>
        </p:nvSpPr>
        <p:spPr>
          <a:xfrm>
            <a:off x="5067900" y="3467050"/>
            <a:ext cx="1915500" cy="331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Fluoro-Sim Module</a:t>
            </a:r>
          </a:p>
        </p:txBody>
      </p:sp>
      <p:sp>
        <p:nvSpPr>
          <p:cNvPr id="108" name="Shape 108"/>
          <p:cNvSpPr txBox="1"/>
          <p:nvPr/>
        </p:nvSpPr>
        <p:spPr>
          <a:xfrm>
            <a:off x="5914775" y="2273600"/>
            <a:ext cx="848400" cy="331500"/>
          </a:xfrm>
          <a:prstGeom prst="rect">
            <a:avLst/>
          </a:prstGeom>
          <a:noFill/>
          <a:ln>
            <a:noFill/>
          </a:ln>
        </p:spPr>
        <p:txBody>
          <a:bodyPr lIns="91425" tIns="91425" rIns="91425" bIns="91425" anchor="t" anchorCtr="0">
            <a:noAutofit/>
          </a:bodyPr>
          <a:lstStyle/>
          <a:p>
            <a:pPr lvl="0" rtl="0">
              <a:spcBef>
                <a:spcPts val="0"/>
              </a:spcBef>
              <a:buNone/>
            </a:pPr>
            <a:r>
              <a:rPr lang="ko" sz="1000"/>
              <a:t>Pt. Fiducial</a:t>
            </a:r>
          </a:p>
        </p:txBody>
      </p:sp>
      <p:sp>
        <p:nvSpPr>
          <p:cNvPr id="109" name="Shape 109"/>
          <p:cNvSpPr txBox="1"/>
          <p:nvPr/>
        </p:nvSpPr>
        <p:spPr>
          <a:xfrm>
            <a:off x="5067900" y="1075700"/>
            <a:ext cx="1819800" cy="4173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ko" sz="1000"/>
              <a:t>C-arm Source and </a:t>
            </a:r>
          </a:p>
          <a:p>
            <a:pPr lvl="0" rtl="0">
              <a:spcBef>
                <a:spcPts val="0"/>
              </a:spcBef>
              <a:buNone/>
            </a:pPr>
            <a:r>
              <a:rPr lang="ko" sz="1000"/>
              <a:t>Center of Rotation Positions</a:t>
            </a:r>
          </a:p>
        </p:txBody>
      </p:sp>
      <p:cxnSp>
        <p:nvCxnSpPr>
          <p:cNvPr id="110" name="Shape 110"/>
          <p:cNvCxnSpPr>
            <a:stCxn id="107" idx="3"/>
          </p:cNvCxnSpPr>
          <p:nvPr/>
        </p:nvCxnSpPr>
        <p:spPr>
          <a:xfrm>
            <a:off x="6983400" y="3632800"/>
            <a:ext cx="727200" cy="0"/>
          </a:xfrm>
          <a:prstGeom prst="straightConnector1">
            <a:avLst/>
          </a:prstGeom>
          <a:noFill/>
          <a:ln w="9525" cap="flat" cmpd="sng">
            <a:solidFill>
              <a:schemeClr val="dk2"/>
            </a:solidFill>
            <a:prstDash val="solid"/>
            <a:round/>
            <a:headEnd type="none" w="lg" len="lg"/>
            <a:tailEnd type="triangle" w="lg" len="lg"/>
          </a:ln>
        </p:spPr>
      </p:cxnSp>
      <p:sp>
        <p:nvSpPr>
          <p:cNvPr id="111" name="Shape 111"/>
          <p:cNvSpPr txBox="1"/>
          <p:nvPr/>
        </p:nvSpPr>
        <p:spPr>
          <a:xfrm>
            <a:off x="7675775" y="3473500"/>
            <a:ext cx="916200" cy="318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Evaluation</a:t>
            </a:r>
          </a:p>
        </p:txBody>
      </p:sp>
      <p:sp>
        <p:nvSpPr>
          <p:cNvPr id="112" name="Shape 112"/>
          <p:cNvSpPr/>
          <p:nvPr/>
        </p:nvSpPr>
        <p:spPr>
          <a:xfrm flipH="1">
            <a:off x="5529750" y="3792100"/>
            <a:ext cx="2708700" cy="5805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cxnSp>
        <p:nvCxnSpPr>
          <p:cNvPr id="113" name="Shape 113"/>
          <p:cNvCxnSpPr>
            <a:stCxn id="111" idx="0"/>
            <a:endCxn id="114" idx="2"/>
          </p:cNvCxnSpPr>
          <p:nvPr/>
        </p:nvCxnSpPr>
        <p:spPr>
          <a:xfrm rot="10800000" flipH="1">
            <a:off x="8133875" y="1968700"/>
            <a:ext cx="7800" cy="1504800"/>
          </a:xfrm>
          <a:prstGeom prst="straightConnector1">
            <a:avLst/>
          </a:prstGeom>
          <a:noFill/>
          <a:ln w="9525" cap="flat" cmpd="sng">
            <a:solidFill>
              <a:schemeClr val="dk2"/>
            </a:solidFill>
            <a:prstDash val="solid"/>
            <a:round/>
            <a:headEnd type="none" w="lg" len="lg"/>
            <a:tailEnd type="triangle" w="lg" len="lg"/>
          </a:ln>
        </p:spPr>
      </p:cxnSp>
      <p:sp>
        <p:nvSpPr>
          <p:cNvPr id="114" name="Shape 114"/>
          <p:cNvSpPr txBox="1"/>
          <p:nvPr/>
        </p:nvSpPr>
        <p:spPr>
          <a:xfrm>
            <a:off x="7683672" y="1313300"/>
            <a:ext cx="916200" cy="655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200"/>
              <a:t>Take Fluoro Image</a:t>
            </a:r>
          </a:p>
        </p:txBody>
      </p:sp>
      <p:sp>
        <p:nvSpPr>
          <p:cNvPr id="115" name="Shape 115"/>
          <p:cNvSpPr txBox="1"/>
          <p:nvPr/>
        </p:nvSpPr>
        <p:spPr>
          <a:xfrm>
            <a:off x="6054575" y="3891400"/>
            <a:ext cx="1773600" cy="417300"/>
          </a:xfrm>
          <a:prstGeom prst="rect">
            <a:avLst/>
          </a:prstGeom>
          <a:noFill/>
          <a:ln>
            <a:noFill/>
          </a:ln>
        </p:spPr>
        <p:txBody>
          <a:bodyPr lIns="91425" tIns="91425" rIns="91425" bIns="91425" anchor="t" anchorCtr="0">
            <a:noAutofit/>
          </a:bodyPr>
          <a:lstStyle/>
          <a:p>
            <a:pPr lvl="0" algn="ctr" rtl="0">
              <a:spcBef>
                <a:spcPts val="0"/>
              </a:spcBef>
              <a:buClr>
                <a:schemeClr val="dk1"/>
              </a:buClr>
              <a:buSzPct val="110000"/>
              <a:buFont typeface="Arial"/>
              <a:buNone/>
            </a:pPr>
            <a:r>
              <a:rPr lang="ko" sz="1000">
                <a:solidFill>
                  <a:schemeClr val="dk1"/>
                </a:solidFill>
              </a:rPr>
              <a:t>Manually Drive C-arm without radiation exposure</a:t>
            </a:r>
          </a:p>
          <a:p>
            <a:pPr lvl="0" algn="ctr" rtl="0">
              <a:spcBef>
                <a:spcPts val="0"/>
              </a:spcBef>
              <a:buClr>
                <a:schemeClr val="dk1"/>
              </a:buClr>
              <a:buFont typeface="Arial"/>
              <a:buNone/>
            </a:pPr>
            <a:endParaRPr sz="1000" dirty="0">
              <a:solidFill>
                <a:schemeClr val="dk1"/>
              </a:solidFill>
            </a:endParaRPr>
          </a:p>
          <a:p>
            <a:pPr lvl="0" algn="ctr" rtl="0">
              <a:spcBef>
                <a:spcPts val="0"/>
              </a:spcBef>
              <a:buNone/>
            </a:pPr>
            <a:endParaRPr sz="1000" dirty="0">
              <a:solidFill>
                <a:schemeClr val="dk1"/>
              </a:solidFill>
            </a:endParaRPr>
          </a:p>
        </p:txBody>
      </p:sp>
      <p:cxnSp>
        <p:nvCxnSpPr>
          <p:cNvPr id="116" name="Shape 116"/>
          <p:cNvCxnSpPr>
            <a:stCxn id="103" idx="2"/>
            <a:endCxn id="106" idx="1"/>
          </p:cNvCxnSpPr>
          <p:nvPr/>
        </p:nvCxnSpPr>
        <p:spPr>
          <a:xfrm rot="10800000" flipH="1">
            <a:off x="4821625" y="2933625"/>
            <a:ext cx="246300" cy="12900"/>
          </a:xfrm>
          <a:prstGeom prst="straightConnector1">
            <a:avLst/>
          </a:prstGeom>
          <a:noFill/>
          <a:ln w="9525" cap="flat" cmpd="sng">
            <a:solidFill>
              <a:schemeClr val="dk2"/>
            </a:solidFill>
            <a:prstDash val="solid"/>
            <a:round/>
            <a:headEnd type="none" w="lg" len="lg"/>
            <a:tailEnd type="triangle" w="lg" len="lg"/>
          </a:ln>
        </p:spPr>
      </p:cxnSp>
      <p:cxnSp>
        <p:nvCxnSpPr>
          <p:cNvPr id="117" name="Shape 117"/>
          <p:cNvCxnSpPr>
            <a:stCxn id="97" idx="0"/>
            <a:endCxn id="98" idx="2"/>
          </p:cNvCxnSpPr>
          <p:nvPr/>
        </p:nvCxnSpPr>
        <p:spPr>
          <a:xfrm rot="10800000">
            <a:off x="3679072" y="1824575"/>
            <a:ext cx="0" cy="335700"/>
          </a:xfrm>
          <a:prstGeom prst="straightConnector1">
            <a:avLst/>
          </a:prstGeom>
          <a:noFill/>
          <a:ln w="9525" cap="flat" cmpd="sng">
            <a:solidFill>
              <a:schemeClr val="dk2"/>
            </a:solidFill>
            <a:prstDash val="solid"/>
            <a:round/>
            <a:headEnd type="none" w="lg" len="lg"/>
            <a:tailEnd type="triangle" w="lg" len="lg"/>
          </a:ln>
        </p:spPr>
      </p:cxnSp>
      <p:sp>
        <p:nvSpPr>
          <p:cNvPr id="118" name="Shape 118"/>
          <p:cNvSpPr txBox="1"/>
          <p:nvPr/>
        </p:nvSpPr>
        <p:spPr>
          <a:xfrm>
            <a:off x="3226087" y="2129375"/>
            <a:ext cx="916200" cy="655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ko" sz="1100"/>
              <a:t>Drive</a:t>
            </a:r>
          </a:p>
          <a:p>
            <a:pPr lvl="0" algn="ctr" rtl="0">
              <a:spcBef>
                <a:spcPts val="0"/>
              </a:spcBef>
              <a:buNone/>
            </a:pPr>
            <a:r>
              <a:rPr lang="ko" sz="1100"/>
              <a:t>C-arm using SITA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Original Deliverables</a:t>
            </a:r>
          </a:p>
        </p:txBody>
      </p:sp>
      <p:sp>
        <p:nvSpPr>
          <p:cNvPr id="124" name="Shape 124"/>
          <p:cNvSpPr txBox="1">
            <a:spLocks noGrp="1"/>
          </p:cNvSpPr>
          <p:nvPr>
            <p:ph type="body" idx="1"/>
          </p:nvPr>
        </p:nvSpPr>
        <p:spPr>
          <a:xfrm>
            <a:off x="311700" y="1076850"/>
            <a:ext cx="8520600" cy="37485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73333"/>
              <a:buFont typeface="Arial"/>
              <a:buNone/>
            </a:pPr>
            <a:r>
              <a:rPr lang="ko" sz="1500" b="1" dirty="0">
                <a:solidFill>
                  <a:schemeClr val="dk1"/>
                </a:solidFill>
              </a:rPr>
              <a:t>MIN	</a:t>
            </a:r>
          </a:p>
          <a:p>
            <a:pPr marL="457200" lvl="0" indent="-323850" rtl="0">
              <a:lnSpc>
                <a:spcPct val="100000"/>
              </a:lnSpc>
              <a:spcBef>
                <a:spcPts val="0"/>
              </a:spcBef>
              <a:spcAft>
                <a:spcPts val="0"/>
              </a:spcAft>
              <a:buClr>
                <a:schemeClr val="dk1"/>
              </a:buClr>
              <a:buSzPct val="100000"/>
              <a:buChar char="-"/>
            </a:pPr>
            <a:r>
              <a:rPr lang="ko" sz="1500" dirty="0" smtClean="0">
                <a:solidFill>
                  <a:schemeClr val="dk1"/>
                </a:solidFill>
              </a:rPr>
              <a:t>Registration </a:t>
            </a:r>
            <a:r>
              <a:rPr lang="ko" sz="1500" dirty="0">
                <a:solidFill>
                  <a:schemeClr val="dk1"/>
                </a:solidFill>
              </a:rPr>
              <a:t>of C-arm, patient, and patient CT data with an optical tracker/markers</a:t>
            </a:r>
          </a:p>
          <a:p>
            <a:pPr marL="914400" lvl="1" indent="-323850" rtl="0">
              <a:lnSpc>
                <a:spcPct val="100000"/>
              </a:lnSpc>
              <a:spcBef>
                <a:spcPts val="0"/>
              </a:spcBef>
              <a:spcAft>
                <a:spcPts val="0"/>
              </a:spcAft>
              <a:buClr>
                <a:schemeClr val="dk1"/>
              </a:buClr>
              <a:buSzPct val="100000"/>
              <a:buChar char="-"/>
            </a:pPr>
            <a:r>
              <a:rPr lang="ko" sz="1500" dirty="0">
                <a:solidFill>
                  <a:schemeClr val="dk1"/>
                </a:solidFill>
              </a:rPr>
              <a:t>Verification: measure Target Registration Error (TRE)</a:t>
            </a:r>
          </a:p>
          <a:p>
            <a:pPr marL="457200" lvl="0" indent="-349250" rtl="0">
              <a:lnSpc>
                <a:spcPct val="100000"/>
              </a:lnSpc>
              <a:spcBef>
                <a:spcPts val="0"/>
              </a:spcBef>
              <a:spcAft>
                <a:spcPts val="0"/>
              </a:spcAft>
              <a:buClr>
                <a:schemeClr val="dk1"/>
              </a:buClr>
              <a:buSzPct val="126666"/>
              <a:buChar char="-"/>
            </a:pPr>
            <a:r>
              <a:rPr lang="ko" sz="1500" dirty="0">
                <a:solidFill>
                  <a:schemeClr val="dk1"/>
                </a:solidFill>
              </a:rPr>
              <a:t>Modify existing DRR generation module to define source position i/t/o orbital/angular position</a:t>
            </a:r>
          </a:p>
          <a:p>
            <a:pPr marL="0" lvl="0" indent="0" rtl="0">
              <a:lnSpc>
                <a:spcPct val="138000"/>
              </a:lnSpc>
              <a:spcBef>
                <a:spcPts val="0"/>
              </a:spcBef>
              <a:spcAft>
                <a:spcPts val="0"/>
              </a:spcAft>
              <a:buNone/>
            </a:pPr>
            <a:endParaRPr sz="1500" b="1" dirty="0">
              <a:solidFill>
                <a:schemeClr val="dk1"/>
              </a:solidFill>
            </a:endParaRPr>
          </a:p>
          <a:p>
            <a:pPr lvl="0" rtl="0">
              <a:lnSpc>
                <a:spcPct val="100000"/>
              </a:lnSpc>
              <a:spcBef>
                <a:spcPts val="0"/>
              </a:spcBef>
              <a:spcAft>
                <a:spcPts val="0"/>
              </a:spcAft>
              <a:buNone/>
            </a:pPr>
            <a:r>
              <a:rPr lang="ko" sz="1500" b="1" dirty="0">
                <a:solidFill>
                  <a:schemeClr val="dk1"/>
                </a:solidFill>
              </a:rPr>
              <a:t>EXP</a:t>
            </a:r>
            <a:r>
              <a:rPr lang="ko" sz="1500" dirty="0">
                <a:solidFill>
                  <a:schemeClr val="dk1"/>
                </a:solidFill>
              </a:rPr>
              <a:t>	</a:t>
            </a:r>
          </a:p>
          <a:p>
            <a:pPr marL="457200" lvl="0" indent="-323850" rtl="0">
              <a:lnSpc>
                <a:spcPct val="100000"/>
              </a:lnSpc>
              <a:spcBef>
                <a:spcPts val="0"/>
              </a:spcBef>
              <a:spcAft>
                <a:spcPts val="0"/>
              </a:spcAft>
              <a:buClr>
                <a:schemeClr val="dk1"/>
              </a:buClr>
              <a:buSzPct val="100000"/>
              <a:buChar char="-"/>
            </a:pPr>
            <a:r>
              <a:rPr lang="ko" sz="1500" dirty="0">
                <a:solidFill>
                  <a:schemeClr val="dk1"/>
                </a:solidFill>
              </a:rPr>
              <a:t>Physical Interface: acquire pyhsical C-arm position and display DRR </a:t>
            </a:r>
          </a:p>
          <a:p>
            <a:pPr marL="457200" lvl="0" indent="-323850" rtl="0">
              <a:lnSpc>
                <a:spcPct val="100000"/>
              </a:lnSpc>
              <a:spcBef>
                <a:spcPts val="0"/>
              </a:spcBef>
              <a:spcAft>
                <a:spcPts val="0"/>
              </a:spcAft>
              <a:buClr>
                <a:schemeClr val="dk1"/>
              </a:buClr>
              <a:buSzPct val="100000"/>
              <a:buChar char="-"/>
            </a:pPr>
            <a:r>
              <a:rPr lang="ko" sz="1500" dirty="0">
                <a:solidFill>
                  <a:schemeClr val="dk1"/>
                </a:solidFill>
              </a:rPr>
              <a:t>Computer Interface: define virtual C-arm position and display DRR</a:t>
            </a:r>
          </a:p>
          <a:p>
            <a:pPr marL="914400" lvl="1" indent="-323850" rtl="0">
              <a:lnSpc>
                <a:spcPct val="100000"/>
              </a:lnSpc>
              <a:spcBef>
                <a:spcPts val="0"/>
              </a:spcBef>
              <a:spcAft>
                <a:spcPts val="0"/>
              </a:spcAft>
              <a:buClr>
                <a:schemeClr val="dk1"/>
              </a:buClr>
              <a:buSzPct val="100000"/>
              <a:buChar char="-"/>
            </a:pPr>
            <a:r>
              <a:rPr lang="ko" sz="1500" dirty="0">
                <a:solidFill>
                  <a:schemeClr val="dk1"/>
                </a:solidFill>
              </a:rPr>
              <a:t>Validation measure Projection Distance Error (PDE) between generated DRR and actual fluoroscopic image</a:t>
            </a:r>
          </a:p>
          <a:p>
            <a:pPr lvl="0" rtl="0">
              <a:lnSpc>
                <a:spcPct val="100000"/>
              </a:lnSpc>
              <a:spcBef>
                <a:spcPts val="0"/>
              </a:spcBef>
              <a:spcAft>
                <a:spcPts val="0"/>
              </a:spcAft>
              <a:buClr>
                <a:schemeClr val="dk1"/>
              </a:buClr>
              <a:buSzPct val="73333"/>
              <a:buFont typeface="Arial"/>
              <a:buNone/>
            </a:pPr>
            <a:r>
              <a:rPr lang="ko" sz="1500" b="1" dirty="0">
                <a:solidFill>
                  <a:schemeClr val="dk1"/>
                </a:solidFill>
              </a:rPr>
              <a:t>MAX</a:t>
            </a:r>
          </a:p>
          <a:p>
            <a:pPr marL="457200" lvl="0" indent="-323850" rtl="0">
              <a:lnSpc>
                <a:spcPct val="100000"/>
              </a:lnSpc>
              <a:spcBef>
                <a:spcPts val="0"/>
              </a:spcBef>
              <a:spcAft>
                <a:spcPts val="0"/>
              </a:spcAft>
              <a:buClr>
                <a:schemeClr val="dk1"/>
              </a:buClr>
              <a:buSzPct val="100000"/>
              <a:buChar char="-"/>
            </a:pPr>
            <a:r>
              <a:rPr lang="ko" sz="1500" dirty="0">
                <a:solidFill>
                  <a:schemeClr val="dk1"/>
                </a:solidFill>
              </a:rPr>
              <a:t>Physical/Computer Interfaces: </a:t>
            </a:r>
            <a:br>
              <a:rPr lang="ko" sz="1500" dirty="0">
                <a:solidFill>
                  <a:schemeClr val="dk1"/>
                </a:solidFill>
              </a:rPr>
            </a:br>
            <a:r>
              <a:rPr lang="ko" sz="1500" dirty="0">
                <a:solidFill>
                  <a:schemeClr val="dk1"/>
                </a:solidFill>
              </a:rPr>
              <a:t>	Encoder-based C-arm positioning, Pt-CT reg. w/ 3D-2D image registration</a:t>
            </a:r>
          </a:p>
          <a:p>
            <a:pPr marL="457200" lvl="0" indent="-323850" rtl="0">
              <a:lnSpc>
                <a:spcPct val="100000"/>
              </a:lnSpc>
              <a:spcBef>
                <a:spcPts val="0"/>
              </a:spcBef>
              <a:spcAft>
                <a:spcPts val="0"/>
              </a:spcAft>
              <a:buClr>
                <a:schemeClr val="dk1"/>
              </a:buClr>
              <a:buSzPct val="100000"/>
              <a:buChar char="-"/>
            </a:pPr>
            <a:r>
              <a:rPr lang="ko" sz="1500" dirty="0">
                <a:solidFill>
                  <a:schemeClr val="dk1"/>
                </a:solidFill>
              </a:rPr>
              <a:t>Computer Interface: Drive the C-arm to preferred position with SITA interface </a:t>
            </a:r>
          </a:p>
          <a:p>
            <a:pPr marL="914400" lvl="1" indent="-323850" rtl="0">
              <a:lnSpc>
                <a:spcPct val="100000"/>
              </a:lnSpc>
              <a:spcBef>
                <a:spcPts val="0"/>
              </a:spcBef>
              <a:spcAft>
                <a:spcPts val="0"/>
              </a:spcAft>
              <a:buClr>
                <a:schemeClr val="dk1"/>
              </a:buClr>
              <a:buSzPct val="100000"/>
              <a:buChar char="-"/>
            </a:pPr>
            <a:r>
              <a:rPr lang="ko" sz="1500" dirty="0">
                <a:solidFill>
                  <a:schemeClr val="dk1"/>
                </a:solidFill>
              </a:rPr>
              <a:t>Verification: Measure accuracy of C-Arm positioning, TRE.</a:t>
            </a:r>
          </a:p>
          <a:p>
            <a:pPr lvl="0" rtl="0">
              <a:lnSpc>
                <a:spcPct val="100000"/>
              </a:lnSpc>
              <a:spcBef>
                <a:spcPts val="0"/>
              </a:spcBef>
              <a:spcAft>
                <a:spcPts val="0"/>
              </a:spcAft>
              <a:buClr>
                <a:schemeClr val="dk1"/>
              </a:buClr>
              <a:buSzPct val="73333"/>
              <a:buFont typeface="Arial"/>
              <a:buNone/>
            </a:pPr>
            <a:endParaRPr sz="1500" dirty="0">
              <a:solidFill>
                <a:schemeClr val="dk1"/>
              </a:solidFill>
            </a:endParaRPr>
          </a:p>
          <a:p>
            <a:pPr lvl="0">
              <a:spcBef>
                <a:spcPts val="0"/>
              </a:spcBef>
              <a:buNone/>
            </a:pPr>
            <a:endParaRPr dirty="0"/>
          </a:p>
        </p:txBody>
      </p:sp>
      <p:pic>
        <p:nvPicPr>
          <p:cNvPr id="125" name="Shape 125"/>
          <p:cNvPicPr preferRelativeResize="0"/>
          <p:nvPr/>
        </p:nvPicPr>
        <p:blipFill>
          <a:blip r:embed="rId3">
            <a:alphaModFix/>
          </a:blip>
          <a:stretch>
            <a:fillRect/>
          </a:stretch>
        </p:blipFill>
        <p:spPr>
          <a:xfrm>
            <a:off x="0" y="22701"/>
            <a:ext cx="9143999" cy="36319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DRR genereration based on C-arm source position</a:t>
            </a:r>
          </a:p>
        </p:txBody>
      </p:sp>
      <p:pic>
        <p:nvPicPr>
          <p:cNvPr id="131" name="Shape 131"/>
          <p:cNvPicPr preferRelativeResize="0"/>
          <p:nvPr/>
        </p:nvPicPr>
        <p:blipFill rotWithShape="1">
          <a:blip r:embed="rId3">
            <a:alphaModFix/>
          </a:blip>
          <a:srcRect b="5096"/>
          <a:stretch/>
        </p:blipFill>
        <p:spPr>
          <a:xfrm>
            <a:off x="1112775" y="1017724"/>
            <a:ext cx="6918450" cy="3928176"/>
          </a:xfrm>
          <a:prstGeom prst="rect">
            <a:avLst/>
          </a:prstGeom>
          <a:noFill/>
          <a:ln>
            <a:noFill/>
          </a:ln>
        </p:spPr>
      </p:pic>
      <p:pic>
        <p:nvPicPr>
          <p:cNvPr id="132" name="Shape 132"/>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dirty="0"/>
          </a:p>
        </p:txBody>
      </p:sp>
      <p:sp>
        <p:nvSpPr>
          <p:cNvPr id="138" name="Shape 13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sp>
        <p:nvSpPr>
          <p:cNvPr id="139" name="Shape 139">
            <a:hlinkClick r:id="rId3"/>
          </p:cNvPr>
          <p:cNvSpPr/>
          <p:nvPr/>
        </p:nvSpPr>
        <p:spPr>
          <a:xfrm>
            <a:off x="1351825" y="251375"/>
            <a:ext cx="6440349" cy="4830249"/>
          </a:xfrm>
          <a:prstGeom prst="rect">
            <a:avLst/>
          </a:prstGeom>
          <a:blipFill>
            <a:blip r:embed="rId4">
              <a:alphaModFix/>
            </a:blip>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ko"/>
              <a:t>DRR genereration based on C-arm source position</a:t>
            </a:r>
          </a:p>
          <a:p>
            <a:pPr lvl="0">
              <a:spcBef>
                <a:spcPts val="0"/>
              </a:spcBef>
              <a:buNone/>
            </a:pPr>
            <a:endParaRPr dirty="0"/>
          </a:p>
        </p:txBody>
      </p:sp>
      <p:pic>
        <p:nvPicPr>
          <p:cNvPr id="145" name="Shape 145"/>
          <p:cNvPicPr preferRelativeResize="0"/>
          <p:nvPr/>
        </p:nvPicPr>
        <p:blipFill>
          <a:blip r:embed="rId3">
            <a:alphaModFix/>
          </a:blip>
          <a:stretch>
            <a:fillRect/>
          </a:stretch>
        </p:blipFill>
        <p:spPr>
          <a:xfrm>
            <a:off x="601849" y="1209575"/>
            <a:ext cx="8156025" cy="3462174"/>
          </a:xfrm>
          <a:prstGeom prst="rect">
            <a:avLst/>
          </a:prstGeom>
          <a:noFill/>
          <a:ln>
            <a:noFill/>
          </a:ln>
        </p:spPr>
      </p:pic>
      <p:sp>
        <p:nvSpPr>
          <p:cNvPr id="146" name="Shape 146"/>
          <p:cNvSpPr txBox="1"/>
          <p:nvPr/>
        </p:nvSpPr>
        <p:spPr>
          <a:xfrm>
            <a:off x="842725" y="4772025"/>
            <a:ext cx="6383400" cy="651000"/>
          </a:xfrm>
          <a:prstGeom prst="rect">
            <a:avLst/>
          </a:prstGeom>
          <a:noFill/>
          <a:ln>
            <a:noFill/>
          </a:ln>
        </p:spPr>
        <p:txBody>
          <a:bodyPr lIns="91425" tIns="91425" rIns="91425" bIns="91425" anchor="t" anchorCtr="0">
            <a:noAutofit/>
          </a:bodyPr>
          <a:lstStyle/>
          <a:p>
            <a:pPr lvl="0">
              <a:spcBef>
                <a:spcPts val="0"/>
              </a:spcBef>
              <a:buNone/>
            </a:pPr>
            <a:r>
              <a:rPr lang="ko" sz="900"/>
              <a:t>A. Uneri, Y. Otake, A. Wang, J. Siewerdsen. “Projection Geometry.” The I-STAR Lab. Johns Hopkins University. April 2014</a:t>
            </a:r>
          </a:p>
        </p:txBody>
      </p:sp>
      <p:pic>
        <p:nvPicPr>
          <p:cNvPr id="147" name="Shape 147"/>
          <p:cNvPicPr preferRelativeResize="0"/>
          <p:nvPr/>
        </p:nvPicPr>
        <p:blipFill>
          <a:blip r:embed="rId4">
            <a:alphaModFix/>
          </a:blip>
          <a:stretch>
            <a:fillRect/>
          </a:stretch>
        </p:blipFill>
        <p:spPr>
          <a:xfrm>
            <a:off x="0" y="1"/>
            <a:ext cx="9143999" cy="363196"/>
          </a:xfrm>
          <a:prstGeom prst="rect">
            <a:avLst/>
          </a:prstGeom>
          <a:noFill/>
          <a:ln>
            <a:noFill/>
          </a:ln>
        </p:spPr>
      </p:pic>
      <p:pic>
        <p:nvPicPr>
          <p:cNvPr id="148" name="Shape 148"/>
          <p:cNvPicPr preferRelativeResize="0"/>
          <p:nvPr/>
        </p:nvPicPr>
        <p:blipFill>
          <a:blip r:embed="rId5">
            <a:alphaModFix/>
          </a:blip>
          <a:stretch>
            <a:fillRect/>
          </a:stretch>
        </p:blipFill>
        <p:spPr>
          <a:xfrm>
            <a:off x="6450150" y="1323862"/>
            <a:ext cx="1162050" cy="3333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ko"/>
              <a:t>Registration</a:t>
            </a:r>
          </a:p>
        </p:txBody>
      </p:sp>
      <p:pic>
        <p:nvPicPr>
          <p:cNvPr id="154" name="Shape 154"/>
          <p:cNvPicPr preferRelativeResize="0"/>
          <p:nvPr/>
        </p:nvPicPr>
        <p:blipFill>
          <a:blip r:embed="rId3">
            <a:alphaModFix/>
          </a:blip>
          <a:stretch>
            <a:fillRect/>
          </a:stretch>
        </p:blipFill>
        <p:spPr>
          <a:xfrm>
            <a:off x="295275" y="1233250"/>
            <a:ext cx="8553450" cy="3219450"/>
          </a:xfrm>
          <a:prstGeom prst="rect">
            <a:avLst/>
          </a:prstGeom>
          <a:noFill/>
          <a:ln>
            <a:noFill/>
          </a:ln>
        </p:spPr>
      </p:pic>
      <p:pic>
        <p:nvPicPr>
          <p:cNvPr id="155" name="Shape 155"/>
          <p:cNvPicPr preferRelativeResize="0"/>
          <p:nvPr/>
        </p:nvPicPr>
        <p:blipFill>
          <a:blip r:embed="rId4">
            <a:alphaModFix/>
          </a:blip>
          <a:stretch>
            <a:fillRect/>
          </a:stretch>
        </p:blipFill>
        <p:spPr>
          <a:xfrm>
            <a:off x="0" y="1"/>
            <a:ext cx="9143999" cy="36319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3013</Words>
  <Application>Microsoft Office PowerPoint</Application>
  <PresentationFormat>On-screen Show (16:9)</PresentationFormat>
  <Paragraphs>281</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simple-light-2</vt:lpstr>
      <vt:lpstr>Checkpoint Presentation: Computer-Guided X-Ray C-arm Positioning</vt:lpstr>
      <vt:lpstr>Project Background: Motivation</vt:lpstr>
      <vt:lpstr>Project Background: Solution</vt:lpstr>
      <vt:lpstr>Project Background: 2 Approaches (CI/PI) </vt:lpstr>
      <vt:lpstr>Original Deliverables</vt:lpstr>
      <vt:lpstr>DRR genereration based on C-arm source position</vt:lpstr>
      <vt:lpstr>PowerPoint Presentation</vt:lpstr>
      <vt:lpstr>DRR genereration based on C-arm source position </vt:lpstr>
      <vt:lpstr>Registration</vt:lpstr>
      <vt:lpstr>Registration</vt:lpstr>
      <vt:lpstr>Patient-CT Registration</vt:lpstr>
      <vt:lpstr>Patient-CT Registration: Verification </vt:lpstr>
      <vt:lpstr>Registration</vt:lpstr>
      <vt:lpstr>C-arm Registration</vt:lpstr>
      <vt:lpstr>C-arm Registration: Calibration</vt:lpstr>
      <vt:lpstr>C-arm Registration</vt:lpstr>
      <vt:lpstr>Updated Delilverables</vt:lpstr>
      <vt:lpstr>Dependencies</vt:lpstr>
      <vt:lpstr>Project Timeline (before)</vt:lpstr>
      <vt:lpstr>Project Timeline (Updated)</vt:lpstr>
      <vt:lpstr>Upcoming Milestones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Checkpoint Presentation: Computer-Guided X-Ray C-arm Positioning</dc:title>
  <dc:creator>SeungWook Lee</dc:creator>
  <cp:lastModifiedBy>SeungWook Lee</cp:lastModifiedBy>
  <cp:revision>3</cp:revision>
  <dcterms:modified xsi:type="dcterms:W3CDTF">2016-03-27T21:51:51Z</dcterms:modified>
</cp:coreProperties>
</file>