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5143500" cx="9144000"/>
  <p:notesSz cx="6858000" cy="9144000"/>
  <p:embeddedFontLst>
    <p:embeddedFont>
      <p:font typeface="Raleway"/>
      <p:regular r:id="rId20"/>
      <p:bold r:id="rId21"/>
      <p:italic r:id="rId22"/>
      <p:boldItalic r:id="rId23"/>
    </p:embeddedFont>
    <p:embeddedFont>
      <p:font typeface="La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04E45E6-C3DE-4F04-82FF-61591311708F}">
  <a:tblStyle styleId="{204E45E6-C3DE-4F04-82FF-6159131170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regular.fntdata"/><Relationship Id="rId22" Type="http://schemas.openxmlformats.org/officeDocument/2006/relationships/font" Target="fonts/Raleway-italic.fntdata"/><Relationship Id="rId21" Type="http://schemas.openxmlformats.org/officeDocument/2006/relationships/font" Target="fonts/Raleway-bold.fntdata"/><Relationship Id="rId24" Type="http://schemas.openxmlformats.org/officeDocument/2006/relationships/font" Target="fonts/Lato-regular.fntdata"/><Relationship Id="rId23" Type="http://schemas.openxmlformats.org/officeDocument/2006/relationships/font" Target="fonts/Raleway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Lato-italic.fntdata"/><Relationship Id="rId25" Type="http://schemas.openxmlformats.org/officeDocument/2006/relationships/font" Target="fonts/Lato-bold.fntdata"/><Relationship Id="rId27" Type="http://schemas.openxmlformats.org/officeDocument/2006/relationships/font" Target="fonts/Lato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ce51d0480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ce51d0480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ce51d0480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ce51d0480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ce51d0480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ce51d0480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ce51d04809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ce51d0480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e51d0480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e51d0480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e51d04809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ce51d04809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e51d04809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ce51d04809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ce51d0480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ce51d0480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ce51d0480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ce51d0480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e51d04809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e51d04809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ce51d04809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ce51d04809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ce51d0480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ce51d0480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5938246" y="2533163"/>
            <a:ext cx="7218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59861" y="2533163"/>
            <a:ext cx="7218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" y="2533163"/>
            <a:ext cx="7218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21425" y="2533163"/>
            <a:ext cx="52167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lor background">
  <p:cSld name="BLANK_1">
    <p:bg>
      <p:bgPr>
        <a:solidFill>
          <a:schemeClr val="accen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1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1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1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7" name="Google Shape;87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8" name="Google Shape;8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0" y="0"/>
            <a:ext cx="9144000" cy="399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/>
          <p:nvPr/>
        </p:nvSpPr>
        <p:spPr>
          <a:xfrm>
            <a:off x="3047704" y="3992850"/>
            <a:ext cx="3047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096271" y="3992850"/>
            <a:ext cx="3047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1" y="3992850"/>
            <a:ext cx="3047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idx="1" type="body"/>
          </p:nvPr>
        </p:nvSpPr>
        <p:spPr>
          <a:xfrm>
            <a:off x="1710425" y="2161800"/>
            <a:ext cx="57237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SzPts val="2400"/>
              <a:buChar char="▷"/>
              <a:defRPr i="1"/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indent="-381000" lvl="8" marL="41148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/>
        </p:txBody>
      </p:sp>
      <p:sp>
        <p:nvSpPr>
          <p:cNvPr id="26" name="Google Shape;26;p4"/>
          <p:cNvSpPr txBox="1"/>
          <p:nvPr/>
        </p:nvSpPr>
        <p:spPr>
          <a:xfrm>
            <a:off x="3593400" y="118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chemeClr val="accent6"/>
                </a:solidFill>
              </a:rPr>
              <a:t>“</a:t>
            </a:r>
            <a:endParaRPr b="1" sz="9600">
              <a:solidFill>
                <a:schemeClr val="accent6"/>
              </a:solidFill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5723283" y="1599675"/>
            <a:ext cx="17103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7434177" y="1599675"/>
            <a:ext cx="17103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0" y="1599675"/>
            <a:ext cx="17103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710425" y="1599675"/>
            <a:ext cx="17103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" name="Google Shape;35;p5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6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6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" type="body"/>
          </p:nvPr>
        </p:nvSpPr>
        <p:spPr>
          <a:xfrm>
            <a:off x="893625" y="1200150"/>
            <a:ext cx="31368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7" name="Google Shape;47;p6"/>
          <p:cNvSpPr txBox="1"/>
          <p:nvPr>
            <p:ph idx="2" type="body"/>
          </p:nvPr>
        </p:nvSpPr>
        <p:spPr>
          <a:xfrm>
            <a:off x="4219456" y="1200150"/>
            <a:ext cx="31368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7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7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7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" type="body"/>
          </p:nvPr>
        </p:nvSpPr>
        <p:spPr>
          <a:xfrm>
            <a:off x="893700" y="1200150"/>
            <a:ext cx="2371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6" name="Google Shape;56;p7"/>
          <p:cNvSpPr txBox="1"/>
          <p:nvPr>
            <p:ph idx="2" type="body"/>
          </p:nvPr>
        </p:nvSpPr>
        <p:spPr>
          <a:xfrm>
            <a:off x="3386404" y="1200150"/>
            <a:ext cx="2371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7" name="Google Shape;57;p7"/>
          <p:cNvSpPr txBox="1"/>
          <p:nvPr>
            <p:ph idx="3" type="body"/>
          </p:nvPr>
        </p:nvSpPr>
        <p:spPr>
          <a:xfrm>
            <a:off x="5879107" y="1200150"/>
            <a:ext cx="2371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8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8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9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9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9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9"/>
          <p:cNvSpPr txBox="1"/>
          <p:nvPr>
            <p:ph idx="1" type="body"/>
          </p:nvPr>
        </p:nvSpPr>
        <p:spPr>
          <a:xfrm>
            <a:off x="893700" y="4649963"/>
            <a:ext cx="6462600" cy="35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/>
        </p:txBody>
      </p:sp>
      <p:sp>
        <p:nvSpPr>
          <p:cNvPr id="72" name="Google Shape;72;p9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0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0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7.png"/><Relationship Id="rId6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7.pn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8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/>
          <p:nvPr>
            <p:ph type="ctrTitle"/>
          </p:nvPr>
        </p:nvSpPr>
        <p:spPr>
          <a:xfrm>
            <a:off x="704850" y="998875"/>
            <a:ext cx="67365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Mosquito Decapitation and Squeeze Prediction</a:t>
            </a:r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311700" y="2834125"/>
            <a:ext cx="71493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EN.620.801 MSE Robotics Research</a:t>
            </a:r>
            <a:endParaRPr sz="1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Alan Lai</a:t>
            </a:r>
            <a:endParaRPr sz="1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Mentors: Balazs Vagvolgyi, Dr. Russ Taylor</a:t>
            </a:r>
            <a:endParaRPr sz="1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5" name="Google Shape;9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75" y="64025"/>
            <a:ext cx="1771925" cy="46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0839" y="64025"/>
            <a:ext cx="1422911" cy="4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 txBox="1"/>
          <p:nvPr/>
        </p:nvSpPr>
        <p:spPr>
          <a:xfrm>
            <a:off x="91800" y="4694400"/>
            <a:ext cx="11013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"/>
                <a:ea typeface="Lato"/>
                <a:cs typeface="Lato"/>
                <a:sym typeface="Lato"/>
              </a:rPr>
              <a:t>Confidential</a:t>
            </a:r>
            <a:endParaRPr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" name="Google Shape;98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7100" y="3191316"/>
            <a:ext cx="2402951" cy="160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7100" y="1433050"/>
            <a:ext cx="2402950" cy="160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2"/>
          <p:cNvSpPr txBox="1"/>
          <p:nvPr>
            <p:ph type="title"/>
          </p:nvPr>
        </p:nvSpPr>
        <p:spPr>
          <a:xfrm>
            <a:off x="893700" y="358400"/>
            <a:ext cx="8050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Preliminary Results - Decapitation Prediction</a:t>
            </a:r>
            <a:endParaRPr sz="2900"/>
          </a:p>
        </p:txBody>
      </p:sp>
      <p:sp>
        <p:nvSpPr>
          <p:cNvPr id="233" name="Google Shape;233;p22"/>
          <p:cNvSpPr txBox="1"/>
          <p:nvPr>
            <p:ph idx="1" type="body"/>
          </p:nvPr>
        </p:nvSpPr>
        <p:spPr>
          <a:xfrm>
            <a:off x="893700" y="1221200"/>
            <a:ext cx="5176500" cy="35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SzPts val="1400"/>
              <a:buChar char="▷"/>
            </a:pPr>
            <a:r>
              <a:rPr lang="en" sz="2000"/>
              <a:t>Prediction of decapitation success/failure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91% accuracy (overhead)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91% accuracy (side view)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91% accuracy (combined)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2"/>
          <p:cNvSpPr txBox="1"/>
          <p:nvPr/>
        </p:nvSpPr>
        <p:spPr>
          <a:xfrm>
            <a:off x="6257100" y="1433050"/>
            <a:ext cx="134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Success Case</a:t>
            </a:r>
            <a:endParaRPr b="1" sz="1100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22"/>
          <p:cNvSpPr txBox="1"/>
          <p:nvPr/>
        </p:nvSpPr>
        <p:spPr>
          <a:xfrm>
            <a:off x="6257100" y="4439275"/>
            <a:ext cx="134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Failure </a:t>
            </a:r>
            <a:r>
              <a:rPr b="1" lang="en" sz="1100">
                <a:latin typeface="Lato"/>
                <a:ea typeface="Lato"/>
                <a:cs typeface="Lato"/>
                <a:sym typeface="Lato"/>
              </a:rPr>
              <a:t>Case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36" name="Google Shape;236;p22"/>
          <p:cNvGraphicFramePr/>
          <p:nvPr/>
        </p:nvGraphicFramePr>
        <p:xfrm>
          <a:off x="1316875" y="2980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{204E45E6-C3DE-4F04-82FF-61591311708F}</a:tableStyleId>
              </a:tblPr>
              <a:tblGrid>
                <a:gridCol w="827900"/>
                <a:gridCol w="746975"/>
                <a:gridCol w="743600"/>
                <a:gridCol w="7400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Ground Truth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Success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Fail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Prediction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Success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17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Fail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</a:tbl>
          </a:graphicData>
        </a:graphic>
      </p:graphicFrame>
      <p:pic>
        <p:nvPicPr>
          <p:cNvPr id="237" name="Google Shape;23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75" y="64025"/>
            <a:ext cx="1771925" cy="46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0839" y="64025"/>
            <a:ext cx="1422911" cy="4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2"/>
          <p:cNvSpPr txBox="1"/>
          <p:nvPr/>
        </p:nvSpPr>
        <p:spPr>
          <a:xfrm>
            <a:off x="91800" y="4694400"/>
            <a:ext cx="11013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"/>
                <a:ea typeface="Lato"/>
                <a:cs typeface="Lato"/>
                <a:sym typeface="Lato"/>
              </a:rPr>
              <a:t>Confidential</a:t>
            </a:r>
            <a:endParaRPr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0" name="Google Shape;240;p22"/>
          <p:cNvSpPr txBox="1"/>
          <p:nvPr>
            <p:ph idx="12" type="sldNum"/>
          </p:nvPr>
        </p:nvSpPr>
        <p:spPr>
          <a:xfrm>
            <a:off x="8296700" y="4696925"/>
            <a:ext cx="7326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/13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3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Preliminary Results - Squeezing</a:t>
            </a:r>
            <a:endParaRPr sz="2900"/>
          </a:p>
        </p:txBody>
      </p:sp>
      <p:sp>
        <p:nvSpPr>
          <p:cNvPr id="246" name="Google Shape;246;p23"/>
          <p:cNvSpPr txBox="1"/>
          <p:nvPr>
            <p:ph idx="1" type="body"/>
          </p:nvPr>
        </p:nvSpPr>
        <p:spPr>
          <a:xfrm>
            <a:off x="893700" y="1221200"/>
            <a:ext cx="4862700" cy="35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SzPts val="1400"/>
              <a:buChar char="▷"/>
            </a:pPr>
            <a:r>
              <a:rPr lang="en" sz="2000"/>
              <a:t>Prediction of squeezing success/failure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76% accuracy (overhead)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70% accuracy (side view)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76% accuracy (combined)</a:t>
            </a:r>
            <a:endParaRPr sz="2000"/>
          </a:p>
        </p:txBody>
      </p:sp>
      <p:graphicFrame>
        <p:nvGraphicFramePr>
          <p:cNvPr id="247" name="Google Shape;247;p23"/>
          <p:cNvGraphicFramePr/>
          <p:nvPr/>
        </p:nvGraphicFramePr>
        <p:xfrm>
          <a:off x="1316736" y="298094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{204E45E6-C3DE-4F04-82FF-61591311708F}</a:tableStyleId>
              </a:tblPr>
              <a:tblGrid>
                <a:gridCol w="827900"/>
                <a:gridCol w="746975"/>
                <a:gridCol w="743600"/>
                <a:gridCol w="7400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Ground Truth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Success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Fail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Prediction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Success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8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Fail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</a:tbl>
          </a:graphicData>
        </a:graphic>
      </p:graphicFrame>
      <p:pic>
        <p:nvPicPr>
          <p:cNvPr id="248" name="Google Shape;2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9850" y="1670700"/>
            <a:ext cx="1585600" cy="23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4250" y="1670700"/>
            <a:ext cx="1585600" cy="237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3"/>
          <p:cNvSpPr txBox="1"/>
          <p:nvPr/>
        </p:nvSpPr>
        <p:spPr>
          <a:xfrm>
            <a:off x="5595800" y="4049100"/>
            <a:ext cx="134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Success Case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1" name="Google Shape;251;p23"/>
          <p:cNvSpPr txBox="1"/>
          <p:nvPr/>
        </p:nvSpPr>
        <p:spPr>
          <a:xfrm>
            <a:off x="7181400" y="4049100"/>
            <a:ext cx="134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Failure Case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2" name="Google Shape;25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75" y="64025"/>
            <a:ext cx="1771925" cy="46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0839" y="64025"/>
            <a:ext cx="1422911" cy="4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3"/>
          <p:cNvSpPr txBox="1"/>
          <p:nvPr/>
        </p:nvSpPr>
        <p:spPr>
          <a:xfrm>
            <a:off x="91800" y="4694400"/>
            <a:ext cx="11013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"/>
                <a:ea typeface="Lato"/>
                <a:cs typeface="Lato"/>
                <a:sym typeface="Lato"/>
              </a:rPr>
              <a:t>Confidential</a:t>
            </a:r>
            <a:endParaRPr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" name="Google Shape;255;p23"/>
          <p:cNvSpPr txBox="1"/>
          <p:nvPr>
            <p:ph idx="12" type="sldNum"/>
          </p:nvPr>
        </p:nvSpPr>
        <p:spPr>
          <a:xfrm>
            <a:off x="8363775" y="4696925"/>
            <a:ext cx="6654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/13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261" name="Google Shape;261;p24"/>
          <p:cNvSpPr txBox="1"/>
          <p:nvPr>
            <p:ph idx="1" type="body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▷"/>
            </a:pPr>
            <a:r>
              <a:rPr lang="en"/>
              <a:t>Data augmentations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Random intensity shifts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Random crop, rotate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▷"/>
            </a:pPr>
            <a:r>
              <a:rPr lang="en"/>
              <a:t>Need more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▷"/>
            </a:pPr>
            <a:r>
              <a:rPr lang="en"/>
              <a:t>Setup framework for future training</a:t>
            </a:r>
            <a:endParaRPr/>
          </a:p>
        </p:txBody>
      </p:sp>
      <p:pic>
        <p:nvPicPr>
          <p:cNvPr id="262" name="Google Shape;2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75" y="64025"/>
            <a:ext cx="1771925" cy="46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0839" y="64025"/>
            <a:ext cx="1422911" cy="4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4"/>
          <p:cNvSpPr txBox="1"/>
          <p:nvPr/>
        </p:nvSpPr>
        <p:spPr>
          <a:xfrm>
            <a:off x="91800" y="4694400"/>
            <a:ext cx="11013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"/>
                <a:ea typeface="Lato"/>
                <a:cs typeface="Lato"/>
                <a:sym typeface="Lato"/>
              </a:rPr>
              <a:t>Confidential</a:t>
            </a:r>
            <a:endParaRPr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5" name="Google Shape;265;p24"/>
          <p:cNvSpPr txBox="1"/>
          <p:nvPr>
            <p:ph idx="12" type="sldNum"/>
          </p:nvPr>
        </p:nvSpPr>
        <p:spPr>
          <a:xfrm>
            <a:off x="8117775" y="4696925"/>
            <a:ext cx="9114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/13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5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271" name="Google Shape;271;p25"/>
          <p:cNvSpPr txBox="1"/>
          <p:nvPr>
            <p:ph idx="1" type="body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/>
              <a:t>[1] Wu, H., Mu, J., Da, T., Xu, M., Taylor, R. H., Iordachita, I., &amp; Chirikjian, G. S. (2019). Multi-mosquito object detection and 2d pose estimation for automation of PfSPZ malaria vaccine production. In 2019 IEEE 15th International Conference on Automation Science and Engineering, CASE 2019 (pp. 411-417). [8842953] (IEEE International Conference on Automation Science and Engineering; Vol. 2019-August). IEEE Computer Society. https://doi.org/10.1109/COASE.2019.8842953 </a:t>
            </a:r>
            <a:endParaRPr sz="9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/>
              <a:t>[2] Li, W., Zhang, Z., He, Z., Vora, P., Lai, A., Vagvolgyi, B., Leonard, S., Goodridge, A., Iordachita, I., Chakravarty, S., Sim, K. L., Hoffman, S. L., Taylor, R.H. (2021). Progress in Development of an Automated Mosquito Salivary Gland Extractor: A Step Forward to Malaria Vaccine Mass Production.</a:t>
            </a:r>
            <a:endParaRPr sz="900"/>
          </a:p>
        </p:txBody>
      </p:sp>
      <p:pic>
        <p:nvPicPr>
          <p:cNvPr id="272" name="Google Shape;2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75" y="64025"/>
            <a:ext cx="1771925" cy="46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0839" y="64025"/>
            <a:ext cx="1422911" cy="4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5"/>
          <p:cNvSpPr txBox="1"/>
          <p:nvPr/>
        </p:nvSpPr>
        <p:spPr>
          <a:xfrm>
            <a:off x="91800" y="4694400"/>
            <a:ext cx="11013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"/>
                <a:ea typeface="Lato"/>
                <a:cs typeface="Lato"/>
                <a:sym typeface="Lato"/>
              </a:rPr>
              <a:t>Confidential</a:t>
            </a:r>
            <a:endParaRPr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5" name="Google Shape;275;p25"/>
          <p:cNvSpPr txBox="1"/>
          <p:nvPr>
            <p:ph idx="12" type="sldNum"/>
          </p:nvPr>
        </p:nvSpPr>
        <p:spPr>
          <a:xfrm>
            <a:off x="8356325" y="4696925"/>
            <a:ext cx="6729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/13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Background</a:t>
            </a:r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0839" y="64025"/>
            <a:ext cx="1422911" cy="4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75" y="64025"/>
            <a:ext cx="1771925" cy="462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/>
          <p:nvPr/>
        </p:nvSpPr>
        <p:spPr>
          <a:xfrm>
            <a:off x="837700" y="1257700"/>
            <a:ext cx="4233000" cy="1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Goal: To create a ROS-integrated computer vision system for prediction of mosquito decapitation and salivary gland extraction success to guide an automated mosquito dissection robotic system for live malaria vaccine production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7" name="Google Shape;10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9725" y="1764075"/>
            <a:ext cx="3299300" cy="247104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 txBox="1"/>
          <p:nvPr/>
        </p:nvSpPr>
        <p:spPr>
          <a:xfrm>
            <a:off x="893700" y="2517025"/>
            <a:ext cx="4233000" cy="22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Background: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3200" lvl="0" marL="228600" rtl="0" algn="l">
              <a:spcBef>
                <a:spcPts val="60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Malaria causes over 400,000 deaths a year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Sanaria has developed a live malaria vaccine shown to be 100% effective in clinical trials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Extraction of salivary glands vital for vaccine production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Currently done manually; but automatic mosquito microdissection system (MMS) proposed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91800" y="4694400"/>
            <a:ext cx="11013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"/>
                <a:ea typeface="Lato"/>
                <a:cs typeface="Lato"/>
                <a:sym typeface="Lato"/>
              </a:rPr>
              <a:t>Confidential</a:t>
            </a:r>
            <a:endParaRPr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0" name="Google Shape;110;p14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/13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Background</a:t>
            </a:r>
            <a:endParaRPr/>
          </a:p>
        </p:txBody>
      </p:sp>
      <p:pic>
        <p:nvPicPr>
          <p:cNvPr id="116" name="Google Shape;11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0839" y="64025"/>
            <a:ext cx="1422911" cy="4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75" y="64025"/>
            <a:ext cx="1771925" cy="46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3700" y="1172013"/>
            <a:ext cx="2605609" cy="362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9725" y="1764075"/>
            <a:ext cx="3299300" cy="247104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/>
          <p:nvPr/>
        </p:nvSpPr>
        <p:spPr>
          <a:xfrm>
            <a:off x="5734475" y="3413600"/>
            <a:ext cx="29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6178700" y="2799500"/>
            <a:ext cx="29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" name="Google Shape;122;p15"/>
          <p:cNvSpPr txBox="1"/>
          <p:nvPr/>
        </p:nvSpPr>
        <p:spPr>
          <a:xfrm>
            <a:off x="6539825" y="2799500"/>
            <a:ext cx="29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endParaRPr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3" name="Google Shape;123;p15"/>
          <p:cNvSpPr txBox="1"/>
          <p:nvPr/>
        </p:nvSpPr>
        <p:spPr>
          <a:xfrm>
            <a:off x="6900950" y="2724150"/>
            <a:ext cx="4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15</a:t>
            </a:r>
            <a:endParaRPr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7236750" y="3413600"/>
            <a:ext cx="4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18</a:t>
            </a:r>
            <a:endParaRPr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5" name="Google Shape;125;p15"/>
          <p:cNvSpPr txBox="1"/>
          <p:nvPr/>
        </p:nvSpPr>
        <p:spPr>
          <a:xfrm>
            <a:off x="91800" y="4694400"/>
            <a:ext cx="11013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"/>
                <a:ea typeface="Lato"/>
                <a:cs typeface="Lato"/>
                <a:sym typeface="Lato"/>
              </a:rPr>
              <a:t>Confidential</a:t>
            </a:r>
            <a:endParaRPr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6" name="Google Shape;126;p15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/13</a:t>
            </a:r>
            <a:endParaRPr/>
          </a:p>
        </p:txBody>
      </p:sp>
      <p:sp>
        <p:nvSpPr>
          <p:cNvPr id="127" name="Google Shape;127;p15"/>
          <p:cNvSpPr txBox="1"/>
          <p:nvPr/>
        </p:nvSpPr>
        <p:spPr>
          <a:xfrm>
            <a:off x="3499300" y="4487125"/>
            <a:ext cx="342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[Li]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 + Motivation</a:t>
            </a:r>
            <a:endParaRPr/>
          </a:p>
        </p:txBody>
      </p:sp>
      <p:pic>
        <p:nvPicPr>
          <p:cNvPr id="133" name="Google Shape;1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0839" y="64025"/>
            <a:ext cx="1422911" cy="4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75" y="64025"/>
            <a:ext cx="1771925" cy="46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3700" y="1172013"/>
            <a:ext cx="2605609" cy="362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9725" y="1764075"/>
            <a:ext cx="3299300" cy="247104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/>
          <p:nvPr/>
        </p:nvSpPr>
        <p:spPr>
          <a:xfrm>
            <a:off x="5734475" y="3413600"/>
            <a:ext cx="29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Google Shape;138;p16"/>
          <p:cNvSpPr txBox="1"/>
          <p:nvPr/>
        </p:nvSpPr>
        <p:spPr>
          <a:xfrm>
            <a:off x="6178700" y="2799500"/>
            <a:ext cx="29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" name="Google Shape;139;p16"/>
          <p:cNvSpPr txBox="1"/>
          <p:nvPr/>
        </p:nvSpPr>
        <p:spPr>
          <a:xfrm>
            <a:off x="6539825" y="2799500"/>
            <a:ext cx="29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endParaRPr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" name="Google Shape;140;p16"/>
          <p:cNvSpPr txBox="1"/>
          <p:nvPr/>
        </p:nvSpPr>
        <p:spPr>
          <a:xfrm>
            <a:off x="6900950" y="2724150"/>
            <a:ext cx="4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15</a:t>
            </a:r>
            <a:endParaRPr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p16"/>
          <p:cNvSpPr txBox="1"/>
          <p:nvPr/>
        </p:nvSpPr>
        <p:spPr>
          <a:xfrm>
            <a:off x="7236750" y="3413600"/>
            <a:ext cx="4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18</a:t>
            </a:r>
            <a:endParaRPr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2" name="Google Shape;142;p16"/>
          <p:cNvSpPr/>
          <p:nvPr/>
        </p:nvSpPr>
        <p:spPr>
          <a:xfrm>
            <a:off x="3654363" y="1215800"/>
            <a:ext cx="1230300" cy="4623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Predict decapitation + squeezing success &amp; failure</a:t>
            </a:r>
            <a:endParaRPr b="1" sz="800">
              <a:solidFill>
                <a:srgbClr val="FFFFFF"/>
              </a:solidFill>
            </a:endParaRPr>
          </a:p>
        </p:txBody>
      </p:sp>
      <p:cxnSp>
        <p:nvCxnSpPr>
          <p:cNvPr id="143" name="Google Shape;143;p16"/>
          <p:cNvCxnSpPr/>
          <p:nvPr/>
        </p:nvCxnSpPr>
        <p:spPr>
          <a:xfrm>
            <a:off x="3489200" y="1373425"/>
            <a:ext cx="156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4" name="Google Shape;144;p16"/>
          <p:cNvSpPr/>
          <p:nvPr/>
        </p:nvSpPr>
        <p:spPr>
          <a:xfrm>
            <a:off x="2786975" y="1515700"/>
            <a:ext cx="209700" cy="6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5" name="Google Shape;145;p16"/>
          <p:cNvCxnSpPr>
            <a:stCxn id="142" idx="2"/>
          </p:cNvCxnSpPr>
          <p:nvPr/>
        </p:nvCxnSpPr>
        <p:spPr>
          <a:xfrm rot="5400000">
            <a:off x="3851163" y="1319750"/>
            <a:ext cx="60000" cy="7767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6" name="Google Shape;146;p16"/>
          <p:cNvCxnSpPr>
            <a:stCxn id="142" idx="2"/>
          </p:cNvCxnSpPr>
          <p:nvPr/>
        </p:nvCxnSpPr>
        <p:spPr>
          <a:xfrm rot="5400000">
            <a:off x="1565763" y="1695650"/>
            <a:ext cx="2721300" cy="2686200"/>
          </a:xfrm>
          <a:prstGeom prst="bentConnector3">
            <a:avLst>
              <a:gd fmla="val 11662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7" name="Google Shape;147;p16"/>
          <p:cNvSpPr txBox="1"/>
          <p:nvPr/>
        </p:nvSpPr>
        <p:spPr>
          <a:xfrm>
            <a:off x="3654375" y="1678100"/>
            <a:ext cx="56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Predict success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p16"/>
          <p:cNvSpPr txBox="1"/>
          <p:nvPr/>
        </p:nvSpPr>
        <p:spPr>
          <a:xfrm>
            <a:off x="3706125" y="2971950"/>
            <a:ext cx="56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Predict failure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16"/>
          <p:cNvSpPr txBox="1"/>
          <p:nvPr/>
        </p:nvSpPr>
        <p:spPr>
          <a:xfrm>
            <a:off x="91800" y="4694400"/>
            <a:ext cx="11013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"/>
                <a:ea typeface="Lato"/>
                <a:cs typeface="Lato"/>
                <a:sym typeface="Lato"/>
              </a:rPr>
              <a:t>Confidential</a:t>
            </a:r>
            <a:endParaRPr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0" name="Google Shape;150;p16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/13</a:t>
            </a:r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5440988" y="1215800"/>
            <a:ext cx="1230300" cy="462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Analyze and classify failure cases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52" name="Google Shape;152;p16"/>
          <p:cNvSpPr/>
          <p:nvPr/>
        </p:nvSpPr>
        <p:spPr>
          <a:xfrm>
            <a:off x="7227613" y="1215800"/>
            <a:ext cx="1230300" cy="462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Improve System</a:t>
            </a:r>
            <a:endParaRPr b="1" sz="800"/>
          </a:p>
        </p:txBody>
      </p:sp>
      <p:cxnSp>
        <p:nvCxnSpPr>
          <p:cNvPr id="153" name="Google Shape;153;p16"/>
          <p:cNvCxnSpPr>
            <a:stCxn id="142" idx="3"/>
            <a:endCxn id="151" idx="1"/>
          </p:cNvCxnSpPr>
          <p:nvPr/>
        </p:nvCxnSpPr>
        <p:spPr>
          <a:xfrm>
            <a:off x="4884663" y="1446950"/>
            <a:ext cx="556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54" name="Google Shape;154;p16"/>
          <p:cNvCxnSpPr>
            <a:stCxn id="151" idx="3"/>
            <a:endCxn id="152" idx="1"/>
          </p:cNvCxnSpPr>
          <p:nvPr/>
        </p:nvCxnSpPr>
        <p:spPr>
          <a:xfrm>
            <a:off x="6671288" y="1446950"/>
            <a:ext cx="556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5" name="Google Shape;155;p16"/>
          <p:cNvSpPr txBox="1"/>
          <p:nvPr/>
        </p:nvSpPr>
        <p:spPr>
          <a:xfrm>
            <a:off x="3499300" y="4487125"/>
            <a:ext cx="342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[Li]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Deliverables</a:t>
            </a:r>
            <a:endParaRPr/>
          </a:p>
        </p:txBody>
      </p:sp>
      <p:sp>
        <p:nvSpPr>
          <p:cNvPr id="161" name="Google Shape;161;p17"/>
          <p:cNvSpPr txBox="1"/>
          <p:nvPr>
            <p:ph idx="1" type="body"/>
          </p:nvPr>
        </p:nvSpPr>
        <p:spPr>
          <a:xfrm>
            <a:off x="893700" y="1373600"/>
            <a:ext cx="7320000" cy="35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▷"/>
            </a:pPr>
            <a:r>
              <a:rPr lang="en">
                <a:highlight>
                  <a:srgbClr val="FFF2CC"/>
                </a:highlight>
              </a:rPr>
              <a:t>Working</a:t>
            </a:r>
            <a:r>
              <a:rPr lang="en">
                <a:highlight>
                  <a:srgbClr val="FFF2CC"/>
                </a:highlight>
              </a:rPr>
              <a:t> algorithm on decapitation prediction</a:t>
            </a:r>
            <a:endParaRPr>
              <a:highlight>
                <a:srgbClr val="FFF2CC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▷"/>
            </a:pPr>
            <a:r>
              <a:rPr lang="en">
                <a:highlight>
                  <a:srgbClr val="FFF2CC"/>
                </a:highlight>
              </a:rPr>
              <a:t>Working algorithm on squeeze success prediction</a:t>
            </a:r>
            <a:endParaRPr>
              <a:highlight>
                <a:srgbClr val="FFF2CC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▷"/>
            </a:pPr>
            <a:r>
              <a:rPr lang="en">
                <a:highlight>
                  <a:srgbClr val="F4CCCC"/>
                </a:highlight>
              </a:rPr>
              <a:t>ROS integration test client/server for prediction algorithms</a:t>
            </a:r>
            <a:endParaRPr>
              <a:highlight>
                <a:srgbClr val="F4CCCC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▷"/>
            </a:pPr>
            <a:r>
              <a:rPr lang="en">
                <a:highlight>
                  <a:srgbClr val="FFF2CC"/>
                </a:highlight>
              </a:rPr>
              <a:t>Documentation on all algorithms and usage</a:t>
            </a:r>
            <a:endParaRPr>
              <a:highlight>
                <a:srgbClr val="FFF2CC"/>
              </a:highlight>
            </a:endParaRPr>
          </a:p>
        </p:txBody>
      </p:sp>
      <p:pic>
        <p:nvPicPr>
          <p:cNvPr id="162" name="Google Shape;16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75" y="64025"/>
            <a:ext cx="1771925" cy="46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0839" y="64025"/>
            <a:ext cx="1422911" cy="4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7"/>
          <p:cNvSpPr txBox="1"/>
          <p:nvPr/>
        </p:nvSpPr>
        <p:spPr>
          <a:xfrm>
            <a:off x="91800" y="4694400"/>
            <a:ext cx="11013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"/>
                <a:ea typeface="Lato"/>
                <a:cs typeface="Lato"/>
                <a:sym typeface="Lato"/>
              </a:rPr>
              <a:t>Confidential</a:t>
            </a:r>
            <a:endParaRPr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17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/13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</a:t>
            </a:r>
            <a:endParaRPr/>
          </a:p>
        </p:txBody>
      </p:sp>
      <p:sp>
        <p:nvSpPr>
          <p:cNvPr id="171" name="Google Shape;171;p18"/>
          <p:cNvSpPr txBox="1"/>
          <p:nvPr>
            <p:ph idx="1" type="body"/>
          </p:nvPr>
        </p:nvSpPr>
        <p:spPr>
          <a:xfrm>
            <a:off x="893700" y="1162025"/>
            <a:ext cx="7956000" cy="35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85 images of mosquito after placement on blades</a:t>
            </a:r>
            <a:endParaRPr/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▷"/>
            </a:pPr>
            <a:r>
              <a:rPr lang="en"/>
              <a:t>Overhead view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▷"/>
            </a:pPr>
            <a:r>
              <a:rPr lang="en"/>
              <a:t>Side view</a:t>
            </a:r>
            <a:endParaRPr/>
          </a:p>
        </p:txBody>
      </p:sp>
      <p:pic>
        <p:nvPicPr>
          <p:cNvPr id="172" name="Google Shape;1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075" y="2193200"/>
            <a:ext cx="3567626" cy="237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6468" y="2193200"/>
            <a:ext cx="1585607" cy="23784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4" name="Google Shape;174;p18"/>
          <p:cNvGraphicFramePr/>
          <p:nvPr/>
        </p:nvGraphicFramePr>
        <p:xfrm>
          <a:off x="893700" y="2919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{204E45E6-C3DE-4F04-82FF-61591311708F}</a:tableStyleId>
              </a:tblPr>
              <a:tblGrid>
                <a:gridCol w="786050"/>
                <a:gridCol w="756850"/>
                <a:gridCol w="8298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Decap. Success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Decap. Fail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Squeeze Success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36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Squeeze Fail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29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75" name="Google Shape;175;p18"/>
          <p:cNvSpPr txBox="1"/>
          <p:nvPr/>
        </p:nvSpPr>
        <p:spPr>
          <a:xfrm>
            <a:off x="3818025" y="4571625"/>
            <a:ext cx="134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Overhead view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18"/>
          <p:cNvSpPr txBox="1"/>
          <p:nvPr/>
        </p:nvSpPr>
        <p:spPr>
          <a:xfrm>
            <a:off x="6394638" y="4571625"/>
            <a:ext cx="134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Side</a:t>
            </a:r>
            <a:r>
              <a:rPr b="1" lang="en" sz="1100">
                <a:latin typeface="Lato"/>
                <a:ea typeface="Lato"/>
                <a:cs typeface="Lato"/>
                <a:sym typeface="Lato"/>
              </a:rPr>
              <a:t> view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7" name="Google Shape;17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75" y="64025"/>
            <a:ext cx="1771925" cy="46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0839" y="64025"/>
            <a:ext cx="1422911" cy="4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8"/>
          <p:cNvSpPr txBox="1"/>
          <p:nvPr/>
        </p:nvSpPr>
        <p:spPr>
          <a:xfrm>
            <a:off x="91800" y="4694400"/>
            <a:ext cx="11013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"/>
                <a:ea typeface="Lato"/>
                <a:cs typeface="Lato"/>
                <a:sym typeface="Lato"/>
              </a:rPr>
              <a:t>Confidential</a:t>
            </a:r>
            <a:endParaRPr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p18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/13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0525" y="2088456"/>
            <a:ext cx="3567624" cy="2675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850" y="1252263"/>
            <a:ext cx="2720014" cy="362291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9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</a:t>
            </a:r>
            <a:endParaRPr/>
          </a:p>
        </p:txBody>
      </p:sp>
      <p:sp>
        <p:nvSpPr>
          <p:cNvPr id="188" name="Google Shape;188;p19"/>
          <p:cNvSpPr txBox="1"/>
          <p:nvPr/>
        </p:nvSpPr>
        <p:spPr>
          <a:xfrm>
            <a:off x="2140000" y="4491350"/>
            <a:ext cx="134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Overhead view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9" name="Google Shape;189;p19"/>
          <p:cNvSpPr txBox="1"/>
          <p:nvPr/>
        </p:nvSpPr>
        <p:spPr>
          <a:xfrm>
            <a:off x="5160513" y="4454875"/>
            <a:ext cx="134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Side view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0" name="Google Shape;19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75" y="64025"/>
            <a:ext cx="1771925" cy="46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0839" y="64025"/>
            <a:ext cx="1422911" cy="4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9"/>
          <p:cNvSpPr/>
          <p:nvPr/>
        </p:nvSpPr>
        <p:spPr>
          <a:xfrm>
            <a:off x="1845825" y="1678025"/>
            <a:ext cx="576300" cy="857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96825" y="1252275"/>
            <a:ext cx="1191550" cy="178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9"/>
          <p:cNvSpPr/>
          <p:nvPr/>
        </p:nvSpPr>
        <p:spPr>
          <a:xfrm>
            <a:off x="5756350" y="2424425"/>
            <a:ext cx="2013600" cy="1258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60525" y="866010"/>
            <a:ext cx="1771924" cy="118129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9"/>
          <p:cNvSpPr txBox="1"/>
          <p:nvPr/>
        </p:nvSpPr>
        <p:spPr>
          <a:xfrm>
            <a:off x="91800" y="4694400"/>
            <a:ext cx="11013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"/>
                <a:ea typeface="Lato"/>
                <a:cs typeface="Lato"/>
                <a:sym typeface="Lato"/>
              </a:rPr>
              <a:t>Confidential</a:t>
            </a:r>
            <a:endParaRPr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7" name="Google Shape;197;p19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/13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0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</a:t>
            </a:r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2562675" y="3465425"/>
            <a:ext cx="134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Overhead view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4" name="Google Shape;204;p20"/>
          <p:cNvSpPr txBox="1"/>
          <p:nvPr/>
        </p:nvSpPr>
        <p:spPr>
          <a:xfrm>
            <a:off x="3905875" y="3465425"/>
            <a:ext cx="134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Side view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5" name="Google Shape;2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75" y="64025"/>
            <a:ext cx="1771925" cy="46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0839" y="64025"/>
            <a:ext cx="1422911" cy="4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8150" y="1678088"/>
            <a:ext cx="1191550" cy="178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3691175" y="1973397"/>
            <a:ext cx="1771925" cy="118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24569" y="1678081"/>
            <a:ext cx="1181275" cy="177191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0"/>
          <p:cNvSpPr txBox="1"/>
          <p:nvPr/>
        </p:nvSpPr>
        <p:spPr>
          <a:xfrm>
            <a:off x="5243963" y="3465425"/>
            <a:ext cx="134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Combined </a:t>
            </a:r>
            <a:r>
              <a:rPr b="1" lang="en" sz="1100">
                <a:latin typeface="Lato"/>
                <a:ea typeface="Lato"/>
                <a:cs typeface="Lato"/>
                <a:sym typeface="Lato"/>
              </a:rPr>
              <a:t>view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1" name="Google Shape;211;p20"/>
          <p:cNvSpPr txBox="1"/>
          <p:nvPr/>
        </p:nvSpPr>
        <p:spPr>
          <a:xfrm>
            <a:off x="91800" y="4694400"/>
            <a:ext cx="11013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"/>
                <a:ea typeface="Lato"/>
                <a:cs typeface="Lato"/>
                <a:sym typeface="Lato"/>
              </a:rPr>
              <a:t>Confidential</a:t>
            </a:r>
            <a:endParaRPr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20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/13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</a:t>
            </a:r>
            <a:endParaRPr/>
          </a:p>
        </p:txBody>
      </p:sp>
      <p:sp>
        <p:nvSpPr>
          <p:cNvPr id="218" name="Google Shape;218;p21"/>
          <p:cNvSpPr txBox="1"/>
          <p:nvPr>
            <p:ph idx="1" type="body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▷"/>
            </a:pPr>
            <a:r>
              <a:rPr lang="en"/>
              <a:t>Deep Learning via PyTorch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▷"/>
            </a:pPr>
            <a:r>
              <a:rPr lang="en"/>
              <a:t>Transfer Learning with ResNet18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▷"/>
            </a:pPr>
            <a:r>
              <a:rPr lang="en"/>
              <a:t>Normalized intensities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▷"/>
            </a:pPr>
            <a:r>
              <a:rPr lang="en"/>
              <a:t>Cross entropy loss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▷"/>
            </a:pPr>
            <a:r>
              <a:rPr lang="en"/>
              <a:t>Images split 75/25 train/val</a:t>
            </a:r>
            <a:endParaRPr/>
          </a:p>
        </p:txBody>
      </p:sp>
      <p:pic>
        <p:nvPicPr>
          <p:cNvPr id="219" name="Google Shape;2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9950" y="2641050"/>
            <a:ext cx="1138150" cy="17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8100" y="2641048"/>
            <a:ext cx="1138150" cy="170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6250" y="2641050"/>
            <a:ext cx="1138150" cy="170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75" y="64025"/>
            <a:ext cx="1771925" cy="46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0839" y="64025"/>
            <a:ext cx="1422911" cy="4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1"/>
          <p:cNvSpPr txBox="1"/>
          <p:nvPr/>
        </p:nvSpPr>
        <p:spPr>
          <a:xfrm>
            <a:off x="91800" y="4694400"/>
            <a:ext cx="11013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"/>
                <a:ea typeface="Lato"/>
                <a:cs typeface="Lato"/>
                <a:sym typeface="Lato"/>
              </a:rPr>
              <a:t>Confidential</a:t>
            </a:r>
            <a:endParaRPr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" name="Google Shape;225;p21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/13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FFFFFF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