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  <p:sldId id="266" r:id="rId9"/>
    <p:sldId id="264" r:id="rId10"/>
    <p:sldId id="267" r:id="rId11"/>
    <p:sldId id="268" r:id="rId12"/>
    <p:sldId id="269" r:id="rId13"/>
    <p:sldId id="270" r:id="rId14"/>
    <p:sldId id="271" r:id="rId15"/>
    <p:sldId id="274" r:id="rId16"/>
    <p:sldId id="273" r:id="rId17"/>
    <p:sldId id="276" r:id="rId18"/>
    <p:sldId id="275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7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D2E8D-D013-4131-A531-9B4CF36D833C}" type="datetimeFigureOut">
              <a:rPr lang="en-US" smtClean="0"/>
              <a:t>3/2/2017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1C97E2-5759-46DF-83A0-00478FE92C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738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099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CN" dirty="0"/>
          </a:p>
        </p:txBody>
      </p:sp>
      <p:sp>
        <p:nvSpPr>
          <p:cNvPr id="4100" name="日期占位符 3"/>
          <p:cNvSpPr>
            <a:spLocks noGrp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3937F8AA-D562-4D25-96BA-18F13EB8AA5C}" type="datetime1">
              <a:rPr lang="zh-CN" altLang="en-US" smtClean="0">
                <a:solidFill>
                  <a:srgbClr val="000000"/>
                </a:solidFill>
              </a:rPr>
              <a:pPr/>
              <a:t>2017/3/2</a:t>
            </a:fld>
            <a:endParaRPr lang="en-US" altLang="zh-CN">
              <a:solidFill>
                <a:srgbClr val="000000"/>
              </a:solidFill>
            </a:endParaRPr>
          </a:p>
        </p:txBody>
      </p:sp>
      <p:sp>
        <p:nvSpPr>
          <p:cNvPr id="4101" name="灯片编号占位符 4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fld id="{03B06167-BC92-4811-B150-71818999173A}" type="slidenum">
              <a:rPr lang="zh-CN" altLang="en-US" smtClean="0">
                <a:solidFill>
                  <a:srgbClr val="000000"/>
                </a:solidFill>
              </a:rPr>
              <a:pPr/>
              <a:t>1</a:t>
            </a:fld>
            <a:endParaRPr lang="en-US" altLang="zh-CN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89136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11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96663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12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68999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13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9434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14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29731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15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74030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16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786860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17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7683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2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50912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49114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5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9010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7055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7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0431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8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9266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9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90490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7" name="备注占位符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/>
          </a:p>
        </p:txBody>
      </p:sp>
      <p:sp>
        <p:nvSpPr>
          <p:cNvPr id="614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r" eaLnBrk="1" hangingPunct="1">
              <a:buFont typeface="Arial" panose="020B0604020202020204" pitchFamily="34" charset="0"/>
              <a:buNone/>
            </a:pPr>
            <a:fld id="{721B1916-BA9A-4625-97E3-F0D2DAC00394}" type="slidenum">
              <a:rPr lang="zh-CN" altLang="en-US"/>
              <a:pPr algn="r" eaLnBrk="1" hangingPunct="1">
                <a:buFont typeface="Arial" panose="020B0604020202020204" pitchFamily="34" charset="0"/>
                <a:buNone/>
              </a:pPr>
              <a:t>10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285826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B439F-2EDD-43BE-A29F-4D12EEAD1BB2}" type="datetime1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183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F9DAF-3C9D-4C0C-93E9-70089B7299B5}" type="datetime1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88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B2F8B-397E-4699-89C0-E3A555591CE8}" type="datetime1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4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DC890-9A99-42FE-844F-992114404A63}" type="datetime1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7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7B922-CEE2-4293-ACEC-85A75EDDDDB7}" type="datetime1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385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19B9ED-ACA3-4B34-B75B-B962151D8513}" type="datetime1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785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799AA-990D-4F88-89CE-D2E83C01D6DB}" type="datetime1">
              <a:rPr lang="en-US" smtClean="0"/>
              <a:t>3/2/2017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974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AA190-2FC4-45D6-9749-FFEEA2AF4E72}" type="datetime1">
              <a:rPr lang="en-US" smtClean="0"/>
              <a:t>3/2/2017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318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1239D-1D5C-4AD3-9BC8-B1C835252606}" type="datetime1">
              <a:rPr lang="en-US" smtClean="0"/>
              <a:t>3/2/2017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28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BE97-CFB4-4EA6-9CD3-F41B7B47F6E1}" type="datetime1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038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5DB1F-9F2A-47DC-8D01-65F42DAE3AE0}" type="datetime1">
              <a:rPr lang="en-US" smtClean="0"/>
              <a:t>3/2/2017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915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234E4A-78A6-4B4A-A002-AC3321DD7AED}" type="datetime1">
              <a:rPr lang="en-US" smtClean="0"/>
              <a:t>3/2/2017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F19B4-A699-4874-B731-80CA893BAB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195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emf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emf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emf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0.emf"/><Relationship Id="rId9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0638" y="0"/>
            <a:ext cx="12192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 dirty="0">
              <a:solidFill>
                <a:srgbClr val="31CDA8"/>
              </a:solidFill>
            </a:endParaRP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1104899"/>
            <a:ext cx="12192000" cy="177082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zh-CN" altLang="en-US" sz="1800">
              <a:latin typeface="Arial" panose="020B0604020202020204" pitchFamily="34" charset="0"/>
            </a:endParaRPr>
          </a:p>
        </p:txBody>
      </p:sp>
      <p:sp>
        <p:nvSpPr>
          <p:cNvPr id="3076" name="Text Box 6"/>
          <p:cNvSpPr txBox="1">
            <a:spLocks noChangeArrowheads="1"/>
          </p:cNvSpPr>
          <p:nvPr/>
        </p:nvSpPr>
        <p:spPr bwMode="auto">
          <a:xfrm>
            <a:off x="171450" y="1280214"/>
            <a:ext cx="11849100" cy="13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40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j-ea"/>
              </a:rPr>
              <a:t>Seminar</a:t>
            </a:r>
          </a:p>
          <a:p>
            <a:pPr algn="ctr">
              <a:lnSpc>
                <a:spcPct val="100000"/>
              </a:lnSpc>
              <a:spcBef>
                <a:spcPct val="50000"/>
              </a:spcBef>
              <a:buNone/>
            </a:pPr>
            <a:r>
              <a:rPr lang="en-US" altLang="zh-CN" sz="2600" b="1" dirty="0">
                <a:solidFill>
                  <a:schemeClr val="accent5">
                    <a:lumMod val="75000"/>
                  </a:schemeClr>
                </a:solidFill>
                <a:latin typeface="+mn-lt"/>
                <a:ea typeface="+mj-ea"/>
              </a:rPr>
              <a:t>Vendor independent PA Imaging System Enabled with Asynchronous Laser source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853480" y="3980621"/>
            <a:ext cx="6526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Group 2: Yixuan Wu</a:t>
            </a:r>
          </a:p>
          <a:p>
            <a:pPr algn="ctr"/>
            <a:r>
              <a:rPr lang="en-US" sz="2400" b="1" dirty="0">
                <a:solidFill>
                  <a:schemeClr val="bg1"/>
                </a:solidFill>
              </a:rPr>
              <a:t>Mentors: </a:t>
            </a:r>
            <a:r>
              <a:rPr lang="en-US" sz="2400" b="1" dirty="0" err="1">
                <a:solidFill>
                  <a:schemeClr val="bg1"/>
                </a:solidFill>
              </a:rPr>
              <a:t>Haichong</a:t>
            </a:r>
            <a:r>
              <a:rPr lang="en-US" sz="2400" b="1" dirty="0">
                <a:solidFill>
                  <a:schemeClr val="bg1"/>
                </a:solidFill>
              </a:rPr>
              <a:t> “Kai” Zhang, Emad </a:t>
            </a:r>
            <a:r>
              <a:rPr lang="en-US" sz="2400" b="1" dirty="0" err="1">
                <a:solidFill>
                  <a:schemeClr val="bg1"/>
                </a:solidFill>
              </a:rPr>
              <a:t>Boctor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332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3.3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Methods</a:t>
            </a:r>
            <a:endParaRPr lang="zh-CN" altLang="en-US" sz="2400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10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1165447"/>
            <a:ext cx="12192000" cy="461665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        Simulation &amp;</a:t>
            </a:r>
            <a:r>
              <a:rPr lang="zh-CN" altLang="en-US" sz="2400" b="1" dirty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1"/>
                </a:solidFill>
              </a:rPr>
              <a:t>Experiment Setup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0736" y="2122135"/>
            <a:ext cx="3994643" cy="199439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15150" y="4232217"/>
            <a:ext cx="3405813" cy="212413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720005" y="1627112"/>
            <a:ext cx="6396111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Experiment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163" y="1625635"/>
            <a:ext cx="5570805" cy="4967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Simulation</a:t>
            </a:r>
          </a:p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Tool: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field II</a:t>
            </a:r>
          </a:p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Settings: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five PA point sources were placed at 10 mm, 20 mm, 30 mm, 40 mm and 50 mm depth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128-element, 0.3 mm pitch, linear array transducer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Sampling rate: 40MHz</a:t>
            </a:r>
          </a:p>
          <a:p>
            <a:pPr>
              <a:lnSpc>
                <a:spcPct val="120000"/>
              </a:lnSpc>
            </a:pPr>
            <a:r>
              <a:rPr lang="en-US" sz="2000" b="1" dirty="0">
                <a:solidFill>
                  <a:schemeClr val="accent5">
                    <a:lumMod val="75000"/>
                  </a:schemeClr>
                </a:solidFill>
              </a:rPr>
              <a:t>Parameter varied: 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The fixed focal depth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The SPARE beamformer focal depth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The fixed focusing aperture size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The aperture size for the SPARE beamforming</a:t>
            </a:r>
          </a:p>
        </p:txBody>
      </p:sp>
    </p:spTree>
    <p:extLst>
      <p:ext uri="{BB962C8B-B14F-4D97-AF65-F5344CB8AC3E}">
        <p14:creationId xmlns:p14="http://schemas.microsoft.com/office/powerpoint/2010/main" val="33428878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3.4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 Results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11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1165447"/>
            <a:ext cx="12192000" cy="461665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        Simulated Waveform and Images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163" y="1754709"/>
            <a:ext cx="7719963" cy="478420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244840" y="2560319"/>
            <a:ext cx="3474720" cy="252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These results indicate that SPARE algorithm is independent of the 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impulse responses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determined by the </a:t>
            </a:r>
            <a:r>
              <a:rPr lang="en-US" sz="2200" b="1" dirty="0">
                <a:solidFill>
                  <a:srgbClr val="FF0000"/>
                </a:solidFill>
              </a:rPr>
              <a:t>absorber size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and the </a:t>
            </a:r>
            <a:r>
              <a:rPr lang="en-US" sz="2200" b="1" dirty="0">
                <a:solidFill>
                  <a:srgbClr val="FF0000"/>
                </a:solidFill>
              </a:rPr>
              <a:t>ultrasound probe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63910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3.4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 Results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12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1165447"/>
            <a:ext cx="12192000" cy="461665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        Resolution Evaluation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163" y="1810544"/>
            <a:ext cx="5722547" cy="477057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625883" y="2264898"/>
            <a:ext cx="5092504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The smaller the depth and the larger the aperture size, the better the resolution.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25883" y="4168991"/>
            <a:ext cx="5092504" cy="1690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The resolution of the proposed method agrees well with the ground truth</a:t>
            </a:r>
          </a:p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values with a correlation coefficient of </a:t>
            </a:r>
            <a:r>
              <a:rPr lang="en-US" sz="2200" b="1" dirty="0">
                <a:solidFill>
                  <a:srgbClr val="FF0000"/>
                </a:solidFill>
              </a:rPr>
              <a:t>99.87%</a:t>
            </a:r>
            <a:r>
              <a:rPr lang="en-US" sz="2200" b="1" dirty="0">
                <a:solidFill>
                  <a:srgbClr val="2E75B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1948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3.4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Key Results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13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1165447"/>
            <a:ext cx="12192000" cy="461665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        SNR Evaluation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163" y="1751159"/>
            <a:ext cx="5694215" cy="476495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666655" y="3579636"/>
            <a:ext cx="5248679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2E75B6"/>
                </a:solidFill>
              </a:rPr>
              <a:t>the correlation coefficient conventional ultrasound beamforming and proposed method is </a:t>
            </a:r>
            <a:r>
              <a:rPr lang="en-US" sz="2200" b="1" dirty="0">
                <a:solidFill>
                  <a:srgbClr val="FF0000"/>
                </a:solidFill>
              </a:rPr>
              <a:t>91.56%.</a:t>
            </a:r>
          </a:p>
        </p:txBody>
      </p:sp>
    </p:spTree>
    <p:extLst>
      <p:ext uri="{BB962C8B-B14F-4D97-AF65-F5344CB8AC3E}">
        <p14:creationId xmlns:p14="http://schemas.microsoft.com/office/powerpoint/2010/main" val="27671881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3.4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Results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14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1165447"/>
            <a:ext cx="12192000" cy="461665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        Dynamically focused beamformed ultrasound RF data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8725" y="2020854"/>
            <a:ext cx="9734550" cy="30670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458597" y="4937437"/>
            <a:ext cx="9387594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(a) Ground truth. (b-c) the reconstructed image through ultrasound and SPARE beamforming. Grating lobe artifacts are visible in the near field. it is drastically reduced when a small aperture size is used (c).</a:t>
            </a:r>
          </a:p>
        </p:txBody>
      </p:sp>
    </p:spTree>
    <p:extLst>
      <p:ext uri="{BB962C8B-B14F-4D97-AF65-F5344CB8AC3E}">
        <p14:creationId xmlns:p14="http://schemas.microsoft.com/office/powerpoint/2010/main" val="2160259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3.4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Results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15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1165447"/>
            <a:ext cx="12192000" cy="461665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        Experiment Evaluation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264" y="4497473"/>
            <a:ext cx="7369471" cy="231399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996" y="2026229"/>
            <a:ext cx="4914900" cy="23812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471139" y="2444335"/>
            <a:ext cx="4679852" cy="154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Reconstructed photoacoustic images of conventional dynamic focusing for channel data, 9 mm, 12 mm, and 31 mm fixed focal depths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163" y="1683686"/>
            <a:ext cx="8136989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A phantom experiment to beamform a point source</a:t>
            </a:r>
          </a:p>
        </p:txBody>
      </p:sp>
    </p:spTree>
    <p:extLst>
      <p:ext uri="{BB962C8B-B14F-4D97-AF65-F5344CB8AC3E}">
        <p14:creationId xmlns:p14="http://schemas.microsoft.com/office/powerpoint/2010/main" val="35962475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3.4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Assessment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16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11162" y="1296247"/>
            <a:ext cx="10942637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This paper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Results demonstrate the feasibility of the algorithm under practical data acquisition.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Future work includes implementing the algorithm in real time.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SNR of the image can be further improved.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Only focused on beamforming instead of synchronization.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162" y="3811258"/>
            <a:ext cx="11124346" cy="216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</a:rPr>
              <a:t>Our project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This paper provides theory guidance on PA imaging on US platform.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This paper demonstrates simulation methods and experiment approaches for testing.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The difference is I will focus on synchronization, the sampling process will be considered and new algorithms will be developed. </a:t>
            </a:r>
          </a:p>
        </p:txBody>
      </p:sp>
    </p:spTree>
    <p:extLst>
      <p:ext uri="{BB962C8B-B14F-4D97-AF65-F5344CB8AC3E}">
        <p14:creationId xmlns:p14="http://schemas.microsoft.com/office/powerpoint/2010/main" val="32914460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3.4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Conclusion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17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11163" y="1774547"/>
            <a:ext cx="10942637" cy="374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A synthetic-aperture based PA beamforming method utilizing ultrasound post-beamformed RF data is proposed.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It is validated through simulation, and experiments with different parameter definitions.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SPARE method is a big step to realize PA imaging on US systems. Next step is to overcome the synchronization between laser and signal received by US probe.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80262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References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18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11163" y="1436468"/>
            <a:ext cx="1125095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AutoNum type="arabicPeriod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Zhang,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Haichong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K., et al. "Synthetic-aperture based photoacoustic re-beamforming (SPARE) approach using beamformed ultrasound data." Biomedical Optics Express 7.8 (2016): 3056-3068</a:t>
            </a:r>
          </a:p>
          <a:p>
            <a:pPr marL="457200" indent="-457200">
              <a:lnSpc>
                <a:spcPct val="120000"/>
              </a:lnSpc>
              <a:buAutoNum type="arabicPeriod"/>
            </a:pPr>
            <a:endParaRPr lang="en-US" sz="2200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Harrison, Travis, and Roger J.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Zemp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. "The applicability of ultrasound dynamic receive beamformers to photoacoustic imaging." 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Ultrasonics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Ferroelectrics, and Frequency Control, IEEE Transactions on 58.10 (2011): 2259-2263. </a:t>
            </a:r>
          </a:p>
          <a:p>
            <a:pPr marL="457200" indent="-457200">
              <a:lnSpc>
                <a:spcPct val="120000"/>
              </a:lnSpc>
              <a:buAutoNum type="arabicPeriod"/>
            </a:pPr>
            <a:endParaRPr lang="en-US" sz="2200" dirty="0">
              <a:solidFill>
                <a:schemeClr val="accent5">
                  <a:lumMod val="75000"/>
                </a:schemeClr>
              </a:solidFill>
            </a:endParaRPr>
          </a:p>
          <a:p>
            <a:pPr marL="457200" indent="-457200">
              <a:lnSpc>
                <a:spcPct val="120000"/>
              </a:lnSpc>
              <a:buAutoNum type="arabicPeriod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Weebly. beamforming[EB/OL]. http://beamforming-noise-cancellation.weebly.com/beamforming.html (2017)</a:t>
            </a:r>
          </a:p>
        </p:txBody>
      </p:sp>
    </p:spTree>
    <p:extLst>
      <p:ext uri="{BB962C8B-B14F-4D97-AF65-F5344CB8AC3E}">
        <p14:creationId xmlns:p14="http://schemas.microsoft.com/office/powerpoint/2010/main" val="1825457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512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Recap - Background &amp; Goal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0" y="1325976"/>
            <a:ext cx="12191999" cy="553998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</a:rPr>
              <a:t>        Two Challenges </a:t>
            </a:r>
            <a:r>
              <a:rPr lang="en-US" sz="3000" dirty="0">
                <a:solidFill>
                  <a:schemeClr val="bg1"/>
                </a:solidFill>
              </a:rPr>
              <a:t>to implement PA imaging on US platform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788652" y="2164550"/>
            <a:ext cx="977056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20000"/>
              </a:lnSpc>
              <a:buAutoNum type="arabicPeriod"/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US systems beamform PA-derived signals incorrectly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New beamforming method is needed.</a:t>
            </a:r>
          </a:p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2.    Synchronization between laser pulses and sampling of ultrasound probe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Frequency of the laser pulse is unknown.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Phase of the laser pulse is unknown.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1" y="4723199"/>
            <a:ext cx="12191999" cy="553998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</a:rPr>
              <a:t>          My Project Goal</a:t>
            </a:r>
            <a:endParaRPr lang="en-US" sz="3000" dirty="0">
              <a:solidFill>
                <a:schemeClr val="bg1"/>
              </a:solidFill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788652" y="5460311"/>
            <a:ext cx="9770562" cy="471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Develop an algorithm to solve the synchronization problem (challenge 2)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195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780207" y="395069"/>
            <a:ext cx="470000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4" name="TextBox 5"/>
          <p:cNvSpPr txBox="1">
            <a:spLocks noChangeArrowheads="1"/>
          </p:cNvSpPr>
          <p:nvPr/>
        </p:nvSpPr>
        <p:spPr bwMode="auto">
          <a:xfrm>
            <a:off x="1619250" y="426134"/>
            <a:ext cx="10336213" cy="584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32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Seminar Overview</a:t>
            </a:r>
            <a:endParaRPr lang="zh-CN" altLang="en-US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0" y="1325976"/>
            <a:ext cx="12191999" cy="523220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  For The First Challenge (Beamforming)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" y="3855816"/>
            <a:ext cx="12191999" cy="523220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        For The Second Challenge (Synchronization)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9369" y="1949904"/>
            <a:ext cx="11333425" cy="17173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Solved: re-beamforming.</a:t>
            </a:r>
          </a:p>
          <a:p>
            <a:pPr>
              <a:lnSpc>
                <a:spcPct val="120000"/>
              </a:lnSpc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Paper: Synthetic-Aperture Based Photoacoustic Re-beamforming (SPARE) Approach Using Beamformed Ultrasound Data</a:t>
            </a:r>
          </a:p>
          <a:p>
            <a:pPr>
              <a:lnSpc>
                <a:spcPct val="120000"/>
              </a:lnSpc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Authors: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Haichong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K. Zhang,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Muyinatu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A.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Lediju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Bell,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Xiaoyu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Guo, Hyun Jae Kang, Emad M.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Boctor</a:t>
            </a:r>
            <a:endParaRPr lang="en-US" sz="2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69368" y="4567555"/>
            <a:ext cx="11333425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We are the very first to work on this problem.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943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5123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3.1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Problem Summary and Importance</a:t>
            </a:r>
            <a:endParaRPr lang="zh-CN" altLang="en-US" sz="2400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163" y="3670796"/>
            <a:ext cx="10907421" cy="14957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Goal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0000"/>
                </a:solidFill>
              </a:rPr>
              <a:t>New PA image reconstruction approach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based on ultrasound RF data that has already been beamformed by the system.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665502"/>
              </p:ext>
            </p:extLst>
          </p:nvPr>
        </p:nvGraphicFramePr>
        <p:xfrm>
          <a:off x="411163" y="1293356"/>
          <a:ext cx="5511336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1336">
                  <a:extLst>
                    <a:ext uri="{9D8B030D-6E8A-4147-A177-3AD203B41FA5}">
                      <a16:colId xmlns:a16="http://schemas.microsoft.com/office/drawing/2014/main" val="34070939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Problem of US platform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900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2000" b="1" dirty="0">
                          <a:solidFill>
                            <a:srgbClr val="2E75B6"/>
                          </a:solidFill>
                        </a:rPr>
                        <a:t>Conventional US probes only provide beamformed data.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2000" b="1" dirty="0">
                          <a:solidFill>
                            <a:srgbClr val="2E75B6"/>
                          </a:solidFill>
                        </a:rPr>
                        <a:t>US systems that provide pre-beamformed channel data are </a:t>
                      </a:r>
                      <a:r>
                        <a:rPr lang="en-US" altLang="zh-CN" sz="2000" b="1" u="none" dirty="0">
                          <a:solidFill>
                            <a:srgbClr val="2E75B6"/>
                          </a:solidFill>
                        </a:rPr>
                        <a:t>expensive.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2000" b="1" u="none" dirty="0">
                          <a:solidFill>
                            <a:srgbClr val="2E75B6"/>
                          </a:solidFill>
                        </a:rPr>
                        <a:t>Most clinical US systems do not offer PA beamforming.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07647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8231258"/>
              </p:ext>
            </p:extLst>
          </p:nvPr>
        </p:nvGraphicFramePr>
        <p:xfrm>
          <a:off x="6049963" y="1293356"/>
          <a:ext cx="5511336" cy="2072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1336">
                  <a:extLst>
                    <a:ext uri="{9D8B030D-6E8A-4147-A177-3AD203B41FA5}">
                      <a16:colId xmlns:a16="http://schemas.microsoft.com/office/drawing/2014/main" val="34070939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Problem of implementing PA on US</a:t>
                      </a:r>
                    </a:p>
                  </a:txBody>
                  <a:tcPr>
                    <a:solidFill>
                      <a:srgbClr val="2E75B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900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2000" b="1" u="none" dirty="0">
                          <a:solidFill>
                            <a:srgbClr val="2E75B6"/>
                          </a:solidFill>
                        </a:rPr>
                        <a:t>Channel data is needed.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2000" b="1" u="none" dirty="0">
                          <a:solidFill>
                            <a:srgbClr val="2E75B6"/>
                          </a:solidFill>
                        </a:rPr>
                        <a:t>Time-of-Flight of US wave differs from US systems.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zh-CN" sz="2000" b="1" u="none" dirty="0">
                          <a:solidFill>
                            <a:srgbClr val="2E75B6"/>
                          </a:solidFill>
                        </a:rPr>
                        <a:t>Fixed data transfer rate of US systems prohibit high framerate, real-time imaging.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707647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11163" y="5166590"/>
            <a:ext cx="11150136" cy="105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</a:rPr>
              <a:t>Significance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Any commercially available US platform can potentially be used to create PA images.</a:t>
            </a:r>
          </a:p>
        </p:txBody>
      </p:sp>
    </p:spTree>
    <p:extLst>
      <p:ext uri="{BB962C8B-B14F-4D97-AF65-F5344CB8AC3E}">
        <p14:creationId xmlns:p14="http://schemas.microsoft.com/office/powerpoint/2010/main" val="532234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3.2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Theory</a:t>
            </a:r>
            <a:endParaRPr lang="zh-CN" altLang="en-US" sz="2400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1165447"/>
            <a:ext cx="12192000" cy="461665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        Time-of-flight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919" y="2544638"/>
            <a:ext cx="4825368" cy="230571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02371" y="1844032"/>
            <a:ext cx="4329649" cy="471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200" b="1" dirty="0">
                <a:solidFill>
                  <a:schemeClr val="accent5">
                    <a:lumMod val="75000"/>
                  </a:schemeClr>
                </a:solidFill>
              </a:rPr>
              <a:t>Time-of-flight (TOF)</a:t>
            </a: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19250" y="5026985"/>
            <a:ext cx="2030707" cy="132936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259765" y="5103579"/>
                <a:ext cx="5459817" cy="9787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5">
                        <a:lumMod val="75000"/>
                      </a:schemeClr>
                    </a:solidFill>
                  </a:rPr>
                  <a:t>For fixed focusing,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b>
                    </m:sSub>
                    <m:r>
                      <a:rPr lang="en-US" sz="2400" b="1" i="1" smtClean="0">
                        <a:solidFill>
                          <a:schemeClr val="accent5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accent5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𝑹</m:t>
                        </m:r>
                      </m:sub>
                    </m:sSub>
                  </m:oMath>
                </a14:m>
                <a:endParaRPr lang="en-US" sz="24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  <a:p>
                <a:pPr>
                  <a:lnSpc>
                    <a:spcPct val="120000"/>
                  </a:lnSpc>
                </a:pPr>
                <a:r>
                  <a:rPr lang="en-US" sz="2400" b="1" dirty="0">
                    <a:solidFill>
                      <a:schemeClr val="accent5">
                        <a:lumMod val="75000"/>
                      </a:schemeClr>
                    </a:solidFill>
                  </a:rPr>
                  <a:t>So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𝑼𝑺</m:t>
                        </m:r>
                      </m:sub>
                    </m:sSub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≡</m:t>
                    </m:r>
                    <m:r>
                      <a:rPr 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sSub>
                      <m:sSubPr>
                        <m:ctrlP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𝑷𝑨</m:t>
                        </m:r>
                      </m:sub>
                    </m:sSub>
                  </m:oMath>
                </a14:m>
                <a:endParaRPr lang="en-US" sz="2400" b="1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9765" y="5103579"/>
                <a:ext cx="5459817" cy="978729"/>
              </a:xfrm>
              <a:prstGeom prst="rect">
                <a:avLst/>
              </a:prstGeom>
              <a:blipFill>
                <a:blip r:embed="rId5"/>
                <a:stretch>
                  <a:fillRect l="-1788" t="-621" b="-99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99334" y="2832009"/>
            <a:ext cx="6822531" cy="173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702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3.2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Theory</a:t>
            </a:r>
            <a:endParaRPr lang="zh-CN" altLang="en-US" sz="2400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6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578" y="3620295"/>
            <a:ext cx="6762577" cy="323137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1165447"/>
            <a:ext cx="12192000" cy="461665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        Beamforming (delay-sum beamforming)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/>
          <a:srcRect b="52273"/>
          <a:stretch/>
        </p:blipFill>
        <p:spPr>
          <a:xfrm>
            <a:off x="3267300" y="1863793"/>
            <a:ext cx="5657400" cy="164378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77918" y="4228471"/>
            <a:ext cx="2598967" cy="201502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608295" y="3620424"/>
            <a:ext cx="3798278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000" b="1" dirty="0"/>
              <a:t>US beamforming for PA signals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18155" y="4170189"/>
            <a:ext cx="2051705" cy="25372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389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rgbClr val="2E75B6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3.2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rgbClr val="2E75B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2E75B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Theory</a:t>
            </a:r>
            <a:endParaRPr lang="zh-CN" altLang="en-US" sz="2400" dirty="0">
              <a:solidFill>
                <a:srgbClr val="2E75B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>
                <a:solidFill>
                  <a:srgbClr val="2E75B6"/>
                </a:solidFill>
              </a:rPr>
              <a:t>7</a:t>
            </a:fld>
            <a:endParaRPr lang="en-US">
              <a:solidFill>
                <a:srgbClr val="2E75B6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165447"/>
            <a:ext cx="12192000" cy="461665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        Re-beamforming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3"/>
          <a:srcRect b="52273"/>
          <a:stretch/>
        </p:blipFill>
        <p:spPr>
          <a:xfrm>
            <a:off x="1267337" y="4492107"/>
            <a:ext cx="5657400" cy="164378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23" name="Rectangle 22"/>
          <p:cNvSpPr/>
          <p:nvPr/>
        </p:nvSpPr>
        <p:spPr>
          <a:xfrm>
            <a:off x="686967" y="4320237"/>
            <a:ext cx="2926080" cy="197974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E75B6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684557" y="4320236"/>
            <a:ext cx="1461868" cy="1979745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E75B6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217935" y="4320235"/>
            <a:ext cx="2010508" cy="1979745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E75B6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1035" y="6314924"/>
            <a:ext cx="2926080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000" b="1" dirty="0">
                <a:solidFill>
                  <a:srgbClr val="2E75B6"/>
                </a:solidFill>
              </a:rPr>
              <a:t>Channel data</a:t>
            </a:r>
            <a:endParaRPr lang="en-US" sz="2000" b="1" dirty="0">
              <a:solidFill>
                <a:srgbClr val="2E75B6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571430" y="6290302"/>
            <a:ext cx="1716258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000" b="1" dirty="0">
                <a:solidFill>
                  <a:srgbClr val="2E75B6"/>
                </a:solidFill>
              </a:rPr>
              <a:t>beamforming</a:t>
            </a:r>
            <a:endParaRPr lang="en-US" sz="2000" b="1" dirty="0">
              <a:solidFill>
                <a:srgbClr val="2E75B6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02060" y="6317980"/>
            <a:ext cx="2926080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altLang="zh-CN" sz="2000" b="1" dirty="0">
                <a:solidFill>
                  <a:srgbClr val="2E75B6"/>
                </a:solidFill>
              </a:rPr>
              <a:t>Beamformed data</a:t>
            </a:r>
            <a:endParaRPr lang="en-US" sz="2000" b="1" dirty="0">
              <a:solidFill>
                <a:srgbClr val="2E75B6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328891" y="4261807"/>
            <a:ext cx="2096086" cy="2096600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Synthetic aperture beamforming</a:t>
            </a:r>
          </a:p>
          <a:p>
            <a:pPr algn="ctr">
              <a:lnSpc>
                <a:spcPct val="120000"/>
              </a:lnSpc>
            </a:pP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31" name="Straight Arrow Connector 30"/>
          <p:cNvCxnSpPr>
            <a:cxnSpLocks/>
            <a:stCxn id="29" idx="3"/>
          </p:cNvCxnSpPr>
          <p:nvPr/>
        </p:nvCxnSpPr>
        <p:spPr>
          <a:xfrm>
            <a:off x="9424977" y="5310107"/>
            <a:ext cx="858502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0430632" y="3711075"/>
            <a:ext cx="1561144" cy="498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US </a:t>
            </a:r>
            <a:r>
              <a:rPr lang="en-US" altLang="zh-CN" sz="2200" b="1" dirty="0">
                <a:solidFill>
                  <a:schemeClr val="accent5">
                    <a:lumMod val="75000"/>
                  </a:schemeClr>
                </a:solidFill>
              </a:rPr>
              <a:t>imaging</a:t>
            </a: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430632" y="5047242"/>
            <a:ext cx="1561144" cy="471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PA imaging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71816" y="2154746"/>
            <a:ext cx="8853161" cy="1311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Conventional PA imaging use channel data to beamform.</a:t>
            </a: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US probes only provide beamformed data. 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Solution:</a:t>
            </a:r>
            <a:r>
              <a:rPr lang="zh-CN" altLang="en-US" sz="2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altLang="zh-CN" sz="2200" b="1" dirty="0">
                <a:solidFill>
                  <a:schemeClr val="accent5">
                    <a:lumMod val="75000"/>
                  </a:schemeClr>
                </a:solidFill>
              </a:rPr>
              <a:t>re-beamform the beamformed data</a:t>
            </a: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39" name="Connector: Elbow 38"/>
          <p:cNvCxnSpPr>
            <a:stCxn id="25" idx="3"/>
            <a:endCxn id="35" idx="1"/>
          </p:cNvCxnSpPr>
          <p:nvPr/>
        </p:nvCxnSpPr>
        <p:spPr>
          <a:xfrm flipV="1">
            <a:off x="7228443" y="3960374"/>
            <a:ext cx="3202189" cy="1349734"/>
          </a:xfrm>
          <a:prstGeom prst="bentConnector3">
            <a:avLst>
              <a:gd name="adj1" fmla="val 15294"/>
            </a:avLst>
          </a:prstGeom>
          <a:ln w="28575">
            <a:solidFill>
              <a:srgbClr val="FF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240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rgbClr val="2E75B6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3.2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rgbClr val="2E75B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rgbClr val="2E75B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Theory</a:t>
            </a:r>
            <a:endParaRPr lang="zh-CN" altLang="en-US" sz="2400" dirty="0">
              <a:solidFill>
                <a:srgbClr val="2E75B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165447"/>
            <a:ext cx="12192000" cy="461665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        Re-beamforming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8212" y="2269601"/>
            <a:ext cx="7243396" cy="359706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11163" y="3423469"/>
                <a:ext cx="2921890" cy="12893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sub>
                              <m:sup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bSup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sub>
                            </m:s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sub>
                              <m:sup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bSup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)=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𝑐</m:t>
                                </m:r>
                              </m:den>
                            </m:f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sub>
                              <m:sup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bSup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</m:mr>
                        <m:mr>
                          <m:e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Sup>
                              <m:sSubSup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sub>
                              <m:sup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bSup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|=</m:t>
                            </m:r>
                            <m:rad>
                              <m:radPr>
                                <m:degHide m:val="on"/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𝑥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𝑧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𝑅</m:t>
                                            </m:r>
                                          </m:sub>
                                        </m:sSub>
                                        <m:r>
                                          <a:rPr lang="en-US" i="0">
                                            <a:latin typeface="Cambria Math" panose="02040503050406030204" pitchFamily="18" charset="0"/>
                                          </a:rPr>
                                          <m:t>−</m:t>
                                        </m:r>
                                        <m:sSub>
                                          <m:sSubPr>
                                            <m:ctrlP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𝑧</m:t>
                                            </m:r>
                                          </m:e>
                                          <m:sub>
                                            <m:r>
                                              <a:rPr lang="en-US" i="1">
                                                <a:latin typeface="Cambria Math" panose="02040503050406030204" pitchFamily="18" charset="0"/>
                                              </a:rPr>
                                              <m:t>𝐹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  <m:sup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e>
                        </m:mr>
                      </m:m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63" y="3423469"/>
                <a:ext cx="2921890" cy="12893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411163" y="2302447"/>
            <a:ext cx="3077625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200" b="1" dirty="0">
                <a:solidFill>
                  <a:schemeClr val="accent5">
                    <a:lumMod val="75000"/>
                  </a:schemeClr>
                </a:solidFill>
              </a:rPr>
              <a:t>Find the new focal point and do re-beamforming.</a:t>
            </a: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556" y="4928955"/>
            <a:ext cx="4774611" cy="1471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6158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1"/>
          <p:cNvSpPr/>
          <p:nvPr/>
        </p:nvSpPr>
        <p:spPr>
          <a:xfrm>
            <a:off x="411163" y="0"/>
            <a:ext cx="1208087" cy="10414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itchFamily="34" charset="0"/>
              <a:buNone/>
              <a:defRPr/>
            </a:pPr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6" name="矩形 2"/>
          <p:cNvSpPr>
            <a:spLocks noChangeArrowheads="1"/>
          </p:cNvSpPr>
          <p:nvPr/>
        </p:nvSpPr>
        <p:spPr bwMode="auto">
          <a:xfrm>
            <a:off x="571816" y="364003"/>
            <a:ext cx="886781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kumimoji="1" lang="en-US" altLang="zh-CN" sz="3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3.2</a:t>
            </a:r>
            <a:endParaRPr kumimoji="1" lang="zh-CN" altLang="en-US" sz="3600" b="1" dirty="0">
              <a:solidFill>
                <a:schemeClr val="bg1"/>
              </a:solidFill>
              <a:latin typeface="方正大黑_GBK"/>
              <a:ea typeface="方正大黑_GBK"/>
              <a:cs typeface="方正大黑_GBK"/>
            </a:endParaRPr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1779903" y="0"/>
            <a:ext cx="10336213" cy="10772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  <a:sym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sz="1800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Synthetic-Aperture Based Photoacoustic Re-beamforming (SPARE) Approach Using Beamformed Ultrasound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zh-CN" b="1" dirty="0">
                <a:solidFill>
                  <a:schemeClr val="accent5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Theory</a:t>
            </a:r>
            <a:endParaRPr lang="zh-CN" altLang="en-US" sz="2400" dirty="0">
              <a:solidFill>
                <a:schemeClr val="accent5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F19B4-A699-4874-B731-80CA893BAB1F}" type="slidenum">
              <a:rPr lang="en-US" smtClean="0"/>
              <a:t>9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0" y="1165447"/>
            <a:ext cx="12192000" cy="461665"/>
          </a:xfrm>
          <a:prstGeom prst="rect">
            <a:avLst/>
          </a:prstGeom>
          <a:solidFill>
            <a:srgbClr val="2E75B6"/>
          </a:solidFill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        I</a:t>
            </a:r>
            <a:r>
              <a:rPr lang="en-US" altLang="zh-CN" sz="2400" b="1" dirty="0">
                <a:solidFill>
                  <a:schemeClr val="bg1"/>
                </a:solidFill>
              </a:rPr>
              <a:t>mage quality: resolution and SNR 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4367" y="1737587"/>
            <a:ext cx="3967163" cy="253638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1163" y="1947008"/>
            <a:ext cx="5493957" cy="9519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411163" y="3193446"/>
                <a:ext cx="1747273" cy="12163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𝑆𝐴</m:t>
                                </m:r>
                              </m:sub>
                            </m:s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=|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</m:sub>
                            </m:s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sub>
                            </m:s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|</m:t>
                            </m:r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𝑠𝑡</m:t>
                                </m:r>
                              </m:sub>
                            </m:s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𝑢𝑠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𝑆𝐴</m:t>
                                    </m:r>
                                  </m:sub>
                                </m:sSub>
                              </m:num>
                              <m:den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𝐹</m:t>
                                    </m:r>
                                  </m:sub>
                                </m:sSub>
                              </m:den>
                            </m:f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𝑛𝑑</m:t>
                                </m:r>
                              </m:sub>
                            </m:s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𝐷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𝑆𝐴</m:t>
                                </m:r>
                              </m:sub>
                            </m:sSub>
                          </m:e>
                        </m:mr>
                      </m:m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63" y="3193446"/>
                <a:ext cx="1747273" cy="12163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50141" y="3143635"/>
            <a:ext cx="4035366" cy="131597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8161717" y="5204947"/>
                <a:ext cx="2432461" cy="1340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𝐹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𝑆𝐴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𝐷</m:t>
                                        </m:r>
                                      </m:e>
                                      <m:sub>
                                        <m:r>
                                          <a:rPr lang="en-US" i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𝑠𝑡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m:rPr>
                                    <m:nor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m:rPr>
                                    <m:nor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𝑛𝑑</m:t>
                                    </m:r>
                                  </m:sub>
                                </m:sSub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𝑠𝑡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𝐹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𝑆𝐴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𝐷</m:t>
                                        </m:r>
                                      </m:e>
                                      <m:sub>
                                        <m:r>
                                          <a:rPr lang="en-US" i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  <m:r>
                                          <a:rPr lang="en-US" i="1">
                                            <a:latin typeface="Cambria Math" panose="02040503050406030204" pitchFamily="18" charset="0"/>
                                          </a:rPr>
                                          <m:t>𝑛𝑑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m:rPr>
                                    <m:nor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m:rPr>
                                    <m:nor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en-US" i="1">
                                    <a:latin typeface="Cambria Math" panose="02040503050406030204" pitchFamily="18" charset="0"/>
                                  </a:rPr>
                                  <m:t>  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𝑛𝑑</m:t>
                                    </m:r>
                                  </m:sub>
                                </m:sSub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≥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𝐷</m:t>
                                    </m:r>
                                  </m:e>
                                  <m:sub>
                                    <m:r>
                                      <a:rPr lang="en-US" i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𝑠𝑡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1717" y="5204947"/>
                <a:ext cx="2432461" cy="134088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7333330" y="4384446"/>
            <a:ext cx="4782786" cy="90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200" b="1" dirty="0">
                <a:solidFill>
                  <a:schemeClr val="accent5">
                    <a:lumMod val="75000"/>
                  </a:schemeClr>
                </a:solidFill>
              </a:rPr>
              <a:t>The overall effect on lateral resolution and SNR:</a:t>
            </a:r>
            <a:endParaRPr lang="en-US" sz="22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11163" y="4640718"/>
                <a:ext cx="2293513" cy="53623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/>
                  <a:t>SNR = 20log10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|</m:t>
                            </m:r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en-US" i="0">
                                    <a:latin typeface="Cambria Math" panose="02040503050406030204" pitchFamily="18" charset="0"/>
                                  </a:rPr>
                                  <m:t>max</m:t>
                                </m:r>
                              </m:sub>
                            </m:sSub>
                            <m:r>
                              <a:rPr lang="en-US" i="0">
                                <a:latin typeface="Cambria Math" panose="02040503050406030204" pitchFamily="18" charset="0"/>
                              </a:rPr>
                              <m:t>|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𝑛𝑜𝑖𝑠𝑒</m:t>
                                </m:r>
                              </m:sub>
                            </m:sSub>
                          </m:den>
                        </m:f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163" y="4640718"/>
                <a:ext cx="2293513" cy="536237"/>
              </a:xfrm>
              <a:prstGeom prst="rect">
                <a:avLst/>
              </a:prstGeom>
              <a:blipFill>
                <a:blip r:embed="rId8"/>
                <a:stretch>
                  <a:fillRect l="-2122" b="-11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8" name="Picture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11163" y="5212103"/>
            <a:ext cx="4013542" cy="78464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358864" y="6045175"/>
                <a:ext cx="4942471" cy="6223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m>
                        <m:mPr>
                          <m:plcHide m:val="on"/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nor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W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hen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all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parameters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except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f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−</m:t>
                            </m:r>
                            <m:r>
                              <m:rPr>
                                <m:nor/>
                              </m:rPr>
                              <a:rPr lang="en-US"/>
                              <m:t>number</m:t>
                            </m:r>
                            <m:r>
                              <m:rPr>
                                <m:nor/>
                              </m:rPr>
                              <a:rPr lang="en-US" b="0" i="0" smtClean="0"/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b="0" i="0" smtClean="0"/>
                              <m:t>are</m:t>
                            </m:r>
                            <m:r>
                              <m:rPr>
                                <m:nor/>
                              </m:rPr>
                              <a:rPr lang="en-US" b="0" i="0" smtClean="0"/>
                              <m:t> </m:t>
                            </m:r>
                            <m:r>
                              <m:rPr>
                                <m:nor/>
                              </m:rPr>
                              <a:rPr lang="en-US" b="0" i="0" smtClean="0"/>
                              <m:t>fix</m:t>
                            </m:r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</a:rPr>
                              <m:t>ed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</m:e>
                        </m:mr>
                        <m:mr>
                          <m:e>
                            <m:d>
                              <m:dPr>
                                <m:begChr m:val=""/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nor/>
                                  </m:rPr>
                                  <a:rPr lang="en-US" i="1"/>
                                  <m:t> 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𝑆𝑁𝑅</m:t>
                                </m:r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  <m:r>
                                  <a:rPr lang="en-US" i="0">
                                    <a:latin typeface="Cambria Math" panose="02040503050406030204" pitchFamily="18" charset="0"/>
                                  </a:rPr>
                                  <m:t>#</m:t>
                                </m:r>
                              </m:e>
                            </m:d>
                          </m:e>
                        </m:mr>
                      </m:m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864" y="6045175"/>
                <a:ext cx="4942471" cy="62235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>
          <a:xfrm>
            <a:off x="0" y="4570534"/>
            <a:ext cx="692130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4580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lnSpc>
            <a:spcPct val="120000"/>
          </a:lnSpc>
          <a:defRPr sz="2200" b="1" dirty="0" smtClean="0">
            <a:solidFill>
              <a:schemeClr val="accent5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1248</TotalTime>
  <Words>1041</Words>
  <Application>Microsoft Office PowerPoint</Application>
  <PresentationFormat>Widescreen</PresentationFormat>
  <Paragraphs>183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宋体</vt:lpstr>
      <vt:lpstr>微软雅黑</vt:lpstr>
      <vt:lpstr>方正大黑_GBK</vt:lpstr>
      <vt:lpstr>等线</vt:lpstr>
      <vt:lpstr>等线 Light</vt:lpstr>
      <vt:lpstr>Arial</vt:lpstr>
      <vt:lpstr>Calibri</vt:lpstr>
      <vt:lpstr>Calibri Light</vt:lpstr>
      <vt:lpstr>Cambria Math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Yixuan Wu</dc:creator>
  <cp:lastModifiedBy>Yixuan Wu</cp:lastModifiedBy>
  <cp:revision>45</cp:revision>
  <dcterms:created xsi:type="dcterms:W3CDTF">2017-02-28T03:05:54Z</dcterms:created>
  <dcterms:modified xsi:type="dcterms:W3CDTF">2017-03-02T15:56:57Z</dcterms:modified>
</cp:coreProperties>
</file>