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FC62F-C05D-4A75-9210-D906B031D3D8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411A7-A211-42C6-B935-62E4BD534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0BB5A-13E4-4AC8-BD4C-6310114B91D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050B2D0-915B-4D22-B472-25D9CA8B0A2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4ACC081-D45F-448C-A621-C36C5E3E47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Paper Seminar Presentation: </a:t>
            </a:r>
            <a:br>
              <a:rPr lang="en-US" sz="48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Sinus </a:t>
            </a:r>
            <a:r>
              <a:rPr lang="en-US" sz="4800" b="1" dirty="0">
                <a:latin typeface="Calibri" panose="020F0502020204030204" pitchFamily="34" charset="0"/>
                <a:cs typeface="Arial" panose="020B0604020202020204" pitchFamily="34" charset="0"/>
              </a:rPr>
              <a:t>Surgery Study using the REMS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1628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Group 12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Barbara Kim, </a:t>
            </a:r>
            <a:r>
              <a:rPr lang="en-US" dirty="0" smtClean="0">
                <a:latin typeface="Calibri" panose="020F0502020204030204" pitchFamily="34" charset="0"/>
              </a:rPr>
              <a:t>Brian </a:t>
            </a:r>
            <a:r>
              <a:rPr lang="en-US" dirty="0" err="1" smtClean="0">
                <a:latin typeface="Calibri" panose="020F0502020204030204" pitchFamily="34" charset="0"/>
              </a:rPr>
              <a:t>Gu</a:t>
            </a:r>
            <a:r>
              <a:rPr lang="en-US" dirty="0" smtClean="0">
                <a:latin typeface="Calibri" panose="020F0502020204030204" pitchFamily="34" charset="0"/>
              </a:rPr>
              <a:t>, Kurt lee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Mentors: Kevin olds, Dr. Russell Taylor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Measures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 to task completion (TTC)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Total distance traveled (D)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Grip Force (F)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Speed (S)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Curvature (</a:t>
                </a:r>
                <a:r>
                  <a:rPr lang="el-GR" dirty="0" smtClean="0"/>
                  <a:t>κ</a:t>
                </a:r>
                <a:r>
                  <a:rPr lang="en-US" dirty="0" smtClean="0"/>
                  <a:t>)</a:t>
                </a:r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/>
                      <m:t>κ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=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sz="2400" b="0" i="1" dirty="0" smtClean="0">
                                <a:latin typeface="Cambria Math"/>
                              </a:rPr>
                              <m:t> ∗ </m:t>
                            </m:r>
                            <m:acc>
                              <m:accPr>
                                <m:chr m:val="̈"/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Relative Phase (</a:t>
                </a:r>
                <a:r>
                  <a:rPr lang="el-GR" dirty="0" smtClean="0"/>
                  <a:t>Φ</a:t>
                </a:r>
                <a:r>
                  <a:rPr lang="en-US" dirty="0" smtClean="0"/>
                  <a:t>)</a:t>
                </a:r>
              </a:p>
              <a:p>
                <a:pPr marL="914400" lvl="1" indent="-457200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0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3695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7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997"/>
            <a:ext cx="7620000" cy="40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Significant differences between novice and expert and training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objective measures were significantly different, except </a:t>
            </a:r>
            <a:r>
              <a:rPr lang="el-GR" dirty="0" smtClean="0"/>
              <a:t>Φ</a:t>
            </a:r>
            <a:r>
              <a:rPr lang="en-US" dirty="0" smtClean="0"/>
              <a:t>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Performance of novices after training vs.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Didn’t measure performance of experts before and after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Doesn’t fully explain how these measures provide a comprehensive comparison</a:t>
            </a:r>
          </a:p>
          <a:p>
            <a:pPr marL="800100" lvl="1" indent="-342900"/>
            <a:r>
              <a:rPr lang="en-US" sz="2400" dirty="0" smtClean="0"/>
              <a:t>Instead of just using TTC and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Unclear criteria to determine difficulty of surgical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1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REMS - Robotic ENT Microsurgery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Robotic system designed with the goal of addressing surgical challenges - specifically those encountered in OHNS (of which sinus surgery is a subset)</a:t>
            </a:r>
          </a:p>
          <a:p>
            <a:r>
              <a:rPr lang="en-US"/>
              <a:t>Assists in manipulation - eliminates unwanted movement from surgeon (ie hand tremor) </a:t>
            </a:r>
          </a:p>
          <a:p>
            <a:r>
              <a:rPr lang="en-US"/>
              <a:t>Assists in navigation - combines positional tracking information with registered pre-operative images to avoid sensitive anatomy ("barrier zones")</a:t>
            </a:r>
          </a:p>
        </p:txBody>
      </p:sp>
    </p:spTree>
    <p:extLst>
      <p:ext uri="{BB962C8B-B14F-4D97-AF65-F5344CB8AC3E}">
        <p14:creationId xmlns:p14="http://schemas.microsoft.com/office/powerpoint/2010/main" val="208999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Subproject 1: REMS Sinus Validation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Primary goal is to determine if robotic surgical assistance with REMS improves surgical skill compared to conventional surgery.</a:t>
            </a:r>
          </a:p>
          <a:p>
            <a:r>
              <a:rPr lang="en-US">
                <a:latin typeface="Calibri" charset="0"/>
              </a:rPr>
              <a:t>Protocol:</a:t>
            </a:r>
          </a:p>
          <a:p>
            <a:pPr lvl="1"/>
            <a:r>
              <a:rPr lang="en-US">
                <a:latin typeface="Calibri" charset="0"/>
              </a:rPr>
              <a:t>20 students randomly separated into two groups</a:t>
            </a:r>
          </a:p>
          <a:p>
            <a:pPr lvl="1"/>
            <a:r>
              <a:rPr lang="en-US">
                <a:latin typeface="Calibri" charset="0"/>
              </a:rPr>
              <a:t>10 will "learn sinus surgery" with the REMS</a:t>
            </a:r>
          </a:p>
          <a:p>
            <a:pPr lvl="1"/>
            <a:r>
              <a:rPr lang="en-US">
                <a:latin typeface="Calibri" charset="0"/>
              </a:rPr>
              <a:t>10 with current learning protocol</a:t>
            </a:r>
          </a:p>
          <a:p>
            <a:pPr lvl="1"/>
            <a:r>
              <a:rPr lang="en-US">
                <a:latin typeface="Calibri" charset="0"/>
              </a:rPr>
              <a:t>compare accuracy of two groups 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An expert group will perform the task to gather data on how REMS affects professionals. </a:t>
            </a:r>
            <a:br>
              <a:rPr lang="en-US">
                <a:solidFill>
                  <a:srgbClr val="000000"/>
                </a:solidFill>
                <a:latin typeface="Calibri"/>
              </a:rPr>
            </a:br>
            <a:r>
              <a:rPr lang="en-US">
                <a:solidFill>
                  <a:srgbClr val="000000"/>
                </a:solidFill>
                <a:latin typeface="Calibri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6823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Objective Evaluation of Expert and Novice Performance during Robotic Surgical Training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1" dirty="0" err="1" smtClean="0"/>
              <a:t>Judkins</a:t>
            </a:r>
            <a:r>
              <a:rPr lang="en-US" b="0" i="1" dirty="0"/>
              <a:t>, Timothy N., Dmitry </a:t>
            </a:r>
            <a:r>
              <a:rPr lang="en-US" b="0" i="1" dirty="0" err="1"/>
              <a:t>Oleynikov</a:t>
            </a:r>
            <a:r>
              <a:rPr lang="en-US" b="0" i="1" dirty="0"/>
              <a:t>, and Nick </a:t>
            </a:r>
            <a:r>
              <a:rPr lang="en-US" b="0" i="1" dirty="0" err="1"/>
              <a:t>Stergiou</a:t>
            </a:r>
            <a:r>
              <a:rPr lang="en-US" b="0" i="1" dirty="0"/>
              <a:t>. "Objective evaluation of expert and novice performance during robotic surgical training tasks." Surgical endoscopy 23.3 (2009): 590-597.</a:t>
            </a:r>
          </a:p>
        </p:txBody>
      </p:sp>
      <p:sp>
        <p:nvSpPr>
          <p:cNvPr id="4" name="AutoShape 2" descr="Image result for university of nebraska medical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1876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Quantitative metrics for surgical skill assessment</a:t>
            </a:r>
          </a:p>
          <a:p>
            <a:pPr marL="800100" lvl="1" indent="-342900"/>
            <a:r>
              <a:rPr lang="en-US" sz="2400" dirty="0" smtClean="0"/>
              <a:t>Time to task completion, total distance traveled, speed, curvature,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Experiment protocol</a:t>
            </a:r>
          </a:p>
          <a:p>
            <a:pPr marL="800100" lvl="1" indent="-342900"/>
            <a:r>
              <a:rPr lang="en-US" sz="2400" dirty="0" smtClean="0"/>
              <a:t>Novice training setup</a:t>
            </a:r>
          </a:p>
          <a:p>
            <a:pPr marL="800100" lvl="1" indent="-342900"/>
            <a:r>
              <a:rPr lang="en-US" sz="2400" dirty="0" smtClean="0"/>
              <a:t>Complex surgical tasks</a:t>
            </a:r>
          </a:p>
          <a:p>
            <a:pPr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58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Experimental Setup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Objective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AutoShape 2" descr="Image result for Da Vinci Surgical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318000" cy="48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Previous evaluations of surgical performance were:</a:t>
            </a:r>
          </a:p>
          <a:p>
            <a:pPr marL="800100" lvl="1" indent="-342900"/>
            <a:r>
              <a:rPr lang="en-US" sz="2400" dirty="0" smtClean="0"/>
              <a:t>Incomplete, or</a:t>
            </a:r>
          </a:p>
          <a:p>
            <a:pPr marL="800100" lvl="1" indent="-342900"/>
            <a:r>
              <a:rPr lang="en-US" sz="2400" dirty="0" smtClean="0"/>
              <a:t>Subjective</a:t>
            </a:r>
          </a:p>
          <a:p>
            <a:pPr lvl="1" indent="0">
              <a:buNone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Thoroughly evaluate objective measures by:</a:t>
            </a:r>
          </a:p>
          <a:p>
            <a:pPr marL="800100" lvl="1" indent="-342900"/>
            <a:r>
              <a:rPr lang="en-US" sz="2400" dirty="0"/>
              <a:t>C</a:t>
            </a:r>
            <a:r>
              <a:rPr lang="en-US" sz="2400" dirty="0" smtClean="0"/>
              <a:t>omparing experts and novices</a:t>
            </a:r>
          </a:p>
          <a:p>
            <a:pPr marL="800100" lvl="1" indent="-342900"/>
            <a:r>
              <a:rPr lang="en-US" sz="2400" dirty="0" smtClean="0"/>
              <a:t>Before and after training</a:t>
            </a:r>
          </a:p>
          <a:p>
            <a:pPr marL="800100" lvl="1" indent="-342900"/>
            <a:r>
              <a:rPr lang="en-US" sz="2400" dirty="0" smtClean="0"/>
              <a:t>Under three surgical tasks of varying difficulty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03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2004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Three different surgical tasks</a:t>
            </a:r>
          </a:p>
          <a:p>
            <a:pPr marL="800100" lvl="1" indent="-342900"/>
            <a:r>
              <a:rPr lang="en-US" sz="2400" dirty="0" smtClean="0"/>
              <a:t>Bimanual carrying</a:t>
            </a:r>
          </a:p>
          <a:p>
            <a:pPr marL="800100" lvl="1" indent="-342900"/>
            <a:r>
              <a:rPr lang="en-US" sz="2400" dirty="0" smtClean="0"/>
              <a:t>Needle passing</a:t>
            </a:r>
          </a:p>
          <a:p>
            <a:pPr marL="800100" lvl="1" indent="-342900"/>
            <a:r>
              <a:rPr lang="en-US" sz="2400" dirty="0" smtClean="0"/>
              <a:t>Suture tying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Compare novices (before and after training) and experts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90489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Novices – 16 trials</a:t>
            </a:r>
          </a:p>
          <a:p>
            <a:pPr marL="800100" lvl="1" indent="-342900"/>
            <a:r>
              <a:rPr lang="en-US" sz="2400" dirty="0" smtClean="0"/>
              <a:t>3 </a:t>
            </a:r>
            <a:r>
              <a:rPr lang="en-US" sz="2400" dirty="0" err="1" smtClean="0"/>
              <a:t>pretraining</a:t>
            </a:r>
            <a:r>
              <a:rPr lang="en-US" sz="2400" dirty="0" smtClean="0"/>
              <a:t> (N-PRE)</a:t>
            </a:r>
          </a:p>
          <a:p>
            <a:pPr marL="800100" lvl="1" indent="-342900"/>
            <a:r>
              <a:rPr lang="en-US" sz="2400" dirty="0" smtClean="0"/>
              <a:t>10 training</a:t>
            </a:r>
          </a:p>
          <a:p>
            <a:pPr marL="800100" lvl="1" indent="-342900"/>
            <a:r>
              <a:rPr lang="en-US" sz="2400" dirty="0" smtClean="0"/>
              <a:t>3 </a:t>
            </a:r>
            <a:r>
              <a:rPr lang="en-US" sz="2400" dirty="0" err="1" smtClean="0"/>
              <a:t>posttraining</a:t>
            </a:r>
            <a:r>
              <a:rPr lang="en-US" sz="2400" dirty="0" smtClean="0"/>
              <a:t> (N-POST)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410478" cy="133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229</TotalTime>
  <Words>434</Words>
  <Application>Microsoft Office PowerPoint</Application>
  <PresentationFormat>On-screen Show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Paper Seminar Presentation:  Sinus Surgery Study using the REMS </vt:lpstr>
      <vt:lpstr>REMS - Robotic ENT Microsurgery System</vt:lpstr>
      <vt:lpstr>Subproject 1: REMS Sinus Validation Study</vt:lpstr>
      <vt:lpstr>Paper selection</vt:lpstr>
      <vt:lpstr>Paper relevance</vt:lpstr>
      <vt:lpstr>Paper overview</vt:lpstr>
      <vt:lpstr>Goals</vt:lpstr>
      <vt:lpstr>Experimental setup</vt:lpstr>
      <vt:lpstr>Training paradigm</vt:lpstr>
      <vt:lpstr>Objective Measures</vt:lpstr>
      <vt:lpstr>Results</vt:lpstr>
      <vt:lpstr>results</vt:lpstr>
      <vt:lpstr>Critique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Seminar Presentation:  Sinus Surgery Study using the REMS</dc:title>
  <dc:creator>Barbara Kim</dc:creator>
  <cp:lastModifiedBy>Barbara Kim</cp:lastModifiedBy>
  <cp:revision>15</cp:revision>
  <dcterms:created xsi:type="dcterms:W3CDTF">2015-04-16T03:22:36Z</dcterms:created>
  <dcterms:modified xsi:type="dcterms:W3CDTF">2015-04-16T07:11:50Z</dcterms:modified>
</cp:coreProperties>
</file>