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78" r:id="rId3"/>
    <p:sldId id="277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6"/>
    <p:restoredTop sz="94710"/>
  </p:normalViewPr>
  <p:slideViewPr>
    <p:cSldViewPr showGuides="1">
      <p:cViewPr varScale="1">
        <p:scale>
          <a:sx n="161" d="100"/>
          <a:sy n="161" d="100"/>
        </p:scale>
        <p:origin x="23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FD0E391-464E-7A4D-9783-6F12C5B55735}"/>
              </a:ext>
            </a:extLst>
          </p:cNvPr>
          <p:cNvSpPr txBox="1">
            <a:spLocks noChangeArrowheads="1"/>
          </p:cNvSpPr>
          <p:nvPr/>
        </p:nvSpPr>
        <p:spPr>
          <a:xfrm>
            <a:off x="798444" y="304800"/>
            <a:ext cx="76200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r>
              <a:rPr lang="en-US" sz="2400" kern="0" dirty="0">
                <a:solidFill>
                  <a:schemeClr val="tx1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Augmentation of Haptic Guidance into Real/Virtual Surgical Simulators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FA541C-416D-A742-AA39-7CF619DAD5B4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066800"/>
            <a:ext cx="86868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Investigating the effect of haptic guidance (and augmented reality) on motor learning in VR surgical simulators </a:t>
            </a:r>
            <a:endParaRPr lang="en-US" sz="2000" b="1" kern="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Students Will Do</a:t>
            </a:r>
          </a:p>
          <a:p>
            <a:pPr marL="0" indent="0">
              <a:buFontTx/>
              <a:buNone/>
            </a:pPr>
            <a:endParaRPr lang="en-CA" sz="7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Build duplicate inanimate needle driving task (to complement virtual </a:t>
            </a:r>
            <a:r>
              <a:rPr lang="en-CA" sz="2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taks</a:t>
            </a: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Calculating the task-space error between needle curvature and the desired curvature (curvature passing through the inner rings)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Create AR overlay for inanimate training task</a:t>
            </a:r>
          </a:p>
          <a:p>
            <a:pPr>
              <a:spcAft>
                <a:spcPts val="0"/>
              </a:spcAft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Generating force fields (guidance and repulsive) based on the task-space error</a:t>
            </a:r>
          </a:p>
          <a:p>
            <a:pPr>
              <a:spcAft>
                <a:spcPts val="0"/>
              </a:spcAft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Augmenting the force fields Into the da Vinci Research Kit (</a:t>
            </a:r>
            <a:r>
              <a:rPr lang="en-CA" sz="2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dVRK</a:t>
            </a: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)’s controller</a:t>
            </a:r>
          </a:p>
          <a:p>
            <a:pPr>
              <a:spcAft>
                <a:spcPts val="0"/>
              </a:spcAft>
            </a:pPr>
            <a:r>
              <a:rPr lang="en-CA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Evaluating the approach in a pilot user study</a:t>
            </a:r>
          </a:p>
        </p:txBody>
      </p:sp>
    </p:spTree>
    <p:extLst>
      <p:ext uri="{BB962C8B-B14F-4D97-AF65-F5344CB8AC3E}">
        <p14:creationId xmlns:p14="http://schemas.microsoft.com/office/powerpoint/2010/main" val="396438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94B80FB1-A4C3-194E-8062-42A235B3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8" y="2133600"/>
            <a:ext cx="865938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2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4F245B0-8305-6649-95D0-248306E7FC26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298174"/>
            <a:ext cx="8534400" cy="61026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Deliverables</a:t>
            </a:r>
            <a:endParaRPr lang="en-CA" sz="22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sz="2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Minimum: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Implementing repulsive and guidance force fields for the needle-driving task on the </a:t>
            </a:r>
            <a:r>
              <a:rPr lang="en-US" sz="20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dVRK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 system for both inanimate and virtual training tasks</a:t>
            </a:r>
          </a:p>
          <a:p>
            <a:r>
              <a:rPr lang="en-US" sz="2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Expected: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Evaluating the approaches in a pilot user study</a:t>
            </a:r>
          </a:p>
          <a:p>
            <a:pPr>
              <a:spcAft>
                <a:spcPts val="1200"/>
              </a:spcAft>
            </a:pPr>
            <a:r>
              <a:rPr lang="en-US" sz="2000" b="1" kern="0" dirty="0">
                <a:latin typeface="Verdana" panose="020B0604030504040204" pitchFamily="34" charset="0"/>
                <a:ea typeface="Verdana" panose="020B0604030504040204" pitchFamily="34" charset="0"/>
              </a:rPr>
              <a:t>Maximum: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Evaluating the effectiveness of haptic guidance on cognitive workload in a pilot user study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Group Size: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2-3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Skills: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</a:rPr>
              <a:t>Programming skills such as C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++ and ROS, knowledge of robotics, mechatronics skills, experience with AR, experience with human-subject experiments, familiarity with the </a:t>
            </a:r>
            <a:r>
              <a:rPr lang="en-US" sz="2000" kern="0" dirty="0" err="1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dVRK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is a plus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Mentors: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Dr. Jeremy Brown, Peter </a:t>
            </a:r>
            <a:r>
              <a:rPr lang="en-US" sz="2000" kern="0" dirty="0" err="1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Kazanzidas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, Guido </a:t>
            </a:r>
            <a:r>
              <a:rPr lang="en-US" sz="2000" kern="0" dirty="0" err="1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Caccianiga</a:t>
            </a:r>
            <a:endParaRPr lang="en-US" sz="2000" kern="0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200" b="1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</a:rPr>
              <a:t>Contact: </a:t>
            </a:r>
            <a:r>
              <a:rPr lang="en-US" sz="2000" kern="0" dirty="0" err="1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jdelainebrown@jhu.edu</a:t>
            </a:r>
            <a:endParaRPr lang="en-CA" sz="20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2248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5969</TotalTime>
  <Words>214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Times New Roman</vt:lpstr>
      <vt:lpstr>Verdana</vt:lpstr>
      <vt:lpstr>CIS-Lecture</vt:lpstr>
      <vt:lpstr>PowerPoint Presentation</vt:lpstr>
      <vt:lpstr>PowerPoint Presentation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Jeremy Brown</cp:lastModifiedBy>
  <cp:revision>74</cp:revision>
  <cp:lastPrinted>1998-01-12T19:42:20Z</cp:lastPrinted>
  <dcterms:created xsi:type="dcterms:W3CDTF">2014-01-14T11:21:36Z</dcterms:created>
  <dcterms:modified xsi:type="dcterms:W3CDTF">2020-01-28T03:14:18Z</dcterms:modified>
</cp:coreProperties>
</file>