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7" r:id="rId2"/>
    <p:sldId id="258" r:id="rId3"/>
    <p:sldId id="320" r:id="rId4"/>
    <p:sldId id="259" r:id="rId5"/>
    <p:sldId id="260" r:id="rId6"/>
    <p:sldId id="290" r:id="rId7"/>
    <p:sldId id="277" r:id="rId8"/>
    <p:sldId id="266" r:id="rId9"/>
    <p:sldId id="261" r:id="rId10"/>
    <p:sldId id="285" r:id="rId11"/>
    <p:sldId id="291" r:id="rId12"/>
    <p:sldId id="293" r:id="rId13"/>
    <p:sldId id="278" r:id="rId14"/>
    <p:sldId id="279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292" r:id="rId23"/>
    <p:sldId id="316" r:id="rId24"/>
    <p:sldId id="288" r:id="rId25"/>
    <p:sldId id="289" r:id="rId26"/>
    <p:sldId id="301" r:id="rId27"/>
    <p:sldId id="302" r:id="rId28"/>
    <p:sldId id="304" r:id="rId29"/>
    <p:sldId id="305" r:id="rId30"/>
    <p:sldId id="306" r:id="rId31"/>
    <p:sldId id="307" r:id="rId32"/>
    <p:sldId id="308" r:id="rId33"/>
    <p:sldId id="319" r:id="rId34"/>
    <p:sldId id="317" r:id="rId35"/>
    <p:sldId id="282" r:id="rId36"/>
    <p:sldId id="284" r:id="rId37"/>
    <p:sldId id="318" r:id="rId38"/>
    <p:sldId id="286" r:id="rId39"/>
    <p:sldId id="287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94660"/>
  </p:normalViewPr>
  <p:slideViewPr>
    <p:cSldViewPr>
      <p:cViewPr>
        <p:scale>
          <a:sx n="80" d="100"/>
          <a:sy n="80" d="100"/>
        </p:scale>
        <p:origin x="-1565" y="-1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A434DE-850D-4B61-9F3E-12C245641323}" type="datetimeFigureOut">
              <a:rPr lang="en-US" smtClean="0"/>
              <a:t>4/24/2014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66514A-6C3D-48D4-A4E5-3C73262D2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7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A8B86-6E75-45AD-A9B6-5738337409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163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6514A-6C3D-48D4-A4E5-3C73262D22E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822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1C938-4437-4AF7-8B67-21FE1FDC8E86}" type="datetimeFigureOut">
              <a:rPr lang="en-US" smtClean="0"/>
              <a:t>4/24/2014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064E5-5D9B-4AC8-9F0A-0E2155237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828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1C938-4437-4AF7-8B67-21FE1FDC8E86}" type="datetimeFigureOut">
              <a:rPr lang="en-US" smtClean="0"/>
              <a:t>4/24/2014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064E5-5D9B-4AC8-9F0A-0E2155237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72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1C938-4437-4AF7-8B67-21FE1FDC8E86}" type="datetimeFigureOut">
              <a:rPr lang="en-US" smtClean="0"/>
              <a:t>4/24/2014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064E5-5D9B-4AC8-9F0A-0E2155237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60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1C938-4437-4AF7-8B67-21FE1FDC8E86}" type="datetimeFigureOut">
              <a:rPr lang="en-US" smtClean="0"/>
              <a:t>4/24/2014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064E5-5D9B-4AC8-9F0A-0E2155237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313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1C938-4437-4AF7-8B67-21FE1FDC8E86}" type="datetimeFigureOut">
              <a:rPr lang="en-US" smtClean="0"/>
              <a:t>4/24/2014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064E5-5D9B-4AC8-9F0A-0E2155237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174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1C938-4437-4AF7-8B67-21FE1FDC8E86}" type="datetimeFigureOut">
              <a:rPr lang="en-US" smtClean="0"/>
              <a:t>4/24/2014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064E5-5D9B-4AC8-9F0A-0E2155237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233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1C938-4437-4AF7-8B67-21FE1FDC8E86}" type="datetimeFigureOut">
              <a:rPr lang="en-US" smtClean="0"/>
              <a:t>4/24/2014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064E5-5D9B-4AC8-9F0A-0E2155237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73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1C938-4437-4AF7-8B67-21FE1FDC8E86}" type="datetimeFigureOut">
              <a:rPr lang="en-US" smtClean="0"/>
              <a:t>4/24/2014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064E5-5D9B-4AC8-9F0A-0E2155237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605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1C938-4437-4AF7-8B67-21FE1FDC8E86}" type="datetimeFigureOut">
              <a:rPr lang="en-US" smtClean="0"/>
              <a:t>4/24/2014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064E5-5D9B-4AC8-9F0A-0E2155237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86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1C938-4437-4AF7-8B67-21FE1FDC8E86}" type="datetimeFigureOut">
              <a:rPr lang="en-US" smtClean="0"/>
              <a:t>4/24/2014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064E5-5D9B-4AC8-9F0A-0E2155237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89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1C938-4437-4AF7-8B67-21FE1FDC8E86}" type="datetimeFigureOut">
              <a:rPr lang="en-US" smtClean="0"/>
              <a:t>4/24/2014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064E5-5D9B-4AC8-9F0A-0E2155237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519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1C938-4437-4AF7-8B67-21FE1FDC8E86}" type="datetimeFigureOut">
              <a:rPr lang="en-US" smtClean="0"/>
              <a:t>4/24/2014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064E5-5D9B-4AC8-9F0A-0E215523778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https://ciis.lcsr.jhu.edu/images/ciis_logo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096297"/>
            <a:ext cx="1438275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ape 39"/>
          <p:cNvSpPr txBox="1"/>
          <p:nvPr userDrawn="1"/>
        </p:nvSpPr>
        <p:spPr>
          <a:xfrm>
            <a:off x="7239000" y="6253087"/>
            <a:ext cx="1766400" cy="285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dirty="0"/>
              <a:t>CIS Confidential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52400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Kareem </a:t>
            </a:r>
            <a:r>
              <a:rPr lang="en-US" dirty="0" err="1" smtClean="0"/>
              <a:t>Fakhoury</a:t>
            </a:r>
            <a:r>
              <a:rPr lang="en-US" dirty="0" smtClean="0"/>
              <a:t> Matthew Hauser Steven Lin</a:t>
            </a:r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793220"/>
            <a:ext cx="1524000" cy="95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107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752600"/>
          </a:xfrm>
        </p:spPr>
        <p:txBody>
          <a:bodyPr>
            <a:normAutofit fontScale="90000"/>
          </a:bodyPr>
          <a:lstStyle/>
          <a:p>
            <a:r>
              <a:rPr lang="en" dirty="0" smtClean="0"/>
              <a:t>Intraoperative Registration of Pathology for Adjuvant Postoperative Radiotherapy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8001000" cy="1752600"/>
          </a:xfrm>
        </p:spPr>
        <p:txBody>
          <a:bodyPr/>
          <a:lstStyle/>
          <a:p>
            <a:r>
              <a:rPr lang="en" dirty="0" smtClean="0"/>
              <a:t>Kareem Fakhoury, Matthew Hauser, Steven Lin</a:t>
            </a:r>
          </a:p>
          <a:p>
            <a:r>
              <a:rPr lang="en-US" dirty="0" smtClean="0"/>
              <a:t>Project #4</a:t>
            </a:r>
            <a:endParaRPr lang="en-US" dirty="0"/>
          </a:p>
        </p:txBody>
      </p:sp>
      <p:pic>
        <p:nvPicPr>
          <p:cNvPr id="4" name="Picture 2" descr="https://ciis.lcsr.jhu.edu/images/ciis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096297"/>
            <a:ext cx="1438275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39"/>
          <p:cNvSpPr txBox="1"/>
          <p:nvPr/>
        </p:nvSpPr>
        <p:spPr>
          <a:xfrm>
            <a:off x="7239000" y="6253087"/>
            <a:ext cx="1766400" cy="285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dirty="0"/>
              <a:t>CIS Confidential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Kareem </a:t>
            </a:r>
            <a:r>
              <a:rPr lang="en-US" dirty="0" err="1" smtClean="0"/>
              <a:t>Fakhoury</a:t>
            </a:r>
            <a:r>
              <a:rPr lang="en-US" dirty="0" smtClean="0"/>
              <a:t> Matthew Hauser Steven Lin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793220"/>
            <a:ext cx="1524000" cy="95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694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iis.lcsr.jhu.edu/images/ciis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096297"/>
            <a:ext cx="1438275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39"/>
          <p:cNvSpPr txBox="1"/>
          <p:nvPr/>
        </p:nvSpPr>
        <p:spPr>
          <a:xfrm>
            <a:off x="7239000" y="6253087"/>
            <a:ext cx="1766400" cy="285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dirty="0"/>
              <a:t>CIS Confidential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Kareem </a:t>
            </a:r>
            <a:r>
              <a:rPr lang="en-US" dirty="0" err="1" smtClean="0"/>
              <a:t>Fakhoury</a:t>
            </a:r>
            <a:r>
              <a:rPr lang="en-US" dirty="0" smtClean="0"/>
              <a:t> Matthew Hauser Steven Lin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793220"/>
            <a:ext cx="1524000" cy="95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Clips</a:t>
            </a:r>
            <a:endParaRPr lang="en-US" dirty="0"/>
          </a:p>
        </p:txBody>
      </p:sp>
      <p:pic>
        <p:nvPicPr>
          <p:cNvPr id="2" name="VID_20140409_19582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08350" y="1600200"/>
            <a:ext cx="2527300" cy="4525963"/>
          </a:xfrm>
        </p:spPr>
      </p:pic>
    </p:spTree>
    <p:extLst>
      <p:ext uri="{BB962C8B-B14F-4D97-AF65-F5344CB8AC3E}">
        <p14:creationId xmlns:p14="http://schemas.microsoft.com/office/powerpoint/2010/main" val="313801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iis.lcsr.jhu.edu/images/ciis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096297"/>
            <a:ext cx="1438275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39"/>
          <p:cNvSpPr txBox="1"/>
          <p:nvPr/>
        </p:nvSpPr>
        <p:spPr>
          <a:xfrm>
            <a:off x="7239000" y="6253087"/>
            <a:ext cx="1766400" cy="285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dirty="0"/>
              <a:t>CIS Confidential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Kareem </a:t>
            </a:r>
            <a:r>
              <a:rPr lang="en-US" dirty="0" err="1" smtClean="0"/>
              <a:t>Fakhoury</a:t>
            </a:r>
            <a:r>
              <a:rPr lang="en-US" dirty="0" smtClean="0"/>
              <a:t> Matthew Hauser Steven Lin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793220"/>
            <a:ext cx="1524000" cy="95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430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111755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iis.lcsr.jhu.edu/images/ciis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096297"/>
            <a:ext cx="1438275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39"/>
          <p:cNvSpPr txBox="1"/>
          <p:nvPr/>
        </p:nvSpPr>
        <p:spPr>
          <a:xfrm>
            <a:off x="7239000" y="6253087"/>
            <a:ext cx="1766400" cy="285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dirty="0"/>
              <a:t>CIS Confidential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Kareem </a:t>
            </a:r>
            <a:r>
              <a:rPr lang="en-US" dirty="0" err="1" smtClean="0"/>
              <a:t>Fakhoury</a:t>
            </a:r>
            <a:r>
              <a:rPr lang="en-US" dirty="0" smtClean="0"/>
              <a:t> Matthew Hauser Steven Lin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793220"/>
            <a:ext cx="1524000" cy="95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Deliverables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lvl="0" indent="-38100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000" dirty="0"/>
              <a:t>Minimum</a:t>
            </a:r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dirty="0">
                <a:solidFill>
                  <a:srgbClr val="00B050"/>
                </a:solidFill>
              </a:rPr>
              <a:t>Data </a:t>
            </a:r>
            <a:r>
              <a:rPr lang="en" sz="2000" dirty="0" smtClean="0">
                <a:solidFill>
                  <a:srgbClr val="00B050"/>
                </a:solidFill>
              </a:rPr>
              <a:t>collection</a:t>
            </a:r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dirty="0" smtClean="0"/>
              <a:t>Registration of Preop Scans to Post-op scans with location of polaris points</a:t>
            </a:r>
          </a:p>
          <a:p>
            <a:pPr marL="457200" lvl="0" indent="-38100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000" dirty="0" smtClean="0"/>
              <a:t>Expected</a:t>
            </a:r>
            <a:endParaRPr lang="en" sz="2000" dirty="0"/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dirty="0"/>
              <a:t>Implementation of workflow to register image data</a:t>
            </a:r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dirty="0"/>
              <a:t>Comparison of Deformable Registration Algorithms</a:t>
            </a:r>
          </a:p>
          <a:p>
            <a:pPr marL="457200" lvl="0" indent="-38100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000" dirty="0" smtClean="0"/>
              <a:t>Maximum</a:t>
            </a:r>
            <a:endParaRPr lang="en" sz="2000" dirty="0"/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dirty="0" smtClean="0"/>
              <a:t>Determine feasibility of registration of tongue outside of mouth</a:t>
            </a:r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dirty="0" smtClean="0"/>
              <a:t>Evaluate Tissue Deformation</a:t>
            </a:r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strike="sngStrike" dirty="0" smtClean="0"/>
              <a:t>Determine optimal marker placements for tissue deformation evaluation</a:t>
            </a:r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dirty="0" smtClean="0"/>
              <a:t>Help Dr. Quon with grant submission</a:t>
            </a:r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endParaRPr lang="en" sz="2000" dirty="0"/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endParaRPr lang="en" sz="2000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89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iis.lcsr.jhu.edu/images/ciis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096297"/>
            <a:ext cx="1438275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39"/>
          <p:cNvSpPr txBox="1"/>
          <p:nvPr/>
        </p:nvSpPr>
        <p:spPr>
          <a:xfrm>
            <a:off x="7239000" y="6253087"/>
            <a:ext cx="1766400" cy="285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dirty="0"/>
              <a:t>CIS Confidential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Kareem </a:t>
            </a:r>
            <a:r>
              <a:rPr lang="en-US" dirty="0" err="1" smtClean="0"/>
              <a:t>Fakhoury</a:t>
            </a:r>
            <a:r>
              <a:rPr lang="en-US" dirty="0" smtClean="0"/>
              <a:t> Matthew Hauser Steven Lin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793220"/>
            <a:ext cx="1524000" cy="95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Marker Removal- Where is it?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132" y="1600200"/>
            <a:ext cx="4449736" cy="4525963"/>
          </a:xfrm>
        </p:spPr>
      </p:pic>
    </p:spTree>
    <p:extLst>
      <p:ext uri="{BB962C8B-B14F-4D97-AF65-F5344CB8AC3E}">
        <p14:creationId xmlns:p14="http://schemas.microsoft.com/office/powerpoint/2010/main" val="246192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iis.lcsr.jhu.edu/images/ciis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096297"/>
            <a:ext cx="1438275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39"/>
          <p:cNvSpPr txBox="1"/>
          <p:nvPr/>
        </p:nvSpPr>
        <p:spPr>
          <a:xfrm>
            <a:off x="7239000" y="6253087"/>
            <a:ext cx="1766400" cy="285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dirty="0"/>
              <a:t>CIS Confidential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Kareem </a:t>
            </a:r>
            <a:r>
              <a:rPr lang="en-US" dirty="0" err="1" smtClean="0"/>
              <a:t>Fakhoury</a:t>
            </a:r>
            <a:r>
              <a:rPr lang="en-US" dirty="0" smtClean="0"/>
              <a:t> Matthew Hauser Steven Lin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793220"/>
            <a:ext cx="1524000" cy="95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Marker Removal- There it is!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249" y="1600200"/>
            <a:ext cx="4473501" cy="4525963"/>
          </a:xfrm>
        </p:spPr>
      </p:pic>
      <p:cxnSp>
        <p:nvCxnSpPr>
          <p:cNvPr id="7" name="Straight Arrow Connector 6"/>
          <p:cNvCxnSpPr/>
          <p:nvPr/>
        </p:nvCxnSpPr>
        <p:spPr>
          <a:xfrm flipV="1">
            <a:off x="3157537" y="4419600"/>
            <a:ext cx="1185863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899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Polaris to Pre-Operative CT Scan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Previous inaccuracies resolved</a:t>
            </a:r>
          </a:p>
          <a:p>
            <a:r>
              <a:rPr lang="en-US" dirty="0" smtClean="0"/>
              <a:t>Registered </a:t>
            </a:r>
            <a:r>
              <a:rPr lang="en-US" dirty="0"/>
              <a:t>P</a:t>
            </a:r>
            <a:r>
              <a:rPr lang="en-US" dirty="0" smtClean="0"/>
              <a:t>olaris </a:t>
            </a:r>
            <a:r>
              <a:rPr lang="en-US" dirty="0" err="1" smtClean="0"/>
              <a:t>fiducial</a:t>
            </a:r>
            <a:r>
              <a:rPr lang="en-US" dirty="0" smtClean="0"/>
              <a:t> coordinates ~ 1 mm away from the CT </a:t>
            </a:r>
            <a:r>
              <a:rPr lang="en-US" dirty="0" err="1" smtClean="0"/>
              <a:t>fiducial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08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9"/>
            <a:ext cx="9157855" cy="6868391"/>
          </a:xfrm>
        </p:spPr>
      </p:pic>
    </p:spTree>
    <p:extLst>
      <p:ext uri="{BB962C8B-B14F-4D97-AF65-F5344CB8AC3E}">
        <p14:creationId xmlns:p14="http://schemas.microsoft.com/office/powerpoint/2010/main" val="60260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8" y="0"/>
            <a:ext cx="9116291" cy="6837218"/>
          </a:xfrm>
        </p:spPr>
      </p:pic>
    </p:spTree>
    <p:extLst>
      <p:ext uri="{BB962C8B-B14F-4D97-AF65-F5344CB8AC3E}">
        <p14:creationId xmlns:p14="http://schemas.microsoft.com/office/powerpoint/2010/main" val="245199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3800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6245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iis.lcsr.jhu.edu/images/ciis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096297"/>
            <a:ext cx="1438275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39"/>
          <p:cNvSpPr txBox="1"/>
          <p:nvPr/>
        </p:nvSpPr>
        <p:spPr>
          <a:xfrm>
            <a:off x="7239000" y="6253087"/>
            <a:ext cx="1766400" cy="285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dirty="0"/>
              <a:t>CIS Confidential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Kareem </a:t>
            </a:r>
            <a:r>
              <a:rPr lang="en-US" dirty="0" err="1" smtClean="0"/>
              <a:t>Fakhoury</a:t>
            </a:r>
            <a:r>
              <a:rPr lang="en-US" dirty="0" smtClean="0"/>
              <a:t> Matthew Hauser Steven Lin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793220"/>
            <a:ext cx="1524000" cy="95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Mentors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41910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dirty="0" smtClean="0"/>
              <a:t>Dr. Harry Quon, M.D.</a:t>
            </a:r>
          </a:p>
          <a:p>
            <a:pPr marL="1257300" lvl="2" indent="-419100">
              <a:buSzPct val="166666"/>
              <a:buFont typeface="Arial"/>
              <a:buChar char="•"/>
            </a:pPr>
            <a:r>
              <a:rPr lang="en" sz="1400" dirty="0" smtClean="0"/>
              <a:t>Department of Radiation Oncology</a:t>
            </a:r>
          </a:p>
          <a:p>
            <a:pPr marL="457200" lvl="0" indent="-419100">
              <a:buSzPct val="166666"/>
              <a:buFont typeface="Arial"/>
              <a:buChar char="•"/>
            </a:pPr>
            <a:r>
              <a:rPr lang="en" dirty="0" smtClean="0"/>
              <a:t>Dr. Junghoon Lee, Ph.D</a:t>
            </a:r>
          </a:p>
          <a:p>
            <a:pPr marL="1257300" lvl="2" indent="-419100">
              <a:buSzPct val="166666"/>
              <a:buFont typeface="Arial"/>
              <a:buChar char="•"/>
            </a:pPr>
            <a:r>
              <a:rPr lang="en" sz="1400" dirty="0" smtClean="0"/>
              <a:t>Department of</a:t>
            </a:r>
            <a:r>
              <a:rPr lang="en-US" sz="1400" dirty="0" smtClean="0"/>
              <a:t> Radiation Oncology</a:t>
            </a:r>
            <a:endParaRPr lang="en" sz="1400" dirty="0" smtClean="0"/>
          </a:p>
          <a:p>
            <a:pPr marL="457200" lvl="0" indent="-41910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dirty="0" smtClean="0"/>
              <a:t>Dr. Jeremy Richmon, M.D.</a:t>
            </a:r>
          </a:p>
          <a:p>
            <a:pPr marL="1257300" lvl="2" indent="-419100">
              <a:buSzPct val="166666"/>
              <a:buFont typeface="Arial"/>
              <a:buChar char="•"/>
            </a:pPr>
            <a:r>
              <a:rPr lang="en" sz="1400" dirty="0" smtClean="0"/>
              <a:t>Department of Head and Neck Surgery Robotic Program</a:t>
            </a:r>
            <a:endParaRPr lang="en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41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4136"/>
            <a:ext cx="9144000" cy="498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3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9284"/>
            <a:ext cx="9144000" cy="499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8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iis.lcsr.jhu.edu/images/ciis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096297"/>
            <a:ext cx="1438275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39"/>
          <p:cNvSpPr txBox="1"/>
          <p:nvPr/>
        </p:nvSpPr>
        <p:spPr>
          <a:xfrm>
            <a:off x="7239000" y="6253087"/>
            <a:ext cx="1766400" cy="285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dirty="0"/>
              <a:t>CIS Confidential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Kareem </a:t>
            </a:r>
            <a:r>
              <a:rPr lang="en-US" dirty="0" err="1" smtClean="0"/>
              <a:t>Fakhoury</a:t>
            </a:r>
            <a:r>
              <a:rPr lang="en-US" dirty="0" smtClean="0"/>
              <a:t> Matthew Hauser Steven Lin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793220"/>
            <a:ext cx="1524000" cy="95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Deliverables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lvl="0" indent="-38100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000" dirty="0"/>
              <a:t>Minimum</a:t>
            </a:r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dirty="0">
                <a:solidFill>
                  <a:srgbClr val="00B050"/>
                </a:solidFill>
              </a:rPr>
              <a:t>Data </a:t>
            </a:r>
            <a:r>
              <a:rPr lang="en" sz="2000" dirty="0" smtClean="0">
                <a:solidFill>
                  <a:srgbClr val="00B050"/>
                </a:solidFill>
              </a:rPr>
              <a:t>collection</a:t>
            </a:r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dirty="0" smtClean="0">
                <a:solidFill>
                  <a:srgbClr val="00B050"/>
                </a:solidFill>
              </a:rPr>
              <a:t>Registration of </a:t>
            </a:r>
            <a:r>
              <a:rPr lang="en" sz="2000" dirty="0" smtClean="0">
                <a:solidFill>
                  <a:srgbClr val="00B050"/>
                </a:solidFill>
              </a:rPr>
              <a:t>Pre-op </a:t>
            </a:r>
            <a:r>
              <a:rPr lang="en" sz="2000" dirty="0" smtClean="0">
                <a:solidFill>
                  <a:srgbClr val="00B050"/>
                </a:solidFill>
              </a:rPr>
              <a:t>Scans to Post-op scans with location of polaris points</a:t>
            </a:r>
          </a:p>
          <a:p>
            <a:pPr marL="457200" lvl="0" indent="-38100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000" dirty="0" smtClean="0"/>
              <a:t>Expected</a:t>
            </a:r>
            <a:endParaRPr lang="en" sz="2000" dirty="0"/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dirty="0"/>
              <a:t>Implementation of workflow to register image </a:t>
            </a:r>
            <a:r>
              <a:rPr lang="en" sz="2000" dirty="0" smtClean="0"/>
              <a:t>data</a:t>
            </a:r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dirty="0" smtClean="0"/>
              <a:t>Comparison </a:t>
            </a:r>
            <a:r>
              <a:rPr lang="en" sz="2000" dirty="0"/>
              <a:t>of Deformable Registration </a:t>
            </a:r>
            <a:r>
              <a:rPr lang="en" sz="2000" dirty="0" smtClean="0"/>
              <a:t>Algorithms</a:t>
            </a:r>
          </a:p>
          <a:p>
            <a:pPr marL="457200" lvl="0" indent="-38100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000" dirty="0" smtClean="0"/>
              <a:t>Maximum</a:t>
            </a:r>
            <a:endParaRPr lang="en" sz="2000" dirty="0"/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dirty="0" smtClean="0"/>
              <a:t>Determine feasibility of registration of tongue outside of mouth</a:t>
            </a:r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dirty="0" smtClean="0"/>
              <a:t>Evaluate Tissue Deformation</a:t>
            </a:r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strike="sngStrike" dirty="0"/>
              <a:t>Determine optimal marker placements for tissue deformation </a:t>
            </a:r>
            <a:r>
              <a:rPr lang="en" sz="2000" strike="sngStrike" dirty="0" smtClean="0"/>
              <a:t>evaluation</a:t>
            </a:r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dirty="0" smtClean="0"/>
              <a:t>Help Dr. Quon with grant submission</a:t>
            </a:r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endParaRPr lang="en" sz="2000" dirty="0"/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endParaRPr lang="en" sz="2000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89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iis.lcsr.jhu.edu/images/ciis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096297"/>
            <a:ext cx="1438275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39"/>
          <p:cNvSpPr txBox="1"/>
          <p:nvPr/>
        </p:nvSpPr>
        <p:spPr>
          <a:xfrm>
            <a:off x="7239000" y="6253087"/>
            <a:ext cx="1766400" cy="285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dirty="0"/>
              <a:t>CIS Confidential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Kareem </a:t>
            </a:r>
            <a:r>
              <a:rPr lang="en-US" dirty="0" err="1" smtClean="0"/>
              <a:t>Fakhoury</a:t>
            </a:r>
            <a:r>
              <a:rPr lang="en-US" dirty="0" smtClean="0"/>
              <a:t> Matthew Hauser Steven Lin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793220"/>
            <a:ext cx="1524000" cy="95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Rigid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000">
            <a:off x="2519174" y="1278143"/>
            <a:ext cx="4719826" cy="4525963"/>
          </a:xfrm>
        </p:spPr>
      </p:pic>
    </p:spTree>
    <p:extLst>
      <p:ext uri="{BB962C8B-B14F-4D97-AF65-F5344CB8AC3E}">
        <p14:creationId xmlns:p14="http://schemas.microsoft.com/office/powerpoint/2010/main" val="47642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iis.lcsr.jhu.edu/images/ciis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096297"/>
            <a:ext cx="1438275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39"/>
          <p:cNvSpPr txBox="1"/>
          <p:nvPr/>
        </p:nvSpPr>
        <p:spPr>
          <a:xfrm>
            <a:off x="7239000" y="6253087"/>
            <a:ext cx="1766400" cy="285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dirty="0"/>
              <a:t>CIS Confidential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Kareem </a:t>
            </a:r>
            <a:r>
              <a:rPr lang="en-US" dirty="0" err="1" smtClean="0"/>
              <a:t>Fakhoury</a:t>
            </a:r>
            <a:r>
              <a:rPr lang="en-US" dirty="0" smtClean="0"/>
              <a:t> Matthew Hauser Steven Lin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793220"/>
            <a:ext cx="1524000" cy="95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Binary Mask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087" y="1600200"/>
            <a:ext cx="4719826" cy="4525963"/>
          </a:xfrm>
        </p:spPr>
      </p:pic>
    </p:spTree>
    <p:extLst>
      <p:ext uri="{BB962C8B-B14F-4D97-AF65-F5344CB8AC3E}">
        <p14:creationId xmlns:p14="http://schemas.microsoft.com/office/powerpoint/2010/main" val="252144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iis.lcsr.jhu.edu/images/ciis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096297"/>
            <a:ext cx="1438275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39"/>
          <p:cNvSpPr txBox="1"/>
          <p:nvPr/>
        </p:nvSpPr>
        <p:spPr>
          <a:xfrm>
            <a:off x="7239000" y="6253087"/>
            <a:ext cx="1766400" cy="285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dirty="0"/>
              <a:t>CIS Confidential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Kareem </a:t>
            </a:r>
            <a:r>
              <a:rPr lang="en-US" dirty="0" err="1" smtClean="0"/>
              <a:t>Fakhoury</a:t>
            </a:r>
            <a:r>
              <a:rPr lang="en-US" dirty="0" smtClean="0"/>
              <a:t> Matthew Hauser Steven Lin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793220"/>
            <a:ext cx="1524000" cy="95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Binary Mask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087" y="1600200"/>
            <a:ext cx="4719826" cy="4525963"/>
          </a:xfrm>
        </p:spPr>
      </p:pic>
    </p:spTree>
    <p:extLst>
      <p:ext uri="{BB962C8B-B14F-4D97-AF65-F5344CB8AC3E}">
        <p14:creationId xmlns:p14="http://schemas.microsoft.com/office/powerpoint/2010/main" val="150847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Iterations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1524000"/>
            <a:ext cx="7848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Increase in iteration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Deformable Registration of Pre-op increases similarity to post-op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Evaluated on a qualitative basis, need quantitative </a:t>
            </a:r>
            <a:endParaRPr lang="en-US" sz="3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6103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1000 Iterations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524000"/>
            <a:ext cx="5029200" cy="4846873"/>
          </a:xfrm>
        </p:spPr>
      </p:pic>
      <p:cxnSp>
        <p:nvCxnSpPr>
          <p:cNvPr id="6" name="Straight Arrow Connector 5"/>
          <p:cNvCxnSpPr/>
          <p:nvPr/>
        </p:nvCxnSpPr>
        <p:spPr>
          <a:xfrm>
            <a:off x="3276600" y="2971800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01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524000"/>
            <a:ext cx="5042140" cy="4800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10,000 Iterations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581400" y="297180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963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5" y="1524000"/>
            <a:ext cx="5042140" cy="4800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15,000 Iterations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581400" y="2971800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38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iis.lcsr.jhu.edu/images/ciis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096297"/>
            <a:ext cx="1438275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39"/>
          <p:cNvSpPr txBox="1"/>
          <p:nvPr/>
        </p:nvSpPr>
        <p:spPr>
          <a:xfrm>
            <a:off x="7239000" y="6253087"/>
            <a:ext cx="1766400" cy="285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dirty="0"/>
              <a:t>CIS Confidential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Kareem </a:t>
            </a:r>
            <a:r>
              <a:rPr lang="en-US" dirty="0" err="1" smtClean="0"/>
              <a:t>Fakhoury</a:t>
            </a:r>
            <a:r>
              <a:rPr lang="en-US" dirty="0" smtClean="0"/>
              <a:t> Matthew Hauser Steven Lin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793220"/>
            <a:ext cx="1524000" cy="95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1. Project Plan</a:t>
            </a:r>
          </a:p>
          <a:p>
            <a:r>
              <a:rPr lang="en-US" dirty="0" smtClean="0"/>
              <a:t>2. Data Collection</a:t>
            </a:r>
          </a:p>
          <a:p>
            <a:r>
              <a:rPr lang="en-US" dirty="0" smtClean="0"/>
              <a:t>3. Image pre-processing</a:t>
            </a:r>
          </a:p>
          <a:p>
            <a:r>
              <a:rPr lang="en-US" dirty="0" smtClean="0"/>
              <a:t>4. Polaris Registration</a:t>
            </a:r>
          </a:p>
          <a:p>
            <a:r>
              <a:rPr lang="en-US" dirty="0" smtClean="0"/>
              <a:t>5. Image Processing</a:t>
            </a:r>
          </a:p>
          <a:p>
            <a:r>
              <a:rPr lang="en-US" dirty="0" smtClean="0"/>
              <a:t>6. What’s Next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22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5" y="1524000"/>
            <a:ext cx="4996236" cy="4800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Original Post-Operative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11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Explored common forms</a:t>
            </a:r>
          </a:p>
          <a:p>
            <a:pPr lvl="1"/>
            <a:r>
              <a:rPr lang="en-US" dirty="0" smtClean="0"/>
              <a:t>Conjugate Gradient</a:t>
            </a:r>
          </a:p>
          <a:p>
            <a:pPr lvl="1"/>
            <a:r>
              <a:rPr lang="en-US" dirty="0" smtClean="0"/>
              <a:t>Quasi Newton</a:t>
            </a:r>
          </a:p>
          <a:p>
            <a:pPr lvl="1"/>
            <a:r>
              <a:rPr lang="en-US" dirty="0" smtClean="0"/>
              <a:t>Standard Gradient</a:t>
            </a:r>
            <a:endParaRPr lang="en-US" dirty="0"/>
          </a:p>
          <a:p>
            <a:r>
              <a:rPr lang="en-US" dirty="0" smtClean="0"/>
              <a:t>Evaluated at qualitative basis, </a:t>
            </a:r>
            <a:r>
              <a:rPr lang="en-US" smtClean="0"/>
              <a:t>need quantitative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4831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Gradient Descent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600"/>
            <a:ext cx="4032849" cy="3886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116" y="1752600"/>
            <a:ext cx="4044572" cy="38862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057400" y="2743200"/>
            <a:ext cx="340023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187379" y="2743200"/>
            <a:ext cx="340023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58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61" y="1752600"/>
            <a:ext cx="4035155" cy="3876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Quasi Newton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116" y="1752600"/>
            <a:ext cx="4044572" cy="38862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057400" y="2743200"/>
            <a:ext cx="340023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187379" y="2743200"/>
            <a:ext cx="340023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2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iis.lcsr.jhu.edu/images/ciis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096297"/>
            <a:ext cx="1438275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39"/>
          <p:cNvSpPr txBox="1"/>
          <p:nvPr/>
        </p:nvSpPr>
        <p:spPr>
          <a:xfrm>
            <a:off x="7239000" y="6253087"/>
            <a:ext cx="1766400" cy="285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dirty="0"/>
              <a:t>CIS Confidential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Kareem </a:t>
            </a:r>
            <a:r>
              <a:rPr lang="en-US" dirty="0" err="1" smtClean="0"/>
              <a:t>Fakhoury</a:t>
            </a:r>
            <a:r>
              <a:rPr lang="en-US" dirty="0" smtClean="0"/>
              <a:t> Matthew Hauser Steven Lin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793220"/>
            <a:ext cx="1524000" cy="95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Deliverables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lvl="0" indent="-38100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000" dirty="0"/>
              <a:t>Minimum</a:t>
            </a:r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dirty="0">
                <a:solidFill>
                  <a:srgbClr val="00B050"/>
                </a:solidFill>
              </a:rPr>
              <a:t>Data </a:t>
            </a:r>
            <a:r>
              <a:rPr lang="en" sz="2000" dirty="0" smtClean="0">
                <a:solidFill>
                  <a:srgbClr val="00B050"/>
                </a:solidFill>
              </a:rPr>
              <a:t>collection</a:t>
            </a:r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dirty="0" smtClean="0">
                <a:solidFill>
                  <a:srgbClr val="00B050"/>
                </a:solidFill>
              </a:rPr>
              <a:t>Registration of Preop Scans to Post-op scans with location of polaris points</a:t>
            </a:r>
          </a:p>
          <a:p>
            <a:pPr marL="457200" lvl="0" indent="-38100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000" dirty="0" smtClean="0"/>
              <a:t>Expected</a:t>
            </a:r>
            <a:endParaRPr lang="en" sz="2000" dirty="0"/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dirty="0">
                <a:solidFill>
                  <a:srgbClr val="00B050"/>
                </a:solidFill>
              </a:rPr>
              <a:t>Implementation of workflow to register image </a:t>
            </a:r>
            <a:r>
              <a:rPr lang="en" sz="2000" dirty="0" smtClean="0">
                <a:solidFill>
                  <a:srgbClr val="00B050"/>
                </a:solidFill>
              </a:rPr>
              <a:t>data</a:t>
            </a:r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Comparison </a:t>
            </a:r>
            <a:r>
              <a:rPr lang="en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of Deformable Registration </a:t>
            </a:r>
            <a:r>
              <a:rPr lang="en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Algorithms</a:t>
            </a:r>
          </a:p>
          <a:p>
            <a:pPr marL="457200" lvl="0" indent="-38100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000" dirty="0" smtClean="0"/>
              <a:t>Maximum</a:t>
            </a:r>
            <a:endParaRPr lang="en" sz="2000" dirty="0"/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dirty="0" smtClean="0"/>
              <a:t>Determine feasibility of registration of tongue outside of mouth</a:t>
            </a:r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dirty="0" smtClean="0"/>
              <a:t>Evaluate Tissue Deformation</a:t>
            </a:r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strike="sngStrike" dirty="0"/>
              <a:t>Determine optimal marker placements for tissue deformation </a:t>
            </a:r>
            <a:r>
              <a:rPr lang="en" sz="2000" strike="sngStrike" dirty="0" smtClean="0"/>
              <a:t>evaluation</a:t>
            </a:r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dirty="0" smtClean="0"/>
              <a:t>Help Dr. Quon with grant submission</a:t>
            </a:r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endParaRPr lang="en" sz="2000" dirty="0"/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endParaRPr lang="en" sz="2000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07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iis.lcsr.jhu.edu/images/ciis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096297"/>
            <a:ext cx="1438275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39"/>
          <p:cNvSpPr txBox="1"/>
          <p:nvPr/>
        </p:nvSpPr>
        <p:spPr>
          <a:xfrm>
            <a:off x="7239000" y="6253087"/>
            <a:ext cx="1766400" cy="285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dirty="0"/>
              <a:t>CIS Confidential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Kareem </a:t>
            </a:r>
            <a:r>
              <a:rPr lang="en-US" dirty="0" err="1" smtClean="0"/>
              <a:t>Fakhoury</a:t>
            </a:r>
            <a:r>
              <a:rPr lang="en-US" dirty="0" smtClean="0"/>
              <a:t> Matthew Hauser Steven Lin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793220"/>
            <a:ext cx="1524000" cy="95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906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02862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iis.lcsr.jhu.edu/images/ciis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096297"/>
            <a:ext cx="1438275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39"/>
          <p:cNvSpPr txBox="1"/>
          <p:nvPr/>
        </p:nvSpPr>
        <p:spPr>
          <a:xfrm>
            <a:off x="7239000" y="6253087"/>
            <a:ext cx="1766400" cy="285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dirty="0"/>
              <a:t>CIS Confidential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Kareem </a:t>
            </a:r>
            <a:r>
              <a:rPr lang="en-US" dirty="0" err="1" smtClean="0"/>
              <a:t>Fakhoury</a:t>
            </a:r>
            <a:r>
              <a:rPr lang="en-US" dirty="0" smtClean="0"/>
              <a:t> Matthew Hauser Steven Lin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793220"/>
            <a:ext cx="1524000" cy="95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220" y="1699101"/>
            <a:ext cx="4099560" cy="4328160"/>
          </a:xfrm>
        </p:spPr>
      </p:pic>
    </p:spTree>
    <p:extLst>
      <p:ext uri="{BB962C8B-B14F-4D97-AF65-F5344CB8AC3E}">
        <p14:creationId xmlns:p14="http://schemas.microsoft.com/office/powerpoint/2010/main" val="313801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iis.lcsr.jhu.edu/images/ciis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096297"/>
            <a:ext cx="1438275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39"/>
          <p:cNvSpPr txBox="1"/>
          <p:nvPr/>
        </p:nvSpPr>
        <p:spPr>
          <a:xfrm>
            <a:off x="7239000" y="6253087"/>
            <a:ext cx="1766400" cy="285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dirty="0"/>
              <a:t>CIS Confidential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Kareem </a:t>
            </a:r>
            <a:r>
              <a:rPr lang="en-US" dirty="0" err="1" smtClean="0"/>
              <a:t>Fakhoury</a:t>
            </a:r>
            <a:r>
              <a:rPr lang="en-US" dirty="0" smtClean="0"/>
              <a:t> Matthew Hauser Steven Lin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793220"/>
            <a:ext cx="1524000" cy="95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Deliverables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lvl="0" indent="-38100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000" dirty="0"/>
              <a:t>Minimum</a:t>
            </a:r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dirty="0">
                <a:solidFill>
                  <a:srgbClr val="00B050"/>
                </a:solidFill>
              </a:rPr>
              <a:t>Data </a:t>
            </a:r>
            <a:r>
              <a:rPr lang="en" sz="2000" dirty="0" smtClean="0">
                <a:solidFill>
                  <a:srgbClr val="00B050"/>
                </a:solidFill>
              </a:rPr>
              <a:t>collection</a:t>
            </a:r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dirty="0" smtClean="0">
                <a:solidFill>
                  <a:srgbClr val="00B050"/>
                </a:solidFill>
              </a:rPr>
              <a:t>Registration of Preop Scans to Post-op scans with location of polaris points</a:t>
            </a:r>
          </a:p>
          <a:p>
            <a:pPr marL="457200" lvl="0" indent="-38100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000" dirty="0" smtClean="0"/>
              <a:t>Expected</a:t>
            </a:r>
            <a:endParaRPr lang="en" sz="2000" dirty="0"/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dirty="0">
                <a:solidFill>
                  <a:srgbClr val="00B050"/>
                </a:solidFill>
              </a:rPr>
              <a:t>Implementation of workflow to register image </a:t>
            </a:r>
            <a:r>
              <a:rPr lang="en" sz="2000" dirty="0" smtClean="0">
                <a:solidFill>
                  <a:srgbClr val="00B050"/>
                </a:solidFill>
              </a:rPr>
              <a:t>data</a:t>
            </a:r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Comparison </a:t>
            </a:r>
            <a:r>
              <a:rPr lang="en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of Deformable Registration </a:t>
            </a:r>
            <a:r>
              <a:rPr lang="en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Algorithms</a:t>
            </a:r>
          </a:p>
          <a:p>
            <a:pPr marL="457200" lvl="0" indent="-38100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000" dirty="0" smtClean="0"/>
              <a:t>Maximum</a:t>
            </a:r>
            <a:endParaRPr lang="en" sz="2000" dirty="0"/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dirty="0" smtClean="0">
                <a:solidFill>
                  <a:srgbClr val="FF0000"/>
                </a:solidFill>
              </a:rPr>
              <a:t>Determine feasibility of registration of tongue outside of mouth</a:t>
            </a:r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dirty="0" smtClean="0"/>
              <a:t>Evaluate Tissue Deformation</a:t>
            </a:r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strike="sngStrike" dirty="0"/>
              <a:t>Determine optimal marker placements for tissue deformation </a:t>
            </a:r>
            <a:r>
              <a:rPr lang="en" sz="2000" strike="sngStrike" dirty="0" smtClean="0"/>
              <a:t>evaluation</a:t>
            </a:r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dirty="0" smtClean="0"/>
              <a:t>Help Dr. Quon with grant submission</a:t>
            </a:r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endParaRPr lang="en" sz="2000" dirty="0"/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endParaRPr lang="en" sz="2000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37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iis.lcsr.jhu.edu/images/ciis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096297"/>
            <a:ext cx="1438275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39"/>
          <p:cNvSpPr txBox="1"/>
          <p:nvPr/>
        </p:nvSpPr>
        <p:spPr>
          <a:xfrm>
            <a:off x="7239000" y="6253087"/>
            <a:ext cx="1766400" cy="285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dirty="0"/>
              <a:t>CIS Confidential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Kareem </a:t>
            </a:r>
            <a:r>
              <a:rPr lang="en-US" dirty="0" err="1" smtClean="0"/>
              <a:t>Fakhoury</a:t>
            </a:r>
            <a:r>
              <a:rPr lang="en-US" dirty="0" smtClean="0"/>
              <a:t> Matthew Hauser Steven Lin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793220"/>
            <a:ext cx="1524000" cy="95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01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iis.lcsr.jhu.edu/images/ciis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096297"/>
            <a:ext cx="1438275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39"/>
          <p:cNvSpPr txBox="1"/>
          <p:nvPr/>
        </p:nvSpPr>
        <p:spPr>
          <a:xfrm>
            <a:off x="7239000" y="6253087"/>
            <a:ext cx="1766400" cy="285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dirty="0"/>
              <a:t>CIS Confidential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Kareem </a:t>
            </a:r>
            <a:r>
              <a:rPr lang="en-US" dirty="0" err="1" smtClean="0"/>
              <a:t>Fakhoury</a:t>
            </a:r>
            <a:r>
              <a:rPr lang="en-US" dirty="0" smtClean="0"/>
              <a:t> Matthew Hauser Steven Lin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793220"/>
            <a:ext cx="1524000" cy="95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01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iis.lcsr.jhu.edu/images/ciis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096297"/>
            <a:ext cx="1438275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39"/>
          <p:cNvSpPr txBox="1"/>
          <p:nvPr/>
        </p:nvSpPr>
        <p:spPr>
          <a:xfrm>
            <a:off x="7239000" y="6253087"/>
            <a:ext cx="1766400" cy="285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dirty="0"/>
              <a:t>CIS Confidential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Kareem </a:t>
            </a:r>
            <a:r>
              <a:rPr lang="en-US" dirty="0" err="1" smtClean="0"/>
              <a:t>Fakhoury</a:t>
            </a:r>
            <a:r>
              <a:rPr lang="en-US" dirty="0" smtClean="0"/>
              <a:t> Matthew Hauser Steven Lin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793220"/>
            <a:ext cx="1524000" cy="95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Pre-Operative CT Scan</a:t>
            </a:r>
          </a:p>
          <a:p>
            <a:r>
              <a:rPr lang="en-US" dirty="0" smtClean="0"/>
              <a:t>Remove a Piece of Pig Tongue</a:t>
            </a:r>
          </a:p>
          <a:p>
            <a:r>
              <a:rPr lang="en-US" dirty="0" smtClean="0"/>
              <a:t>Insert Markers on Tongue and record positions with Polaris</a:t>
            </a:r>
          </a:p>
          <a:p>
            <a:r>
              <a:rPr lang="en-US" dirty="0" smtClean="0"/>
              <a:t>Open CT Scan</a:t>
            </a:r>
          </a:p>
          <a:p>
            <a:r>
              <a:rPr lang="en-US" dirty="0" smtClean="0"/>
              <a:t>Close Surgical Wound</a:t>
            </a:r>
          </a:p>
          <a:p>
            <a:r>
              <a:rPr lang="en-US" dirty="0" smtClean="0"/>
              <a:t>Closed CT Scan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05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iis.lcsr.jhu.edu/images/ciis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096297"/>
            <a:ext cx="1438275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39"/>
          <p:cNvSpPr txBox="1"/>
          <p:nvPr/>
        </p:nvSpPr>
        <p:spPr>
          <a:xfrm>
            <a:off x="7239000" y="6253087"/>
            <a:ext cx="1766400" cy="285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dirty="0"/>
              <a:t>CIS Confidential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Kareem </a:t>
            </a:r>
            <a:r>
              <a:rPr lang="en-US" dirty="0" err="1" smtClean="0"/>
              <a:t>Fakhoury</a:t>
            </a:r>
            <a:r>
              <a:rPr lang="en-US" dirty="0" smtClean="0"/>
              <a:t> Matthew Hauser Steven Lin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793220"/>
            <a:ext cx="1524000" cy="95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7" y="1819275"/>
            <a:ext cx="5153025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129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iis.lcsr.jhu.edu/images/ciis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096297"/>
            <a:ext cx="1438275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39"/>
          <p:cNvSpPr txBox="1"/>
          <p:nvPr/>
        </p:nvSpPr>
        <p:spPr>
          <a:xfrm>
            <a:off x="7239000" y="6253087"/>
            <a:ext cx="1766400" cy="285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dirty="0"/>
              <a:t>CIS Confidential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Kareem </a:t>
            </a:r>
            <a:r>
              <a:rPr lang="en-US" dirty="0" err="1" smtClean="0"/>
              <a:t>Fakhoury</a:t>
            </a:r>
            <a:r>
              <a:rPr lang="en-US" dirty="0" smtClean="0"/>
              <a:t> Matthew Hauser Steven Lin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793220"/>
            <a:ext cx="1524000" cy="95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Deliverables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0" indent="-38100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000" dirty="0"/>
              <a:t>Minimum</a:t>
            </a:r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dirty="0"/>
              <a:t>Data </a:t>
            </a:r>
            <a:r>
              <a:rPr lang="en" sz="2000" dirty="0" smtClean="0"/>
              <a:t>collection</a:t>
            </a:r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dirty="0" smtClean="0"/>
              <a:t>Registration of Preop Scans to Post-op scans with location of polaris points</a:t>
            </a:r>
          </a:p>
          <a:p>
            <a:pPr marL="457200" lvl="0" indent="-38100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000" dirty="0" smtClean="0"/>
              <a:t>Expected</a:t>
            </a:r>
            <a:endParaRPr lang="en" sz="2000" dirty="0"/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dirty="0"/>
              <a:t>Implementation of workflow to register image data</a:t>
            </a:r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dirty="0"/>
              <a:t>Comparison of Deformable Registration Algorithms</a:t>
            </a:r>
          </a:p>
          <a:p>
            <a:pPr marL="457200" lvl="0" indent="-38100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000" dirty="0" smtClean="0"/>
              <a:t>Maximum</a:t>
            </a:r>
            <a:endParaRPr lang="en" sz="2000" dirty="0"/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dirty="0" smtClean="0"/>
              <a:t>Evaluate Tissue Deformation</a:t>
            </a:r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dirty="0"/>
              <a:t>Determine optimal marker placements for tissue deformation </a:t>
            </a:r>
            <a:r>
              <a:rPr lang="en" sz="2000" dirty="0" smtClean="0"/>
              <a:t>evaluation</a:t>
            </a:r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dirty="0" smtClean="0"/>
              <a:t>Help Dr. Quon with grant submission</a:t>
            </a:r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endParaRPr lang="en" sz="2000" dirty="0"/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endParaRPr lang="en" sz="2000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iis.lcsr.jhu.edu/images/ciis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096297"/>
            <a:ext cx="1438275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39"/>
          <p:cNvSpPr txBox="1"/>
          <p:nvPr/>
        </p:nvSpPr>
        <p:spPr>
          <a:xfrm>
            <a:off x="7239000" y="6253087"/>
            <a:ext cx="1766400" cy="285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dirty="0"/>
              <a:t>CIS Confidential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Kareem </a:t>
            </a:r>
            <a:r>
              <a:rPr lang="en-US" dirty="0" err="1" smtClean="0"/>
              <a:t>Fakhoury</a:t>
            </a:r>
            <a:r>
              <a:rPr lang="en-US" dirty="0" smtClean="0"/>
              <a:t> Matthew Hauser Steven Lin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793220"/>
            <a:ext cx="1524000" cy="95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Deliverables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lvl="0" indent="-38100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000" dirty="0"/>
              <a:t>Minimum</a:t>
            </a:r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dirty="0"/>
              <a:t>Data </a:t>
            </a:r>
            <a:r>
              <a:rPr lang="en" sz="2000" dirty="0" smtClean="0"/>
              <a:t>collection</a:t>
            </a:r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dirty="0" smtClean="0"/>
              <a:t>Registration of Preop Scans to Post-op scans with location of polaris points</a:t>
            </a:r>
          </a:p>
          <a:p>
            <a:pPr marL="457200" lvl="0" indent="-38100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000" dirty="0" smtClean="0"/>
              <a:t>Expected</a:t>
            </a:r>
            <a:endParaRPr lang="en" sz="2000" dirty="0"/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dirty="0"/>
              <a:t>Implementation of workflow to register image data</a:t>
            </a:r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dirty="0"/>
              <a:t>Comparison of Deformable Registration Algorithms</a:t>
            </a:r>
          </a:p>
          <a:p>
            <a:pPr marL="457200" lvl="0" indent="-381000">
              <a:buClr>
                <a:schemeClr val="dk1"/>
              </a:buClr>
              <a:buSzPct val="166666"/>
              <a:buFont typeface="Arial"/>
              <a:buChar char="•"/>
            </a:pPr>
            <a:r>
              <a:rPr lang="en" sz="2000" dirty="0" smtClean="0"/>
              <a:t>Maximum</a:t>
            </a:r>
            <a:endParaRPr lang="en" sz="2000" dirty="0"/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dirty="0" smtClean="0">
                <a:solidFill>
                  <a:srgbClr val="FF0000"/>
                </a:solidFill>
              </a:rPr>
              <a:t>Determine feasibility of registration of tongue outside of mouth</a:t>
            </a:r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dirty="0" smtClean="0"/>
              <a:t>Evaluate Tissue Deformation</a:t>
            </a:r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strike="sngStrike" dirty="0"/>
              <a:t>Determine optimal marker placements for tissue deformation </a:t>
            </a:r>
            <a:r>
              <a:rPr lang="en" sz="2000" strike="sngStrike" dirty="0" smtClean="0"/>
              <a:t>evaluation</a:t>
            </a:r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 sz="2000" dirty="0" smtClean="0"/>
              <a:t>Help Dr. Quon with grant submission</a:t>
            </a:r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endParaRPr lang="en" sz="2000" dirty="0"/>
          </a:p>
          <a:p>
            <a:pPr marL="914400" lvl="1" indent="-381000">
              <a:buClr>
                <a:schemeClr val="dk1"/>
              </a:buClr>
              <a:buSzPct val="80000"/>
              <a:buFont typeface="Courier New"/>
              <a:buChar char="o"/>
            </a:pPr>
            <a:endParaRPr lang="en" sz="2000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41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iis.lcsr.jhu.edu/images/ciis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096297"/>
            <a:ext cx="1438275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39"/>
          <p:cNvSpPr txBox="1"/>
          <p:nvPr/>
        </p:nvSpPr>
        <p:spPr>
          <a:xfrm>
            <a:off x="7239000" y="6253087"/>
            <a:ext cx="1766400" cy="285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dirty="0"/>
              <a:t>CIS Confidential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Kareem </a:t>
            </a:r>
            <a:r>
              <a:rPr lang="en-US" dirty="0" err="1" smtClean="0"/>
              <a:t>Fakhoury</a:t>
            </a:r>
            <a:r>
              <a:rPr lang="en-US" dirty="0" smtClean="0"/>
              <a:t> Matthew Hauser Steven Lin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793220"/>
            <a:ext cx="1524000" cy="95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Collection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447800"/>
            <a:ext cx="7291839" cy="4101660"/>
          </a:xfrm>
        </p:spPr>
      </p:pic>
    </p:spTree>
    <p:extLst>
      <p:ext uri="{BB962C8B-B14F-4D97-AF65-F5344CB8AC3E}">
        <p14:creationId xmlns:p14="http://schemas.microsoft.com/office/powerpoint/2010/main" val="414852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iis.lcsr.jhu.edu/images/ciis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096297"/>
            <a:ext cx="1438275" cy="6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39"/>
          <p:cNvSpPr txBox="1"/>
          <p:nvPr/>
        </p:nvSpPr>
        <p:spPr>
          <a:xfrm>
            <a:off x="7239000" y="6253087"/>
            <a:ext cx="1766400" cy="285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" dirty="0"/>
              <a:t>CIS Confidential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593467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Kareem </a:t>
            </a:r>
            <a:r>
              <a:rPr lang="en-US" dirty="0" err="1" smtClean="0"/>
              <a:t>Fakhoury</a:t>
            </a:r>
            <a:r>
              <a:rPr lang="en-US" dirty="0" smtClean="0"/>
              <a:t> Matthew Hauser Steven Lin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Collection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823853"/>
            <a:ext cx="4038600" cy="2604984"/>
          </a:xfr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724400" y="1425767"/>
            <a:ext cx="4038600" cy="4525963"/>
          </a:xfrm>
        </p:spPr>
        <p:txBody>
          <a:bodyPr/>
          <a:lstStyle/>
          <a:p>
            <a:r>
              <a:rPr lang="en-US" dirty="0" smtClean="0"/>
              <a:t>4 markers were placed in the tongue after resection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050" y="2887492"/>
            <a:ext cx="2724150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ontent Placeholder 6"/>
          <p:cNvSpPr txBox="1">
            <a:spLocks/>
          </p:cNvSpPr>
          <p:nvPr/>
        </p:nvSpPr>
        <p:spPr>
          <a:xfrm>
            <a:off x="609600" y="1408707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5 </a:t>
            </a:r>
            <a:r>
              <a:rPr lang="en-US" dirty="0" err="1" smtClean="0"/>
              <a:t>fiducials</a:t>
            </a:r>
            <a:r>
              <a:rPr lang="en-US" dirty="0" smtClean="0"/>
              <a:t> were placed on the pig head before resection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4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1179</TotalTime>
  <Words>751</Words>
  <Application>Microsoft Office PowerPoint</Application>
  <PresentationFormat>On-screen Show (4:3)</PresentationFormat>
  <Paragraphs>189</Paragraphs>
  <Slides>39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Intraoperative Registration of Pathology for Adjuvant Postoperative Radiotherapy</vt:lpstr>
      <vt:lpstr>Mentors</vt:lpstr>
      <vt:lpstr>Overview</vt:lpstr>
      <vt:lpstr>Overview</vt:lpstr>
      <vt:lpstr>Overview</vt:lpstr>
      <vt:lpstr>Deliverables</vt:lpstr>
      <vt:lpstr>Deliverables</vt:lpstr>
      <vt:lpstr>Data Collection</vt:lpstr>
      <vt:lpstr>Data Collection</vt:lpstr>
      <vt:lpstr>Clips</vt:lpstr>
      <vt:lpstr>PowerPoint Presentation</vt:lpstr>
      <vt:lpstr>Deliverables</vt:lpstr>
      <vt:lpstr>Marker Removal- Where is it?</vt:lpstr>
      <vt:lpstr>Marker Removal- There it is!</vt:lpstr>
      <vt:lpstr>Polaris to Pre-Operative CT Scan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Deliverables</vt:lpstr>
      <vt:lpstr>Rigid</vt:lpstr>
      <vt:lpstr>Binary Mask</vt:lpstr>
      <vt:lpstr>Binary Mask</vt:lpstr>
      <vt:lpstr>Iterations</vt:lpstr>
      <vt:lpstr>1000 Iterations</vt:lpstr>
      <vt:lpstr>10,000 Iterations</vt:lpstr>
      <vt:lpstr>15,000 Iterations</vt:lpstr>
      <vt:lpstr>Original Post-Operative</vt:lpstr>
      <vt:lpstr>Optimizers</vt:lpstr>
      <vt:lpstr>Standard Gradient Descent</vt:lpstr>
      <vt:lpstr>Quasi Newton</vt:lpstr>
      <vt:lpstr>Deliverables</vt:lpstr>
      <vt:lpstr>PowerPoint Presentation</vt:lpstr>
      <vt:lpstr>PowerPoint Presentation</vt:lpstr>
      <vt:lpstr>Deliverables</vt:lpstr>
      <vt:lpstr>PowerPoint Presentation</vt:lpstr>
      <vt:lpstr>Thank You!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Intraoperative Registration of Pathology for Adjuvant Postoperative Radiotherapy</dc:title>
  <dc:creator>Matthew</dc:creator>
  <cp:lastModifiedBy>Matthew</cp:lastModifiedBy>
  <cp:revision>45</cp:revision>
  <dcterms:created xsi:type="dcterms:W3CDTF">2014-03-24T18:29:50Z</dcterms:created>
  <dcterms:modified xsi:type="dcterms:W3CDTF">2014-04-24T16:53:48Z</dcterms:modified>
</cp:coreProperties>
</file>