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diis.unizar.es/~raulmur/orbsla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owards Robust Vision-based SLAM system with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dirty="0"/>
              <a:t>Towards Robust Vision-based SLAM system with </a:t>
            </a:r>
          </a:p>
          <a:p>
            <a:pPr defTabSz="373887">
              <a:defRPr sz="5119"/>
            </a:pPr>
            <a:r>
              <a:rPr dirty="0"/>
              <a:t>Learning-based Descriptor </a:t>
            </a:r>
          </a:p>
          <a:p>
            <a:pPr defTabSz="373887">
              <a:defRPr sz="5119"/>
            </a:pPr>
            <a:r>
              <a:rPr dirty="0"/>
              <a:t>in Endoscopic Surgical Navigation</a:t>
            </a:r>
          </a:p>
        </p:txBody>
      </p:sp>
      <p:sp>
        <p:nvSpPr>
          <p:cNvPr id="129" name="Student: Yiping Zheng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651500"/>
            <a:ext cx="10464800" cy="1130300"/>
          </a:xfrm>
          <a:prstGeom prst="rect">
            <a:avLst/>
          </a:prstGeom>
        </p:spPr>
        <p:txBody>
          <a:bodyPr/>
          <a:lstStyle/>
          <a:p>
            <a:pPr defTabSz="356362">
              <a:defRPr sz="2257"/>
            </a:pPr>
            <a:r>
              <a:rPr dirty="0"/>
              <a:t>Student: Yiping Zheng</a:t>
            </a:r>
          </a:p>
          <a:p>
            <a:pPr defTabSz="356362">
              <a:defRPr sz="2257"/>
            </a:pPr>
            <a:r>
              <a:rPr dirty="0"/>
              <a:t>Mentor: </a:t>
            </a:r>
            <a:r>
              <a:rPr dirty="0" err="1"/>
              <a:t>Xingtong</a:t>
            </a:r>
            <a:r>
              <a:rPr dirty="0"/>
              <a:t> Liu</a:t>
            </a:r>
          </a:p>
          <a:p>
            <a:pPr defTabSz="356362">
              <a:defRPr sz="2257"/>
            </a:pPr>
            <a:r>
              <a:rPr dirty="0"/>
              <a:t>Johns Hopkins University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pproach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Approach</a:t>
            </a:r>
          </a:p>
          <a:p>
            <a:pPr>
              <a:defRPr sz="3200"/>
            </a:pPr>
            <a:r>
              <a:t>Modern SLAM System [5]</a:t>
            </a:r>
          </a:p>
        </p:txBody>
      </p:sp>
      <p:sp>
        <p:nvSpPr>
          <p:cNvPr id="162" name="Overall Architecture of ORB SLAM"/>
          <p:cNvSpPr txBox="1"/>
          <p:nvPr/>
        </p:nvSpPr>
        <p:spPr>
          <a:xfrm>
            <a:off x="4161891" y="8938870"/>
            <a:ext cx="50874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Overall Architecture of ORB SLAM</a:t>
            </a:r>
          </a:p>
        </p:txBody>
      </p:sp>
      <p:pic>
        <p:nvPicPr>
          <p:cNvPr id="163" name="Image 2-6-20 at 12.12 PM.JPG" descr="Image 2-6-20 at 12.12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10" y="2270042"/>
            <a:ext cx="8433780" cy="654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pproach…"/>
          <p:cNvSpPr txBox="1"/>
          <p:nvPr/>
        </p:nvSpPr>
        <p:spPr>
          <a:xfrm>
            <a:off x="952500" y="253999"/>
            <a:ext cx="10576804" cy="205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8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Approach</a:t>
            </a:r>
          </a:p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Implementation and Modification</a:t>
            </a:r>
          </a:p>
        </p:txBody>
      </p:sp>
      <p:pic>
        <p:nvPicPr>
          <p:cNvPr id="167" name="IMG_F7F211AF70C9-1.jpeg" descr="IMG_F7F211AF70C9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95" y="2346089"/>
            <a:ext cx="8853410" cy="678862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d - Modules to be rewritten; Yellow - Modules to be modified"/>
          <p:cNvSpPr txBox="1"/>
          <p:nvPr/>
        </p:nvSpPr>
        <p:spPr>
          <a:xfrm>
            <a:off x="1863343" y="8913470"/>
            <a:ext cx="927811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solidFill>
                  <a:srgbClr val="FF2600"/>
                </a:solidFill>
              </a:rPr>
              <a:t>Red</a:t>
            </a:r>
            <a:r>
              <a:t> - Modules to be rewritten; </a:t>
            </a:r>
            <a:r>
              <a:rPr>
                <a:solidFill>
                  <a:srgbClr val="F6C40F"/>
                </a:solidFill>
              </a:rPr>
              <a:t>Yellow</a:t>
            </a:r>
            <a:r>
              <a:t> - Modules to be modified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m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p:sp>
        <p:nvSpPr>
          <p:cNvPr id="171" name="Arrow"/>
          <p:cNvSpPr/>
          <p:nvPr/>
        </p:nvSpPr>
        <p:spPr>
          <a:xfrm rot="16200000" flipH="1">
            <a:off x="-2917569" y="5171164"/>
            <a:ext cx="7279551" cy="664851"/>
          </a:xfrm>
          <a:prstGeom prst="rightArrow">
            <a:avLst>
              <a:gd name="adj1" fmla="val 32000"/>
              <a:gd name="adj2" fmla="val 12225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Step 1: Getting started  Feb. 6 ~ Feb. 10 (5 days)…"/>
          <p:cNvSpPr txBox="1">
            <a:spLocks noGrp="1"/>
          </p:cNvSpPr>
          <p:nvPr>
            <p:ph type="body" idx="1"/>
          </p:nvPr>
        </p:nvSpPr>
        <p:spPr>
          <a:xfrm>
            <a:off x="591829" y="1958381"/>
            <a:ext cx="12023190" cy="6900566"/>
          </a:xfrm>
          <a:prstGeom prst="rect">
            <a:avLst/>
          </a:prstGeom>
        </p:spPr>
        <p:txBody>
          <a:bodyPr/>
          <a:lstStyle/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Step 1:</a:t>
            </a:r>
            <a:r>
              <a:t> </a:t>
            </a:r>
            <a:r>
              <a:rPr b="1"/>
              <a:t>Getting started  </a:t>
            </a:r>
            <a:r>
              <a:t>Feb. 6 ~ Feb. 10 (5 days)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        - </a:t>
            </a:r>
            <a:r>
              <a:t>Get the test dataset and set up the software environment 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ORB-SLAM, Linux, Pytorch</a:t>
            </a:r>
          </a:p>
          <a:p>
            <a:pPr marL="0" lvl="1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</a:t>
            </a:r>
            <a:r>
              <a:rPr>
                <a:solidFill>
                  <a:srgbClr val="0433FF"/>
                </a:solidFill>
              </a:rPr>
              <a:t>Milestone</a:t>
            </a:r>
            <a:r>
              <a:t>: run the ORB-SLAM and Dense Descriptor properly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/>
          </a:p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Step 2</a:t>
            </a:r>
            <a:r>
              <a:t>: </a:t>
            </a:r>
            <a:r>
              <a:rPr b="1"/>
              <a:t>Implement the algorithm </a:t>
            </a:r>
            <a:r>
              <a:t>Feb. 11 ~ Mar. 15 (33 days)</a:t>
            </a:r>
          </a:p>
          <a:p>
            <a:pPr marL="0" lvl="1" indent="17780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- </a:t>
            </a:r>
            <a:r>
              <a:rPr>
                <a:solidFill>
                  <a:srgbClr val="0433FF"/>
                </a:solidFill>
              </a:rPr>
              <a:t>Milestone</a:t>
            </a:r>
            <a:r>
              <a:t>: run the DenseDescriptor-SLAM pipeline properly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/>
          </a:p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Step 3</a:t>
            </a:r>
            <a:r>
              <a:t>: </a:t>
            </a:r>
            <a:r>
              <a:rPr b="1"/>
              <a:t>Tuning parameters and Evaluate the performance </a:t>
            </a:r>
            <a:r>
              <a:t>Mar. 15 ~ Apr. 15 (31 days)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        -  </a:t>
            </a:r>
            <a:r>
              <a:t>focus on parameters such as, search region tracking, parallax threshold,  </a:t>
            </a:r>
          </a:p>
          <a:p>
            <a:pPr marL="0" lvl="2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    projection threshold, hamming distance</a:t>
            </a:r>
          </a:p>
          <a:p>
            <a:pPr marL="0" lvl="2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 focus on performance speed, reconstruction error, localization error</a:t>
            </a:r>
          </a:p>
          <a:p>
            <a:pPr marL="0" lvl="2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 </a:t>
            </a:r>
            <a:r>
              <a:rPr>
                <a:solidFill>
                  <a:srgbClr val="0433FF"/>
                </a:solidFill>
              </a:rPr>
              <a:t>Milestone</a:t>
            </a:r>
            <a:r>
              <a:t>: Surpass the SOTA SLAM system in endoscope scene on at least some properties</a:t>
            </a:r>
            <a:endParaRPr b="1"/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b="1"/>
          </a:p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b="1"/>
              <a:t>Step 4</a:t>
            </a:r>
            <a:r>
              <a:t>: </a:t>
            </a:r>
            <a:r>
              <a:rPr b="1"/>
              <a:t>Tuning parameters and Test on various datasets</a:t>
            </a:r>
            <a:r>
              <a:t>Apr. 15 ~ Apr. 20 (7 days)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focus on instrument occlusion and deformation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t>        - </a:t>
            </a:r>
            <a:r>
              <a:rPr>
                <a:solidFill>
                  <a:srgbClr val="0433FF"/>
                </a:solidFill>
              </a:rPr>
              <a:t>Milestone</a:t>
            </a:r>
            <a:r>
              <a:t>: Achieve fair performance on various scenarios</a:t>
            </a:r>
            <a:endParaRPr b="1"/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b="1"/>
          </a:p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 b="1"/>
            </a:pPr>
            <a:r>
              <a:t>Step 5: Summarize result and writing report  </a:t>
            </a:r>
            <a:r>
              <a:rPr b="0"/>
              <a:t>Apr. 21 ~ Apr. 25 (5 days)</a:t>
            </a:r>
          </a:p>
          <a:p>
            <a:pPr marL="0" lvl="1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 b="1"/>
            </a:pPr>
            <a:r>
              <a:rPr b="0"/>
              <a:t>        - </a:t>
            </a:r>
            <a:r>
              <a:rPr b="0">
                <a:solidFill>
                  <a:srgbClr val="0433FF"/>
                </a:solidFill>
              </a:rPr>
              <a:t>Milestone</a:t>
            </a:r>
            <a:r>
              <a:rPr b="0"/>
              <a:t>: Well documented report(or paper) and wiki page</a:t>
            </a:r>
          </a:p>
          <a:p>
            <a:pPr marL="0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b="0"/>
          </a:p>
          <a:p>
            <a:pPr marL="133349" indent="-133349" defTabSz="914400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 b="1"/>
            </a:pPr>
            <a:r>
              <a:t>Step 6: Prepare for the poster session </a:t>
            </a:r>
            <a:r>
              <a:rPr b="0"/>
              <a:t> Apr. 26 ~ Apr. 30 (5 days)</a:t>
            </a:r>
          </a:p>
          <a:p>
            <a:pPr marL="0" lvl="1" indent="0" defTabSz="91440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 b="1"/>
            </a:pPr>
            <a:r>
              <a:rPr b="0"/>
              <a:t>        - </a:t>
            </a:r>
            <a:r>
              <a:rPr b="0">
                <a:solidFill>
                  <a:srgbClr val="0433FF"/>
                </a:solidFill>
              </a:rPr>
              <a:t>Milestone</a:t>
            </a:r>
            <a:r>
              <a:rPr b="0"/>
              <a:t>: Final presentation and posters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elivera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Deliverable</a:t>
            </a:r>
          </a:p>
        </p:txBody>
      </p:sp>
      <p:sp>
        <p:nvSpPr>
          <p:cNvPr id="175" name="Minimum: An implementation of a modern SLAM system with learning descriptor integrated. Expected by Mar. 10.…"/>
          <p:cNvSpPr txBox="1">
            <a:spLocks noGrp="1"/>
          </p:cNvSpPr>
          <p:nvPr>
            <p:ph type="body" idx="1"/>
          </p:nvPr>
        </p:nvSpPr>
        <p:spPr>
          <a:xfrm>
            <a:off x="952500" y="2359660"/>
            <a:ext cx="11099800" cy="7139940"/>
          </a:xfrm>
          <a:prstGeom prst="rect">
            <a:avLst/>
          </a:prstGeom>
        </p:spPr>
        <p:txBody>
          <a:bodyPr/>
          <a:lstStyle/>
          <a:p>
            <a:pPr marL="457200" indent="-317500" defTabSz="457200">
              <a:spcBef>
                <a:spcPts val="0"/>
              </a:spcBef>
              <a:buClr>
                <a:srgbClr val="2C3F51"/>
              </a:buClr>
              <a:buFont typeface="Helvetica Neue"/>
              <a:defRPr sz="3000">
                <a:solidFill>
                  <a:srgbClr val="2C3F51"/>
                </a:solidFill>
              </a:defRPr>
            </a:pPr>
            <a:r>
              <a:rPr b="1" dirty="0"/>
              <a:t>Minimum</a:t>
            </a:r>
            <a:r>
              <a:rPr dirty="0"/>
              <a:t>: An implementation of a modern SLAM system with learning descriptor integrated. Expected by Mar. 10.</a:t>
            </a:r>
            <a:endParaRPr lang="en-US" dirty="0"/>
          </a:p>
          <a:p>
            <a:pPr marL="457200" indent="-317500" defTabSz="457200">
              <a:spcBef>
                <a:spcPts val="0"/>
              </a:spcBef>
              <a:buClr>
                <a:srgbClr val="2C3F51"/>
              </a:buClr>
              <a:buFont typeface="Helvetica Neue"/>
              <a:defRPr sz="3000">
                <a:solidFill>
                  <a:srgbClr val="2C3F51"/>
                </a:solidFill>
              </a:defRPr>
            </a:pPr>
            <a:endParaRPr lang="en-US" dirty="0"/>
          </a:p>
          <a:p>
            <a:pPr marL="457200" indent="-317500" defTabSz="457200">
              <a:spcBef>
                <a:spcPts val="0"/>
              </a:spcBef>
              <a:buClr>
                <a:srgbClr val="2C3F51"/>
              </a:buClr>
              <a:buFont typeface="Helvetica Neue"/>
              <a:defRPr sz="3000">
                <a:solidFill>
                  <a:srgbClr val="2C3F51"/>
                </a:solidFill>
              </a:defRPr>
            </a:pPr>
            <a:endParaRPr dirty="0"/>
          </a:p>
          <a:p>
            <a:pPr marL="457200" indent="-317500" defTabSz="457200">
              <a:spcBef>
                <a:spcPts val="0"/>
              </a:spcBef>
              <a:buClr>
                <a:srgbClr val="2C3F51"/>
              </a:buClr>
              <a:buFont typeface="Helvetica Neue"/>
              <a:defRPr sz="3000">
                <a:solidFill>
                  <a:srgbClr val="2C3F51"/>
                </a:solidFill>
              </a:defRPr>
            </a:pPr>
            <a:r>
              <a:rPr b="1" dirty="0"/>
              <a:t>Expected</a:t>
            </a:r>
            <a:r>
              <a:rPr dirty="0"/>
              <a:t>: Fine tuning the parameter of the system to achieve better performance than SOTA SLAM system working in endoscope scene. Expected by Apr. 17</a:t>
            </a:r>
            <a:endParaRPr lang="en-US" dirty="0"/>
          </a:p>
          <a:p>
            <a:pPr marL="139700" indent="0" defTabSz="457200">
              <a:spcBef>
                <a:spcPts val="0"/>
              </a:spcBef>
              <a:buClr>
                <a:srgbClr val="2C3F51"/>
              </a:buClr>
              <a:buNone/>
              <a:defRPr sz="3000">
                <a:solidFill>
                  <a:srgbClr val="2C3F51"/>
                </a:solidFill>
              </a:defRPr>
            </a:pPr>
            <a:br>
              <a:rPr dirty="0"/>
            </a:br>
            <a:endParaRPr dirty="0"/>
          </a:p>
          <a:p>
            <a:pPr marL="457200" indent="-317500" defTabSz="457200">
              <a:spcBef>
                <a:spcPts val="0"/>
              </a:spcBef>
              <a:buClr>
                <a:srgbClr val="2C3F51"/>
              </a:buClr>
              <a:buFont typeface="Helvetica Neue"/>
              <a:defRPr sz="3000">
                <a:solidFill>
                  <a:srgbClr val="2C3F51"/>
                </a:solidFill>
              </a:defRPr>
            </a:pPr>
            <a:r>
              <a:rPr b="1" dirty="0"/>
              <a:t>Maximum</a:t>
            </a:r>
            <a:r>
              <a:rPr dirty="0"/>
              <a:t>: Assessment of improvement of system performance over SOTA systems and write a paper over it. Expected by May 1.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ependenc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Dependencies</a:t>
            </a:r>
          </a:p>
        </p:txBody>
      </p:sp>
      <p:graphicFrame>
        <p:nvGraphicFramePr>
          <p:cNvPr id="178" name="Table"/>
          <p:cNvGraphicFramePr/>
          <p:nvPr/>
        </p:nvGraphicFramePr>
        <p:xfrm>
          <a:off x="1388908" y="2316664"/>
          <a:ext cx="9890649" cy="62865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9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Solutions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Deadline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Backup Plan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Status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Test Dataset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3" indent="0" algn="l">
                        <a:spcBef>
                          <a:spcPts val="4200"/>
                        </a:spcBef>
                        <a:defRPr sz="2400">
                          <a:sym typeface="Helvetica Neue"/>
                        </a:defRPr>
                      </a:pPr>
                      <a:r>
                        <a:t>Contact Xingtong Liu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Feb. 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Ask 
Dr. Taylor
 for help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Completed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Dense Descriptor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3" indent="0" algn="l">
                        <a:spcBef>
                          <a:spcPts val="4200"/>
                        </a:spcBef>
                        <a:defRPr sz="2400">
                          <a:sym typeface="Helvetica Neue"/>
                        </a:defRPr>
                      </a:pPr>
                      <a:r>
                        <a:t>Contact Xingtong Liu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Mar. 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sym typeface="Helvetica Neue"/>
                        </a:rPr>
                        <a:t>Train it my self. 
( highly time- consuming)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Not started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SLAM code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ym typeface="Helvetica Neue"/>
                        </a:defRPr>
                      </a:pPr>
                      <a:r>
                        <a:t>   Download from </a:t>
                      </a:r>
                      <a:r>
                        <a:rPr u="sng">
                          <a:hlinkClick r:id="rId2"/>
                        </a:rPr>
                        <a:t>https://webdiis.unizar.es/~raulmur/orbslam/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Feb. 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"/>
                        </a:rPr>
                        <a:t>Find another open source SLAM system (eg. SVO)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Completed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Computer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Setup my personal desktop computer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Feb. 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Ask 
Dr. Taylor
 for help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Completed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</a:t>
            </a:r>
          </a:p>
        </p:txBody>
      </p:sp>
      <p:sp>
        <p:nvSpPr>
          <p:cNvPr id="182" name="Content Placeholder 2"/>
          <p:cNvSpPr txBox="1"/>
          <p:nvPr/>
        </p:nvSpPr>
        <p:spPr>
          <a:xfrm>
            <a:off x="952500" y="2590800"/>
            <a:ext cx="9702635" cy="662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64591" indent="-164591" algn="l" defTabSz="658368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Sinus SfM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1. S. Leonard, A. Sinha, A. Reiter, M. Ishii, G. L. Gallia, R. H. Taylor, et al. </a:t>
            </a:r>
            <a:r>
              <a:rPr b="1"/>
              <a:t>Evaluation and stability analysis of video-based navigation system for functional endoscopic sinus surgery on in vivo clinical data.</a:t>
            </a:r>
            <a:r>
              <a:t> 37(10):2185–2195, Oct. </a:t>
            </a:r>
            <a:r>
              <a:rPr b="1"/>
              <a:t>2018</a:t>
            </a:r>
          </a:p>
          <a:p>
            <a:pPr marL="164591" indent="-164591" algn="l" defTabSz="658368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Stomach SfM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2. A. R. Widya, Y. Monno, K. Imahori, M. Okutomi, S. Suzuki, T. Gotoda, and K. Miki. </a:t>
            </a:r>
            <a:r>
              <a:rPr b="1"/>
              <a:t>3D reconstruction of whole stomach from endoscope video using structure-from-motion</a:t>
            </a:r>
            <a:r>
              <a:t>. 2019 41st Annual International Conference of the IEEE Engineering in Medicine and Biology Society (EMBC), pages 3900– 3904, 2019</a:t>
            </a:r>
          </a:p>
          <a:p>
            <a:pPr marL="164591" indent="-164591" algn="l" defTabSz="658368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Abdomen SLAM 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3. O. G. Grasa, E. Bernal, S. Casado, I. Gil, and J. Montiel. </a:t>
            </a:r>
            <a:r>
              <a:rPr b="1"/>
              <a:t>Visual slam for handheld monocular endoscope</a:t>
            </a:r>
            <a:r>
              <a:t>. IEEE transactions on medical imaging, 33(1):135–146, </a:t>
            </a:r>
            <a:r>
              <a:rPr b="1"/>
              <a:t>2013</a:t>
            </a:r>
            <a:r>
              <a:t>.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4. N. Mahmoud, I. Cirauqui, A. Hostettler, C. Doignon, L. Soler, J. Marescaux, and J. M. M. Montiel. </a:t>
            </a:r>
            <a:r>
              <a:rPr b="1"/>
              <a:t>Orbslam-based endoscope tracking and 3d reconstruction</a:t>
            </a:r>
            <a:r>
              <a:t>. In CARE@MICCAI, </a:t>
            </a:r>
            <a:r>
              <a:rPr b="1"/>
              <a:t>2016</a:t>
            </a:r>
            <a:r>
              <a:t>.</a:t>
            </a:r>
          </a:p>
          <a:p>
            <a:pPr marL="164591" indent="-164591" algn="l" defTabSz="658368">
              <a:lnSpc>
                <a:spcPct val="72000"/>
              </a:lnSpc>
              <a:spcBef>
                <a:spcPts val="7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Oral Cavity SLAM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5. L. Qiu and H. Ren. </a:t>
            </a:r>
            <a:r>
              <a:rPr b="1"/>
              <a:t>Endoscope navigation and 3D reconstruction of oral cavity by visual slam with mitigated data scarcity</a:t>
            </a:r>
            <a:r>
              <a:t>. In Proceedings of the IEEE Conference on Computer Vi- sion and Pattern Recognition Workshops, pages 2197–2204, </a:t>
            </a:r>
            <a:r>
              <a:rPr b="1"/>
              <a:t>2018</a:t>
            </a:r>
            <a:r>
              <a:t>.</a:t>
            </a:r>
          </a:p>
          <a:p>
            <a:pPr marL="164591" indent="-164591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ORB SLAM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6. Ra´ul Mur-Artal*, J. M. M. Montiel, Member, IEEE, and Juan D. Tard´os, </a:t>
            </a:r>
            <a:r>
              <a:rPr b="1"/>
              <a:t>ORB-SLAM: a Versatile and Accurate Monocular SLAM System.</a:t>
            </a:r>
            <a:r>
              <a:t> Member, IEEE, 2016</a:t>
            </a:r>
          </a:p>
          <a:p>
            <a:pPr marL="164591" indent="-164591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Dense Descriptor</a:t>
            </a:r>
          </a:p>
          <a:p>
            <a:pPr marL="493776" lvl="1" indent="-164592" algn="l" defTabSz="658368">
              <a:lnSpc>
                <a:spcPct val="72000"/>
              </a:lnSpc>
              <a:spcBef>
                <a:spcPts val="300"/>
              </a:spcBef>
              <a:buSzPct val="100000"/>
              <a:buFont typeface="Arial"/>
              <a:buChar char="•"/>
              <a:defRPr sz="1872" b="0">
                <a:latin typeface="Calibri"/>
                <a:ea typeface="Calibri"/>
                <a:cs typeface="Calibri"/>
                <a:sym typeface="Calibri"/>
              </a:defRPr>
            </a:pPr>
            <a:r>
              <a:t>7. Xingtong Liu, Yiping Zheng, Russ Taylor, Mathias etc., </a:t>
            </a:r>
            <a:r>
              <a:rPr b="1"/>
              <a:t>Extremely Dense Point Correspondences in Multi-view Stereo using a Learned Feature Descriptor.</a:t>
            </a:r>
            <a:r>
              <a:t> CVPR 2020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ank you !"/>
          <p:cNvSpPr txBox="1">
            <a:spLocks noGrp="1"/>
          </p:cNvSpPr>
          <p:nvPr>
            <p:ph type="title"/>
          </p:nvPr>
        </p:nvSpPr>
        <p:spPr>
          <a:xfrm>
            <a:off x="952500" y="3302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Thank you 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ackgroun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  <a:p>
            <a:pPr>
              <a:defRPr sz="3200"/>
            </a:pPr>
            <a:r>
              <a:t>Surgical Navigation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20931"/>
            <a:ext cx="4295857" cy="643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creen Shot 2020-02-06 at 11.46.51 AM.png" descr="Screen Shot 2020-02-06 at 11.46.5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79" y="2884738"/>
            <a:ext cx="7901305" cy="6037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ckgroun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  <a:p>
            <a:pPr>
              <a:defRPr sz="3200"/>
            </a:pPr>
            <a:r>
              <a:t>Marker-based Surgical Navigation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307"/>
            <a:ext cx="13004800" cy="5728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997427"/>
            <a:ext cx="11299494" cy="575874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(a) Reprojection of the ORB points (yellow). (b) ORBSLAM 3D map. (c) Reprojection of algorithm 1 map points. (d, e) Algorithm 1 map (green) and ORBSLAM map (red), from two diﬀerent points of view"/>
          <p:cNvSpPr txBox="1"/>
          <p:nvPr/>
        </p:nvSpPr>
        <p:spPr>
          <a:xfrm>
            <a:off x="1860614" y="8164017"/>
            <a:ext cx="10042065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(a) Reprojection of the ORB points (yellow). (b) ORBSLAM 3D map. (c) Reprojection of algorithm 1 map points. (d, e) Algorithm 1 map (green) and ORBSLAM map (red), from two diﬀerent points of view</a:t>
            </a:r>
          </a:p>
        </p:txBody>
      </p:sp>
      <p:sp>
        <p:nvSpPr>
          <p:cNvPr id="140" name="Backgroun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  <a:p>
            <a:pPr>
              <a:defRPr sz="3200"/>
            </a:pPr>
            <a:r>
              <a:t>Vision-based Surgical Navigation [1]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"/>
          <p:cNvSpPr txBox="1"/>
          <p:nvPr/>
        </p:nvSpPr>
        <p:spPr>
          <a:xfrm>
            <a:off x="539750" y="3014929"/>
            <a:ext cx="6769101" cy="545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43" name="GOCRgjdV7mw-iTHvcSCV60czLYTMFE-lf7tn6V23BckvHcW5LsW8OAPg6HpmXhwEyPCFS9aCReBZ_AvFguIho4Y0moylvfuOOgcwzDDlKhLTtMjTIVBD4JzxKrkEtEsRG-_6g4CcoHs.png" descr="GOCRgjdV7mw-iTHvcSCV60czLYTMFE-lf7tn6V23BckvHcW5LsW8OAPg6HpmXhwEyPCFS9aCReBZ_AvFguIho4Y0moylvfuOOgcwzDDlKhLTtMjTIVBD4JzxKrkEtEsRG-_6g4CcoH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014929"/>
            <a:ext cx="6654801" cy="528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636" y="1854200"/>
            <a:ext cx="5005129" cy="7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Backgroun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  <a:p>
            <a:pPr>
              <a:defRPr sz="3200"/>
            </a:pPr>
            <a:r>
              <a:t>Basic Principle of SLAM system [2]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23" y="2532819"/>
            <a:ext cx="7634185" cy="594904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7"/>
          <p:cNvSpPr txBox="1"/>
          <p:nvPr/>
        </p:nvSpPr>
        <p:spPr>
          <a:xfrm>
            <a:off x="10399505" y="7484262"/>
            <a:ext cx="2491636" cy="80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Oral Cavity SLAM</a:t>
            </a:r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Liu Q. et al, 2019</a:t>
            </a:r>
          </a:p>
        </p:txBody>
      </p:sp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/>
          <a:p>
            <a:pPr algn="ctr" defTabSz="584200">
              <a:lnSpc>
                <a:spcPct val="100000"/>
              </a:lnSpc>
              <a:defRPr sz="8000">
                <a:latin typeface="+mn-lt"/>
                <a:ea typeface="+mn-ea"/>
                <a:cs typeface="+mn-cs"/>
                <a:sym typeface="Helvetica Neue Medium"/>
              </a:defRPr>
            </a:pPr>
            <a:r>
              <a:t>Motivation</a:t>
            </a:r>
          </a:p>
          <a:p>
            <a:pPr algn="ctr" defTabSz="584200">
              <a:lnSpc>
                <a:spcPct val="100000"/>
              </a:lnSpc>
              <a:defRPr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Difficulty of Feature Extraction in Endoscope scene [3]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ject Propos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Proposal</a:t>
            </a:r>
          </a:p>
        </p:txBody>
      </p:sp>
      <p:sp>
        <p:nvSpPr>
          <p:cNvPr id="152" name="Improve the Performance of SLAM-based Surgical Navigation through learning-based descriptor to combine the global anatomical information with the local texture information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/>
            </a:pPr>
            <a:r>
              <a:rPr b="1"/>
              <a:t>Improve the Performance of SLAM-based Surgical Navigation</a:t>
            </a:r>
            <a:r>
              <a:t> through learning-based descriptor to combine the </a:t>
            </a:r>
            <a:r>
              <a:rPr i="1"/>
              <a:t>global</a:t>
            </a:r>
            <a:r>
              <a:t> anatomical information with the </a:t>
            </a:r>
            <a:r>
              <a:rPr i="1"/>
              <a:t>local</a:t>
            </a:r>
            <a:r>
              <a:t> texture information.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pproach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Approach </a:t>
            </a:r>
          </a:p>
          <a:p>
            <a:pPr>
              <a:defRPr sz="3200"/>
            </a:pPr>
            <a:r>
              <a:t>Dense Descriptor [4]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528711"/>
            <a:ext cx="13004800" cy="469617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erall Neural Network architecture of dense descriptor"/>
          <p:cNvSpPr txBox="1"/>
          <p:nvPr/>
        </p:nvSpPr>
        <p:spPr>
          <a:xfrm>
            <a:off x="2464765" y="7452970"/>
            <a:ext cx="82530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Overall Neural Network architecture of dense descriptor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computation of dense matching can be parallelized on modern GPU by treating all sampled source descriptors as a kernel with the size of N × L × 1 × 1; N is the number of query source keypoint locations used as the output channel dimension; L is the length of the feature descriptor used as the input channel dimension of a standard 2D convolution operation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b="1"/>
              <a:t>computation </a:t>
            </a:r>
            <a:r>
              <a:t>of dense matching can be parallelized on modern </a:t>
            </a:r>
            <a:r>
              <a:rPr b="1"/>
              <a:t>GPU</a:t>
            </a:r>
            <a:r>
              <a:t> by treating all sampled source descriptors as a kernel with the size of N × L × 1 × 1; N is the number of query source keypoint locations used as the output channel dimension; L is the length of the feature descriptor used as the input channel dimension of a standard 2D convolution operation.</a:t>
            </a:r>
          </a:p>
        </p:txBody>
      </p:sp>
      <p:sp>
        <p:nvSpPr>
          <p:cNvPr id="159" name="Approach…"/>
          <p:cNvSpPr txBox="1"/>
          <p:nvPr/>
        </p:nvSpPr>
        <p:spPr>
          <a:xfrm>
            <a:off x="952500" y="3556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8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Approach </a:t>
            </a:r>
          </a:p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Dense Matching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Macintosh PowerPoint</Application>
  <PresentationFormat>Custom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Towards Robust Vision-based SLAM system with  Learning-based Descriptor  in Endoscopic Surgical Navigation</vt:lpstr>
      <vt:lpstr>Background Surgical Navigation</vt:lpstr>
      <vt:lpstr>Background Marker-based Surgical Navigation</vt:lpstr>
      <vt:lpstr>Background Vision-based Surgical Navigation [1]</vt:lpstr>
      <vt:lpstr>Background Basic Principle of SLAM system [2]</vt:lpstr>
      <vt:lpstr>Motivation Difficulty of Feature Extraction in Endoscope scene [3]</vt:lpstr>
      <vt:lpstr>Project Proposal</vt:lpstr>
      <vt:lpstr>Approach  Dense Descriptor [4]</vt:lpstr>
      <vt:lpstr>PowerPoint Presentation</vt:lpstr>
      <vt:lpstr>Approach Modern SLAM System [5]</vt:lpstr>
      <vt:lpstr>PowerPoint Presentation</vt:lpstr>
      <vt:lpstr>Timeline</vt:lpstr>
      <vt:lpstr>Deliverable</vt:lpstr>
      <vt:lpstr>Dependencies</vt:lpstr>
      <vt:lpstr>Reference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Robust Vision-based SLAM system with  Learning-based Descriptor  in Endoscopic Surgical Navigation</dc:title>
  <cp:lastModifiedBy>Microsoft Office User</cp:lastModifiedBy>
  <cp:revision>1</cp:revision>
  <dcterms:modified xsi:type="dcterms:W3CDTF">2020-02-27T23:26:53Z</dcterms:modified>
</cp:coreProperties>
</file>