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5" r:id="rId2"/>
    <p:sldId id="277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6"/>
  </p:normalViewPr>
  <p:slideViewPr>
    <p:cSldViewPr showGuides="1"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600.456/656 CIS2 Spring </a:t>
            </a:r>
            <a:r>
              <a:rPr lang="en-US" sz="1000" dirty="0" smtClean="0">
                <a:latin typeface="Times New Roman" pitchFamily="-107" charset="0"/>
              </a:rPr>
              <a:t>2020</a:t>
            </a:r>
            <a:endParaRPr lang="en-US" sz="1000" dirty="0">
              <a:latin typeface="Times New Roman" pitchFamily="-107" charset="0"/>
            </a:endParaRP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Navigation for Orbital Floor </a:t>
            </a:r>
            <a:r>
              <a:rPr lang="en-US" sz="200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Fracture </a:t>
            </a:r>
            <a:r>
              <a:rPr lang="en-US" sz="200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Repair</a:t>
            </a:r>
            <a:endParaRPr lang="en-US" sz="2000" dirty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3581400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To reconstruct orbital floor fractures, the surgeon must compress and retract the eyeball and dissect through a small incision to place a metal plate beneath the eye</a:t>
            </a:r>
          </a:p>
          <a:p>
            <a:pPr>
              <a:spcBef>
                <a:spcPts val="600"/>
              </a:spcBef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The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goal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is to introduce CT-guided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navigation</a:t>
            </a:r>
          </a:p>
          <a:p>
            <a:pPr>
              <a:spcBef>
                <a:spcPts val="1200"/>
              </a:spcBef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What Students Will Do:</a:t>
            </a:r>
          </a:p>
          <a:p>
            <a:pPr lvl="1">
              <a:spcBef>
                <a:spcPts val="1200"/>
              </a:spcBef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Develop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registration method, using points collected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from </a:t>
            </a:r>
            <a:r>
              <a:rPr lang="en-US" sz="2000" dirty="0" smtClean="0"/>
              <a:t>inferior </a:t>
            </a:r>
            <a:r>
              <a:rPr lang="en-US" sz="2000" dirty="0"/>
              <a:t>orbital rim and posterior orbital floor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(TRE &lt; 2 mm)</a:t>
            </a:r>
          </a:p>
          <a:p>
            <a:pPr lvl="1">
              <a:spcBef>
                <a:spcPts val="1200"/>
              </a:spcBef>
            </a:pP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Implement pivot calibration for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hemostat/implant</a:t>
            </a:r>
          </a:p>
          <a:p>
            <a:pPr lvl="1">
              <a:spcBef>
                <a:spcPts val="1200"/>
              </a:spcBef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</a:rPr>
              <a:t>Provide navigation guidance (implant </a:t>
            </a:r>
            <a:r>
              <a:rPr lang="en-US" sz="1900" dirty="0" err="1" smtClean="0">
                <a:latin typeface="Verdana" pitchFamily="1" charset="0"/>
                <a:ea typeface="ＭＳ Ｐゴシック" pitchFamily="1" charset="-128"/>
              </a:rPr>
              <a:t>wrt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</a:rPr>
              <a:t> CT)</a:t>
            </a:r>
            <a:endParaRPr lang="en-US" dirty="0"/>
          </a:p>
          <a:p>
            <a:pPr>
              <a:spcBef>
                <a:spcPts val="600"/>
              </a:spcBef>
            </a:pPr>
            <a:endParaRPr lang="en-US" sz="2000" dirty="0" smtClean="0">
              <a:latin typeface="Verdana" panose="020B0604030504040204" pitchFamily="34" charset="0"/>
              <a:ea typeface="Verdana" panose="020B0604030504040204" pitchFamily="34" charset="0"/>
              <a:cs typeface="ＭＳ Ｐゴシック" pitchFamily="1" charset="-12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25" y="4495800"/>
            <a:ext cx="2209800" cy="173530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4456150"/>
            <a:ext cx="2571750" cy="1905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4075" y="4418050"/>
            <a:ext cx="2628900" cy="192166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610600" cy="609600"/>
          </a:xfrm>
        </p:spPr>
        <p:txBody>
          <a:bodyPr/>
          <a:lstStyle/>
          <a:p>
            <a:r>
              <a:rPr lang="en-US" sz="2000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Navigation for Orbital Floor Fracture </a:t>
            </a:r>
            <a:r>
              <a:rPr lang="en-US" sz="2000" dirty="0" smtClean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Repair</a:t>
            </a:r>
            <a:endParaRPr lang="en-US" sz="2000" dirty="0">
              <a:solidFill>
                <a:srgbClr val="0000FF"/>
              </a:solidFill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8153400" cy="35814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Deliverables:</a:t>
            </a:r>
          </a:p>
          <a:p>
            <a:pPr lvl="1">
              <a:spcBef>
                <a:spcPts val="600"/>
              </a:spcBef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Point/surface registration method for orbital socket</a:t>
            </a:r>
          </a:p>
          <a:p>
            <a:pPr lvl="1">
              <a:spcBef>
                <a:spcPts val="600"/>
              </a:spcBef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Calibration of implant </a:t>
            </a:r>
            <a:r>
              <a:rPr lang="en-US" sz="1900" dirty="0" err="1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wrt</a:t>
            </a:r>
            <a:r>
              <a:rPr lang="en-US" sz="1900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tracked hemostat</a:t>
            </a:r>
          </a:p>
          <a:p>
            <a:pPr lvl="1">
              <a:spcBef>
                <a:spcPts val="600"/>
              </a:spcBef>
            </a:pP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Application to visualize position of tracked implant </a:t>
            </a:r>
            <a:r>
              <a:rPr lang="en-US" sz="1900" dirty="0" err="1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wrt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CT </a:t>
            </a:r>
          </a:p>
          <a:p>
            <a:pPr>
              <a:spcBef>
                <a:spcPts val="1200"/>
              </a:spcBef>
            </a:pPr>
            <a:r>
              <a:rPr lang="en-US" sz="1900" b="1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Size </a:t>
            </a: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group: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2-3 students</a:t>
            </a:r>
            <a:endParaRPr lang="en-US" sz="18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spcBef>
                <a:spcPts val="1200"/>
              </a:spcBef>
            </a:pPr>
            <a:r>
              <a:rPr lang="en-US" sz="19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Skills: </a:t>
            </a:r>
            <a:r>
              <a:rPr lang="en-US" sz="19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Programming r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egistration, calibration, and visualization (e.g., C++ or Python modules in 3D Slicer, Unity on HMD)</a:t>
            </a:r>
            <a:endParaRPr lang="en-US" sz="1600" b="1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spcBef>
                <a:spcPts val="1200"/>
              </a:spcBef>
            </a:pPr>
            <a:r>
              <a:rPr lang="en-US" sz="1800" b="1" dirty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Mentors: 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Ehsan </a:t>
            </a:r>
            <a:r>
              <a:rPr lang="en-US" sz="1800" dirty="0" err="1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Azimi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(eazimi1@jhu.edu), Peter </a:t>
            </a:r>
            <a:r>
              <a:rPr lang="en-US" sz="1800" dirty="0" err="1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Kazanzides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(pkaz@jhu.edu), Dr. Cecil </a:t>
            </a:r>
            <a:r>
              <a:rPr lang="en-US" sz="1800" dirty="0" err="1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Qiu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, Dr. </a:t>
            </a:r>
            <a:r>
              <a:rPr lang="en-US" sz="1800" dirty="0" err="1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Sashank</a:t>
            </a:r>
            <a:r>
              <a:rPr lang="en-US" sz="1800" dirty="0" smtClean="0"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 Reddy</a:t>
            </a:r>
            <a:endParaRPr lang="en-US" sz="18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  <a:p>
            <a:pPr>
              <a:lnSpc>
                <a:spcPct val="90000"/>
              </a:lnSpc>
            </a:pPr>
            <a:endParaRPr lang="en-US" sz="1900" dirty="0">
              <a:latin typeface="Verdana" pitchFamily="1" charset="0"/>
              <a:ea typeface="ＭＳ Ｐゴシック" pitchFamily="1" charset="-128"/>
              <a:cs typeface="ＭＳ Ｐゴシック" pitchFamily="1" charset="-12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250"/>
          <a:stretch/>
        </p:blipFill>
        <p:spPr>
          <a:xfrm>
            <a:off x="1905000" y="4572416"/>
            <a:ext cx="2971800" cy="174307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105400" y="5105400"/>
            <a:ext cx="3276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Attach markers to track hemostat</a:t>
            </a:r>
            <a:endParaRPr lang="en-US" sz="1600" dirty="0"/>
          </a:p>
        </p:txBody>
      </p:sp>
      <p:cxnSp>
        <p:nvCxnSpPr>
          <p:cNvPr id="5" name="Straight Arrow Connector 4"/>
          <p:cNvCxnSpPr/>
          <p:nvPr/>
        </p:nvCxnSpPr>
        <p:spPr bwMode="auto">
          <a:xfrm flipH="1">
            <a:off x="4838700" y="5443954"/>
            <a:ext cx="342900" cy="27104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57736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6093</TotalTime>
  <Words>165</Words>
  <Application>Microsoft Office PowerPoint</Application>
  <PresentationFormat>On-screen Show (4:3)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MS PGothic</vt:lpstr>
      <vt:lpstr>Arial</vt:lpstr>
      <vt:lpstr>Times New Roman</vt:lpstr>
      <vt:lpstr>Verdana</vt:lpstr>
      <vt:lpstr>CIS-Lecture</vt:lpstr>
      <vt:lpstr>Navigation for Orbital Floor Fracture Repair</vt:lpstr>
      <vt:lpstr>Navigation for Orbital Floor Fracture Repair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Peter</cp:lastModifiedBy>
  <cp:revision>91</cp:revision>
  <cp:lastPrinted>1998-01-12T19:42:20Z</cp:lastPrinted>
  <dcterms:created xsi:type="dcterms:W3CDTF">2014-01-14T11:21:36Z</dcterms:created>
  <dcterms:modified xsi:type="dcterms:W3CDTF">2020-01-29T03:55:37Z</dcterms:modified>
</cp:coreProperties>
</file>