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76" r:id="rId2"/>
    <p:sldId id="277" r:id="rId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1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pitchFamily="1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pitchFamily="1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pitchFamily="1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pitchFamily="1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BB4FD"/>
    <a:srgbClr val="CCCCFF"/>
    <a:srgbClr val="9999FF"/>
    <a:srgbClr val="FFCCCC"/>
    <a:srgbClr val="99CCFF"/>
    <a:srgbClr val="00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69"/>
  </p:normalViewPr>
  <p:slideViewPr>
    <p:cSldViewPr showGuides="1">
      <p:cViewPr varScale="1">
        <p:scale>
          <a:sx n="75" d="100"/>
          <a:sy n="75" d="100"/>
        </p:scale>
        <p:origin x="-1928" y="-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handoutMaster" Target="handoutMasters/handoutMaster1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-107" charset="0"/>
              </a:defRPr>
            </a:lvl1pPr>
          </a:lstStyle>
          <a:p>
            <a:pPr>
              <a:defRPr/>
            </a:pPr>
            <a:fld id="{6512CACE-AF88-ED49-8F85-D65AFFF2FC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72417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-107" charset="0"/>
              </a:defRPr>
            </a:lvl1pPr>
          </a:lstStyle>
          <a:p>
            <a:pPr>
              <a:defRPr/>
            </a:pPr>
            <a:fld id="{6F6788FD-083D-3B4A-BCEA-C6203DCA56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62389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65" charset="0"/>
        <a:ea typeface="ＭＳ Ｐゴシック" pitchFamily="-107" charset="-128"/>
        <a:cs typeface="ＭＳ Ｐゴシック" pitchFamily="-107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65" charset="0"/>
        <a:ea typeface="ＭＳ Ｐゴシック" pitchFamily="-65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65" charset="0"/>
        <a:ea typeface="ＭＳ Ｐゴシック" pitchFamily="-65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65" charset="0"/>
        <a:ea typeface="ＭＳ Ｐゴシック" pitchFamily="-65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65" charset="0"/>
        <a:ea typeface="ＭＳ Ｐゴシック" pitchFamily="-65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228600"/>
            <a:ext cx="1943100" cy="6172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28600"/>
            <a:ext cx="5676900" cy="6172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914400"/>
            <a:ext cx="381000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14400"/>
            <a:ext cx="381000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28600"/>
            <a:ext cx="7772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914400"/>
            <a:ext cx="7772400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grpSp>
        <p:nvGrpSpPr>
          <p:cNvPr id="1028" name="Group 12"/>
          <p:cNvGrpSpPr>
            <a:grpSpLocks/>
          </p:cNvGrpSpPr>
          <p:nvPr/>
        </p:nvGrpSpPr>
        <p:grpSpPr bwMode="auto">
          <a:xfrm>
            <a:off x="3302000" y="6477000"/>
            <a:ext cx="5842000" cy="381000"/>
            <a:chOff x="2080" y="4080"/>
            <a:chExt cx="3680" cy="240"/>
          </a:xfrm>
        </p:grpSpPr>
        <p:pic>
          <p:nvPicPr>
            <p:cNvPr id="1030" name="Picture 13" descr="ERCLogoSmallColor"/>
            <p:cNvPicPr>
              <a:picLocks noChangeAspect="1" noChangeArrowheads="1"/>
            </p:cNvPicPr>
            <p:nvPr/>
          </p:nvPicPr>
          <p:blipFill>
            <a:blip r:embed="rId13"/>
            <a:srcRect/>
            <a:stretch>
              <a:fillRect/>
            </a:stretch>
          </p:blipFill>
          <p:spPr bwMode="auto">
            <a:xfrm>
              <a:off x="5589" y="4080"/>
              <a:ext cx="171" cy="2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38" name="Text Box 14"/>
            <p:cNvSpPr txBox="1">
              <a:spLocks noChangeArrowheads="1"/>
            </p:cNvSpPr>
            <p:nvPr/>
          </p:nvSpPr>
          <p:spPr bwMode="auto">
            <a:xfrm>
              <a:off x="2080" y="4118"/>
              <a:ext cx="3488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1000" b="1">
                  <a:solidFill>
                    <a:schemeClr val="bg2"/>
                  </a:solidFill>
                  <a:latin typeface="Arial" pitchFamily="-107" charset="0"/>
                </a:rPr>
                <a:t>Engineering Research Center for Computer Integrated Surgical Systems and Technology</a:t>
              </a:r>
            </a:p>
          </p:txBody>
        </p:sp>
      </p:grpSp>
      <p:sp>
        <p:nvSpPr>
          <p:cNvPr id="1040" name="Text Box 16"/>
          <p:cNvSpPr txBox="1">
            <a:spLocks noChangeArrowheads="1"/>
          </p:cNvSpPr>
          <p:nvPr/>
        </p:nvSpPr>
        <p:spPr bwMode="auto">
          <a:xfrm>
            <a:off x="0" y="6430963"/>
            <a:ext cx="3733800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marL="341313" indent="-341313">
              <a:defRPr/>
            </a:pPr>
            <a:fld id="{AC6DEC11-5E03-2848-BAEE-A26AD718E783}" type="slidenum">
              <a:rPr lang="en-US" sz="1200" b="1">
                <a:latin typeface="Arial" pitchFamily="-107" charset="0"/>
              </a:rPr>
              <a:pPr marL="341313" indent="-341313">
                <a:defRPr/>
              </a:pPr>
              <a:t>‹#›</a:t>
            </a:fld>
            <a:r>
              <a:rPr lang="en-US" sz="1200" b="1" dirty="0" smtClean="0">
                <a:latin typeface="Arial" pitchFamily="-107" charset="0"/>
              </a:rPr>
              <a:t>	</a:t>
            </a:r>
            <a:r>
              <a:rPr lang="en-US" sz="1000" dirty="0" smtClean="0">
                <a:latin typeface="Times New Roman" pitchFamily="-107" charset="0"/>
              </a:rPr>
              <a:t>600.456/656 CIS2 Spring 2018</a:t>
            </a:r>
          </a:p>
          <a:p>
            <a:pPr marL="341313" indent="-341313">
              <a:defRPr/>
            </a:pPr>
            <a:r>
              <a:rPr lang="en-US" sz="1000" dirty="0">
                <a:latin typeface="Times New Roman" pitchFamily="-107" charset="0"/>
              </a:rPr>
              <a:t>	Copyright © R. H. Taylor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ＭＳ Ｐゴシック" pitchFamily="-107" charset="-128"/>
          <a:cs typeface="ＭＳ Ｐゴシック" pitchFamily="-107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pitchFamily="-65" charset="0"/>
          <a:ea typeface="ＭＳ Ｐゴシック" pitchFamily="-107" charset="-128"/>
          <a:cs typeface="ＭＳ Ｐゴシック" pitchFamily="-107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pitchFamily="-65" charset="0"/>
          <a:ea typeface="ＭＳ Ｐゴシック" pitchFamily="-107" charset="-128"/>
          <a:cs typeface="ＭＳ Ｐゴシック" pitchFamily="-107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pitchFamily="-65" charset="0"/>
          <a:ea typeface="ＭＳ Ｐゴシック" pitchFamily="-107" charset="-128"/>
          <a:cs typeface="ＭＳ Ｐゴシック" pitchFamily="-107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pitchFamily="-65" charset="0"/>
          <a:ea typeface="ＭＳ Ｐゴシック" pitchFamily="-107" charset="-128"/>
          <a:cs typeface="ＭＳ Ｐゴシック" pitchFamily="-107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pitchFamily="-65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pitchFamily="-65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pitchFamily="-65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pitchFamily="-65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itchFamily="-107" charset="-128"/>
          <a:cs typeface="ＭＳ Ｐゴシック" pitchFamily="-107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ＭＳ Ｐゴシック" pitchFamily="-65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pitchFamily="-65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-65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ＭＳ Ｐゴシック" pitchFamily="-65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ＭＳ Ｐゴシック" pitchFamily="-65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ＭＳ Ｐゴシック" pitchFamily="-65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ＭＳ Ｐゴシック" pitchFamily="-65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ＭＳ Ｐゴシック" pitchFamily="-65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mailto:crazavi1@jhmi.edu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Relationship Id="rId3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610600" cy="609600"/>
          </a:xfrm>
        </p:spPr>
        <p:txBody>
          <a:bodyPr/>
          <a:lstStyle/>
          <a:p>
            <a:r>
              <a:rPr lang="en-US" sz="2000" dirty="0" smtClean="0">
                <a:solidFill>
                  <a:srgbClr val="0000FF"/>
                </a:solidFill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REMS Articulating </a:t>
            </a:r>
            <a:r>
              <a:rPr lang="en-US" sz="2000" dirty="0" err="1" smtClean="0">
                <a:solidFill>
                  <a:srgbClr val="0000FF"/>
                </a:solidFill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Microvascular</a:t>
            </a:r>
            <a:r>
              <a:rPr lang="en-US" sz="2000" dirty="0" smtClean="0">
                <a:solidFill>
                  <a:srgbClr val="0000FF"/>
                </a:solidFill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 Needle Driver</a:t>
            </a:r>
            <a:endParaRPr lang="en-US" sz="2000" dirty="0" smtClean="0">
              <a:solidFill>
                <a:srgbClr val="0000FF"/>
              </a:solidFill>
              <a:latin typeface="Verdana" pitchFamily="1" charset="0"/>
              <a:ea typeface="ＭＳ Ｐゴシック" pitchFamily="1" charset="-128"/>
              <a:cs typeface="ＭＳ Ｐゴシック" pitchFamily="1" charset="-128"/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14400"/>
            <a:ext cx="8153400" cy="5486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1900" dirty="0" smtClean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The Robotic ENT Microsurgery System (REMS) is novel surgical robot developed in the LCSR for use in Head &amp; Neck Surgery. We we wish evaluate its potential within</a:t>
            </a:r>
            <a:r>
              <a:rPr lang="en-US" sz="1900" dirty="0" smtClean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 </a:t>
            </a:r>
            <a:r>
              <a:rPr lang="en-US" sz="1900" dirty="0" err="1" smtClean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microvascular</a:t>
            </a:r>
            <a:r>
              <a:rPr lang="en-US" sz="1900" dirty="0" smtClean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 surgery but lack adequate REMS-adapted instrumentation to do so. </a:t>
            </a:r>
            <a:endParaRPr lang="en-US" sz="1900" dirty="0" smtClean="0">
              <a:latin typeface="Verdana" pitchFamily="1" charset="0"/>
              <a:ea typeface="ＭＳ Ｐゴシック" pitchFamily="1" charset="-128"/>
              <a:cs typeface="ＭＳ Ｐゴシック" pitchFamily="1" charset="-128"/>
            </a:endParaRPr>
          </a:p>
          <a:p>
            <a:pPr>
              <a:lnSpc>
                <a:spcPct val="90000"/>
              </a:lnSpc>
            </a:pPr>
            <a:r>
              <a:rPr lang="en-US" sz="1900" b="1" dirty="0" smtClean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What </a:t>
            </a:r>
            <a:r>
              <a:rPr lang="en-US" sz="1900" b="1" dirty="0" smtClean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Students Will Do:</a:t>
            </a:r>
            <a:r>
              <a:rPr lang="en-US" sz="1800" b="1" dirty="0" smtClean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 </a:t>
            </a:r>
            <a:r>
              <a:rPr lang="en-US" sz="1800" dirty="0" smtClean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Adapt a typical freehand </a:t>
            </a:r>
            <a:r>
              <a:rPr lang="en-US" sz="1800" dirty="0" err="1" smtClean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microvascular</a:t>
            </a:r>
            <a:r>
              <a:rPr lang="en-US" sz="1800" dirty="0" smtClean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 needle driver for use with the REMS, or create a novel instrument utilizing parts from typically used </a:t>
            </a:r>
            <a:r>
              <a:rPr lang="en-US" sz="1800" dirty="0" err="1" smtClean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microvascular</a:t>
            </a:r>
            <a:r>
              <a:rPr lang="en-US" sz="1800" dirty="0" smtClean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 needle drivers. May build on prior work and designs . </a:t>
            </a:r>
            <a:endParaRPr lang="en-US" sz="1800" b="1" dirty="0" smtClean="0">
              <a:latin typeface="Verdana" pitchFamily="1" charset="0"/>
              <a:ea typeface="ＭＳ Ｐゴシック" pitchFamily="1" charset="-128"/>
              <a:cs typeface="ＭＳ Ｐゴシック" pitchFamily="1" charset="-128"/>
            </a:endParaRPr>
          </a:p>
          <a:p>
            <a:pPr>
              <a:lnSpc>
                <a:spcPct val="90000"/>
              </a:lnSpc>
            </a:pPr>
            <a:r>
              <a:rPr lang="en-US" sz="1900" b="1" dirty="0" smtClean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Deliverables:</a:t>
            </a:r>
            <a:r>
              <a:rPr lang="en-US" sz="1900" dirty="0" smtClean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 </a:t>
            </a:r>
            <a:endParaRPr lang="en-US" sz="1900" dirty="0" smtClean="0">
              <a:latin typeface="Verdana" pitchFamily="1" charset="0"/>
              <a:ea typeface="ＭＳ Ｐゴシック" pitchFamily="1" charset="-128"/>
              <a:cs typeface="ＭＳ Ｐゴシック" pitchFamily="1" charset="-128"/>
            </a:endParaRPr>
          </a:p>
          <a:p>
            <a:pPr lvl="1">
              <a:lnSpc>
                <a:spcPct val="90000"/>
              </a:lnSpc>
            </a:pPr>
            <a:r>
              <a:rPr lang="en-US" sz="2000" dirty="0" smtClean="0">
                <a:latin typeface="Times New Roman" pitchFamily="1" charset="0"/>
              </a:rPr>
              <a:t>Interva</a:t>
            </a:r>
            <a:r>
              <a:rPr lang="en-US" sz="2000" dirty="0" smtClean="0">
                <a:latin typeface="Times New Roman" pitchFamily="1" charset="0"/>
              </a:rPr>
              <a:t>l </a:t>
            </a:r>
            <a:r>
              <a:rPr lang="en-US" sz="2000" dirty="0" smtClean="0">
                <a:latin typeface="Times New Roman" pitchFamily="1" charset="0"/>
              </a:rPr>
              <a:t>CAD drawings of potential designs for th</a:t>
            </a:r>
            <a:r>
              <a:rPr lang="en-US" sz="2000" dirty="0" smtClean="0">
                <a:latin typeface="Times New Roman" pitchFamily="1" charset="0"/>
              </a:rPr>
              <a:t>e instrument/adaptor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>
                <a:latin typeface="Times New Roman" pitchFamily="1" charset="0"/>
              </a:rPr>
              <a:t>Working instrument at the completion of the course that </a:t>
            </a:r>
            <a:r>
              <a:rPr lang="en-US" sz="2000" dirty="0" smtClean="0">
                <a:latin typeface="Times New Roman" pitchFamily="1" charset="0"/>
              </a:rPr>
              <a:t>integrates with the REMS and can manipulate </a:t>
            </a:r>
            <a:r>
              <a:rPr lang="en-US" sz="2000" dirty="0" err="1" smtClean="0">
                <a:latin typeface="Times New Roman" pitchFamily="1" charset="0"/>
              </a:rPr>
              <a:t>microvascular</a:t>
            </a:r>
            <a:r>
              <a:rPr lang="en-US" sz="2000" dirty="0" smtClean="0">
                <a:latin typeface="Times New Roman" pitchFamily="1" charset="0"/>
              </a:rPr>
              <a:t> grade suture. </a:t>
            </a:r>
            <a:endParaRPr lang="en-US" sz="1800" dirty="0" smtClean="0">
              <a:latin typeface="Verdana" pitchFamily="1" charset="0"/>
            </a:endParaRPr>
          </a:p>
          <a:p>
            <a:pPr>
              <a:lnSpc>
                <a:spcPct val="90000"/>
              </a:lnSpc>
            </a:pPr>
            <a:r>
              <a:rPr lang="en-US" sz="1900" b="1" dirty="0" smtClean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Size group: </a:t>
            </a:r>
            <a:r>
              <a:rPr lang="en-US" sz="1900" dirty="0" smtClean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1-2</a:t>
            </a:r>
            <a:endParaRPr lang="en-US" sz="1900" dirty="0" smtClean="0">
              <a:latin typeface="Verdana" pitchFamily="1" charset="0"/>
              <a:ea typeface="ＭＳ Ｐゴシック" pitchFamily="1" charset="-128"/>
              <a:cs typeface="ＭＳ Ｐゴシック" pitchFamily="1" charset="-128"/>
            </a:endParaRPr>
          </a:p>
          <a:p>
            <a:pPr>
              <a:lnSpc>
                <a:spcPct val="90000"/>
              </a:lnSpc>
            </a:pPr>
            <a:r>
              <a:rPr lang="en-US" sz="1900" b="1" dirty="0" smtClean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Skills</a:t>
            </a:r>
            <a:r>
              <a:rPr lang="en-US" sz="1900" b="1" dirty="0" smtClean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: </a:t>
            </a:r>
            <a:r>
              <a:rPr lang="en-US" sz="1900" dirty="0" smtClean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CAD, mechanical engineering </a:t>
            </a:r>
            <a:endParaRPr lang="en-US" sz="1800" b="1" dirty="0" smtClean="0">
              <a:latin typeface="Verdana" pitchFamily="1" charset="0"/>
              <a:ea typeface="ＭＳ Ｐゴシック" pitchFamily="1" charset="-128"/>
              <a:cs typeface="ＭＳ Ｐゴシック" pitchFamily="1" charset="-128"/>
            </a:endParaRPr>
          </a:p>
          <a:p>
            <a:pPr>
              <a:lnSpc>
                <a:spcPct val="90000"/>
              </a:lnSpc>
            </a:pPr>
            <a:r>
              <a:rPr lang="en-US" sz="1900" b="1" dirty="0" smtClean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Mentors</a:t>
            </a:r>
            <a:r>
              <a:rPr lang="en-US" sz="1900" b="1" dirty="0" smtClean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: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1900" dirty="0" smtClean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Christopher Razavi, MD &amp; Shaun Desai, MD </a:t>
            </a:r>
            <a:r>
              <a:rPr lang="mr-IN" sz="1900" dirty="0" smtClean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–</a:t>
            </a:r>
            <a:r>
              <a:rPr lang="en-US" sz="1900" dirty="0" smtClean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 Otolaryngology Head &amp; Neck Surgery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1900" dirty="0" smtClean="0">
                <a:latin typeface="Verdana" pitchFamily="1" charset="0"/>
                <a:ea typeface="ＭＳ Ｐゴシック" pitchFamily="1" charset="-128"/>
                <a:cs typeface="ＭＳ Ｐゴシック" pitchFamily="1" charset="-128"/>
                <a:hlinkClick r:id="rId2"/>
              </a:rPr>
              <a:t>crazavi1@jhmi.edu</a:t>
            </a:r>
            <a:r>
              <a:rPr lang="en-US" sz="1900" dirty="0" smtClean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 </a:t>
            </a:r>
            <a:endParaRPr lang="en-US" sz="1900" dirty="0" smtClean="0">
              <a:latin typeface="Verdana" pitchFamily="1" charset="0"/>
              <a:ea typeface="ＭＳ Ｐゴシック" pitchFamily="1" charset="-128"/>
              <a:cs typeface="ＭＳ Ｐゴシック" pitchFamily="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246850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>
                <a:solidFill>
                  <a:srgbClr val="0000FF"/>
                </a:solidFill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REMS Articulating </a:t>
            </a:r>
            <a:r>
              <a:rPr lang="en-US" sz="2000" dirty="0" err="1">
                <a:solidFill>
                  <a:srgbClr val="0000FF"/>
                </a:solidFill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Microvascular</a:t>
            </a:r>
            <a:r>
              <a:rPr lang="en-US" sz="2000" dirty="0">
                <a:solidFill>
                  <a:srgbClr val="0000FF"/>
                </a:solidFill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 Needle Driver</a:t>
            </a:r>
            <a:endParaRPr lang="en-US" sz="2000" dirty="0"/>
          </a:p>
        </p:txBody>
      </p:sp>
      <p:grpSp>
        <p:nvGrpSpPr>
          <p:cNvPr id="10" name="Group 9"/>
          <p:cNvGrpSpPr/>
          <p:nvPr/>
        </p:nvGrpSpPr>
        <p:grpSpPr>
          <a:xfrm>
            <a:off x="152400" y="838200"/>
            <a:ext cx="6019800" cy="5638800"/>
            <a:chOff x="1600200" y="914400"/>
            <a:chExt cx="6019800" cy="5638800"/>
          </a:xfrm>
        </p:grpSpPr>
        <p:pic>
          <p:nvPicPr>
            <p:cNvPr id="8" name="Picture 7" descr="Micro_needle_driver.jp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743200" y="4483100"/>
              <a:ext cx="3091865" cy="2070100"/>
            </a:xfrm>
            <a:prstGeom prst="rect">
              <a:avLst/>
            </a:prstGeom>
          </p:spPr>
        </p:pic>
        <p:pic>
          <p:nvPicPr>
            <p:cNvPr id="6" name="Picture 5" descr="Figure 2.jp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00200" y="914400"/>
              <a:ext cx="6019800" cy="3887788"/>
            </a:xfrm>
            <a:prstGeom prst="rect">
              <a:avLst/>
            </a:prstGeom>
          </p:spPr>
        </p:pic>
      </p:grpSp>
      <p:sp>
        <p:nvSpPr>
          <p:cNvPr id="11" name="TextBox 10"/>
          <p:cNvSpPr txBox="1"/>
          <p:nvPr/>
        </p:nvSpPr>
        <p:spPr>
          <a:xfrm>
            <a:off x="6172200" y="1219200"/>
            <a:ext cx="29718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Top image demonstrates a prior iteration of this tool. We would like to adapt the bottom tool to articulate with updated model of the REMS.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85297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CIS-Lecture">
  <a:themeElements>
    <a:clrScheme name="CIS-Lectur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CIS-Lectur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65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65" charset="0"/>
          </a:defRPr>
        </a:defPPr>
      </a:lstStyle>
    </a:lnDef>
  </a:objectDefaults>
  <a:extraClrSchemeLst>
    <a:extraClrScheme>
      <a:clrScheme name="CIS-Lectur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S-Lectur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IS-Lectur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S-Lectur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S-Lectur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S-Lectur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S-Lectur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CIS-Lecture</Template>
  <TotalTime>5991</TotalTime>
  <Words>186</Words>
  <Application>Microsoft Macintosh PowerPoint</Application>
  <PresentationFormat>On-screen Show (4:3)</PresentationFormat>
  <Paragraphs>13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CIS-Lecture</vt:lpstr>
      <vt:lpstr>REMS Articulating Microvascular Needle Driver</vt:lpstr>
      <vt:lpstr>REMS Articulating Microvascular Needle Driver</vt:lpstr>
    </vt:vector>
  </TitlesOfParts>
  <Company>Johns Hopkins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Possible projects (examples)</dc:title>
  <dc:creator>R. H. Taylor</dc:creator>
  <cp:lastModifiedBy>Chris Razavi</cp:lastModifiedBy>
  <cp:revision>74</cp:revision>
  <cp:lastPrinted>1998-01-12T19:42:20Z</cp:lastPrinted>
  <dcterms:created xsi:type="dcterms:W3CDTF">2014-01-14T11:21:36Z</dcterms:created>
  <dcterms:modified xsi:type="dcterms:W3CDTF">2018-01-24T20:55:51Z</dcterms:modified>
</cp:coreProperties>
</file>