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8" r:id="rId3"/>
    <p:sldId id="277" r:id="rId4"/>
    <p:sldId id="278" r:id="rId5"/>
    <p:sldId id="279" r:id="rId6"/>
    <p:sldId id="280" r:id="rId7"/>
    <p:sldId id="294" r:id="rId8"/>
    <p:sldId id="281" r:id="rId9"/>
    <p:sldId id="282" r:id="rId10"/>
    <p:sldId id="283" r:id="rId11"/>
    <p:sldId id="284" r:id="rId12"/>
    <p:sldId id="285" r:id="rId13"/>
    <p:sldId id="287" r:id="rId14"/>
    <p:sldId id="288" r:id="rId15"/>
    <p:sldId id="289" r:id="rId16"/>
    <p:sldId id="290" r:id="rId17"/>
    <p:sldId id="291" r:id="rId18"/>
    <p:sldId id="292" r:id="rId19"/>
    <p:sldId id="293" r:id="rId20"/>
  </p:sldIdLst>
  <p:sldSz cx="9144000" cy="6858000" type="screen4x3"/>
  <p:notesSz cx="7010400" cy="92964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5" autoAdjust="0"/>
    <p:restoredTop sz="94660"/>
  </p:normalViewPr>
  <p:slideViewPr>
    <p:cSldViewPr>
      <p:cViewPr varScale="1">
        <p:scale>
          <a:sx n="112" d="100"/>
          <a:sy n="112" d="100"/>
        </p:scale>
        <p:origin x="-95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FA418-CD03-4141-BA4F-E1B17FDD05E4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4F377-F8F6-49F2-A554-AC9E6DAB9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262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24839AC-8415-43FA-89C7-A6E0340E41E2}" type="datetimeFigureOut">
              <a:rPr lang="ko-KR" altLang="en-US" smtClean="0"/>
              <a:t>2014-02-11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149529C-C5E8-4728-9BCC-99D4A61667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4990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98D7A59-1819-45F3-8FBA-3DD3CE6AC4D8}" type="datetimeFigureOut">
              <a:rPr lang="ko-KR" altLang="en-US" smtClean="0"/>
              <a:t>2014-02-11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DC5F914-680D-4612-8AB9-512EFFD3EFD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직사각형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직사각형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직사각형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D7A59-1819-45F3-8FBA-3DD3CE6AC4D8}" type="datetimeFigureOut">
              <a:rPr lang="ko-KR" altLang="en-US" smtClean="0"/>
              <a:t>2014-02-11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5F914-680D-4612-8AB9-512EFFD3EFD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D7A59-1819-45F3-8FBA-3DD3CE6AC4D8}" type="datetimeFigureOut">
              <a:rPr lang="ko-KR" altLang="en-US" smtClean="0"/>
              <a:t>2014-02-11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5F914-680D-4612-8AB9-512EFFD3EFD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이등변 삼각형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D7A59-1819-45F3-8FBA-3DD3CE6AC4D8}" type="datetimeFigureOut">
              <a:rPr lang="ko-KR" altLang="en-US" smtClean="0"/>
              <a:t>2014-02-11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5F914-680D-4612-8AB9-512EFFD3EFD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98D7A59-1819-45F3-8FBA-3DD3CE6AC4D8}" type="datetimeFigureOut">
              <a:rPr lang="ko-KR" altLang="en-US" smtClean="0"/>
              <a:t>2014-02-11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DC5F914-680D-4612-8AB9-512EFFD3EFD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D7A59-1819-45F3-8FBA-3DD3CE6AC4D8}" type="datetimeFigureOut">
              <a:rPr lang="ko-KR" altLang="en-US" smtClean="0"/>
              <a:t>2014-02-11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5F914-680D-4612-8AB9-512EFFD3EFD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D7A59-1819-45F3-8FBA-3DD3CE6AC4D8}" type="datetimeFigureOut">
              <a:rPr lang="ko-KR" altLang="en-US" smtClean="0"/>
              <a:t>2014-02-11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5F914-680D-4612-8AB9-512EFFD3EFD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D7A59-1819-45F3-8FBA-3DD3CE6AC4D8}" type="datetimeFigureOut">
              <a:rPr lang="ko-KR" altLang="en-US" smtClean="0"/>
              <a:t>2014-02-11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5F914-680D-4612-8AB9-512EFFD3EFD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이등변 삼각형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D7A59-1819-45F3-8FBA-3DD3CE6AC4D8}" type="datetimeFigureOut">
              <a:rPr lang="ko-KR" altLang="en-US" smtClean="0"/>
              <a:t>2014-02-11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5F914-680D-4612-8AB9-512EFFD3EFD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5" name="직선 연결선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이등변 삼각형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D7A59-1819-45F3-8FBA-3DD3CE6AC4D8}" type="datetimeFigureOut">
              <a:rPr lang="ko-KR" altLang="en-US" smtClean="0"/>
              <a:t>2014-02-11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5F914-680D-4612-8AB9-512EFFD3EFD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이등변 삼각형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내용 개체 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D7A59-1819-45F3-8FBA-3DD3CE6AC4D8}" type="datetimeFigureOut">
              <a:rPr lang="ko-KR" altLang="en-US" smtClean="0"/>
              <a:t>2014-02-11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5F914-680D-4612-8AB9-512EFFD3EFD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이등변 삼각형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98D7A59-1819-45F3-8FBA-3DD3CE6AC4D8}" type="datetimeFigureOut">
              <a:rPr lang="ko-KR" altLang="en-US" smtClean="0"/>
              <a:t>2014-02-11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DC5F914-680D-4612-8AB9-512EFFD3EFD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8" name="직선 연결선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직선 연결선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이등변 삼각형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1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1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1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1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1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4294967295"/>
          </p:nvPr>
        </p:nvSpPr>
        <p:spPr>
          <a:xfrm>
            <a:off x="611560" y="1700808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altLang="ko-KR" sz="4000" dirty="0" smtClean="0"/>
              <a:t>Big Data Meets Medical</a:t>
            </a:r>
            <a:br>
              <a:rPr lang="en-US" altLang="ko-KR" sz="4000" dirty="0" smtClean="0"/>
            </a:br>
            <a:r>
              <a:rPr lang="en-US" altLang="ko-KR" sz="4000" dirty="0" smtClean="0"/>
              <a:t>Physics </a:t>
            </a:r>
            <a:r>
              <a:rPr lang="en-US" altLang="ko-KR" sz="4000" dirty="0" err="1" smtClean="0"/>
              <a:t>Dosimetry</a:t>
            </a:r>
            <a:r>
              <a:rPr lang="en-US" altLang="ko-KR" sz="4000" dirty="0" smtClean="0"/>
              <a:t>	</a:t>
            </a:r>
            <a:endParaRPr lang="ko-KR" altLang="en-US" sz="40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>
            <a:off x="647700" y="4149725"/>
            <a:ext cx="8496300" cy="175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800" dirty="0" err="1" smtClean="0"/>
              <a:t>Fumbeya</a:t>
            </a:r>
            <a:r>
              <a:rPr lang="en-US" altLang="ko-KR" sz="2800" dirty="0" smtClean="0"/>
              <a:t> </a:t>
            </a:r>
            <a:r>
              <a:rPr lang="en-US" altLang="ko-KR" sz="2800" dirty="0" err="1" smtClean="0"/>
              <a:t>Marungo</a:t>
            </a:r>
            <a:r>
              <a:rPr lang="en-US" altLang="ko-KR" sz="2800" dirty="0" smtClean="0"/>
              <a:t>, Hilary Paisley, John Rhee</a:t>
            </a:r>
          </a:p>
          <a:p>
            <a:pPr marL="0" indent="0">
              <a:buNone/>
            </a:pPr>
            <a:r>
              <a:rPr lang="en-US" altLang="ko-KR" sz="2800" dirty="0" smtClean="0"/>
              <a:t>Dr. Todd McNutt</a:t>
            </a:r>
          </a:p>
          <a:p>
            <a:pPr marL="0" indent="0">
              <a:buNone/>
            </a:pPr>
            <a:r>
              <a:rPr lang="en-US" altLang="ko-KR" sz="2800" dirty="0" smtClean="0"/>
              <a:t>Dr. Scott Robertson</a:t>
            </a:r>
            <a:endParaRPr lang="ko-KR" altLang="en-US" sz="2800" dirty="0"/>
          </a:p>
        </p:txBody>
      </p:sp>
      <p:sp>
        <p:nvSpPr>
          <p:cNvPr id="4" name="AutoShape 2" descr="ciislogo.jpg"/>
          <p:cNvSpPr>
            <a:spLocks noChangeAspect="1" noChangeArrowheads="1"/>
          </p:cNvSpPr>
          <p:nvPr/>
        </p:nvSpPr>
        <p:spPr bwMode="auto">
          <a:xfrm>
            <a:off x="76200" y="-136525"/>
            <a:ext cx="26955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026" y="0"/>
            <a:ext cx="1347974" cy="59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42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en-US" altLang="ko-KR" sz="3600" dirty="0" smtClean="0"/>
              <a:t>Deliverables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1248132"/>
            <a:ext cx="8229600" cy="1540767"/>
          </a:xfrm>
        </p:spPr>
        <p:txBody>
          <a:bodyPr>
            <a:noAutofit/>
          </a:bodyPr>
          <a:lstStyle/>
          <a:p>
            <a:r>
              <a:rPr lang="en-US" altLang="ko-KR" sz="3200" dirty="0" smtClean="0"/>
              <a:t>Minimum:</a:t>
            </a:r>
            <a:endParaRPr lang="en-US" altLang="ko-KR" sz="3200" dirty="0"/>
          </a:p>
          <a:p>
            <a:pPr lvl="1"/>
            <a:r>
              <a:rPr lang="en-US" altLang="ko-KR" sz="2000" dirty="0" smtClean="0"/>
              <a:t>A data mining algorithm(s) that is callable from </a:t>
            </a:r>
            <a:r>
              <a:rPr lang="en-US" altLang="ko-KR" sz="2000" dirty="0" err="1" smtClean="0"/>
              <a:t>Matlab</a:t>
            </a:r>
            <a:r>
              <a:rPr lang="en-US" altLang="ko-KR" sz="2000" dirty="0" smtClean="0"/>
              <a:t> that accepts a treatment plan and additional clinical data and outputs a risk measure for a specific toxicity.</a:t>
            </a:r>
          </a:p>
          <a:p>
            <a:pPr lvl="1"/>
            <a:r>
              <a:rPr lang="en-US" altLang="ko-KR" sz="2000" dirty="0" smtClean="0"/>
              <a:t>Software that cleans and transforms data from </a:t>
            </a:r>
            <a:r>
              <a:rPr lang="en-US" altLang="ko-KR" sz="2000" dirty="0" err="1" smtClean="0"/>
              <a:t>Oncospace</a:t>
            </a:r>
            <a:r>
              <a:rPr lang="en-US" altLang="ko-KR" sz="2000" dirty="0" smtClean="0"/>
              <a:t> into a format acceptable to the algorithm.</a:t>
            </a:r>
          </a:p>
          <a:p>
            <a:pPr lvl="1"/>
            <a:r>
              <a:rPr lang="en-US" altLang="ko-KR" sz="2000" dirty="0" smtClean="0"/>
              <a:t>Performance assessment of the algorithm.</a:t>
            </a:r>
            <a:endParaRPr lang="en-US" altLang="ko-KR" sz="2000" dirty="0"/>
          </a:p>
          <a:p>
            <a:r>
              <a:rPr lang="en-US" altLang="ko-KR" sz="3200" dirty="0" smtClean="0"/>
              <a:t>Expected:</a:t>
            </a:r>
            <a:endParaRPr lang="en-US" altLang="ko-KR" sz="3200" dirty="0"/>
          </a:p>
          <a:p>
            <a:pPr lvl="1"/>
            <a:r>
              <a:rPr lang="en-US" altLang="ko-KR" sz="2000" dirty="0" smtClean="0"/>
              <a:t>Algorithm meets acceptable performance levels.</a:t>
            </a:r>
          </a:p>
          <a:p>
            <a:r>
              <a:rPr lang="en-US" altLang="ko-KR" sz="3200" dirty="0" smtClean="0"/>
              <a:t>Maximum:</a:t>
            </a:r>
            <a:endParaRPr lang="en-US" altLang="ko-KR" sz="3200" dirty="0"/>
          </a:p>
          <a:p>
            <a:pPr lvl="1"/>
            <a:r>
              <a:rPr lang="en-US" altLang="ko-KR" sz="2000" dirty="0" smtClean="0"/>
              <a:t>Generalize process to create risk measure on one or more additional toxicities.</a:t>
            </a:r>
            <a:endParaRPr lang="en-US" altLang="ko-KR" sz="2000" dirty="0"/>
          </a:p>
          <a:p>
            <a:pPr lvl="1"/>
            <a:endParaRPr lang="en-US" altLang="ko-KR" sz="20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026" y="0"/>
            <a:ext cx="1347974" cy="59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ko-KR" sz="3600" dirty="0" smtClean="0"/>
              <a:t>Key Dates (Feb-Mar)</a:t>
            </a:r>
            <a:endParaRPr lang="ko-KR" altLang="en-US" sz="3600" dirty="0"/>
          </a:p>
        </p:txBody>
      </p:sp>
      <p:pic>
        <p:nvPicPr>
          <p:cNvPr id="2050" name="Picture 2" descr="C:\Users\Fumbeya\SkyDrive\Documents\CIS_II\Software\LaTex\Project_Plan\images\Feb_Mar_C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168" y="1207008"/>
            <a:ext cx="3865106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026" y="0"/>
            <a:ext cx="1347974" cy="59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99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ko-KR" sz="3600" dirty="0" smtClean="0"/>
              <a:t>Key Dates (Apr-May)</a:t>
            </a:r>
            <a:endParaRPr lang="ko-KR" altLang="en-US" sz="3600" dirty="0"/>
          </a:p>
        </p:txBody>
      </p:sp>
      <p:pic>
        <p:nvPicPr>
          <p:cNvPr id="3074" name="Picture 2" descr="C:\Users\Fumbeya\SkyDrive\Documents\CIS_II\Software\LaTex\Project_Plan\images\Apr_May_C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1204557"/>
            <a:ext cx="3867912" cy="554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026" y="0"/>
            <a:ext cx="1347974" cy="59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309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altLang="ko-KR" sz="3600" dirty="0" smtClean="0"/>
              <a:t>Tasks and Critical Dependencies</a:t>
            </a:r>
            <a:endParaRPr lang="ko-KR" altLang="en-US" sz="3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576526"/>
              </p:ext>
            </p:extLst>
          </p:nvPr>
        </p:nvGraphicFramePr>
        <p:xfrm>
          <a:off x="1187624" y="1268760"/>
          <a:ext cx="6927739" cy="4608500"/>
        </p:xfrm>
        <a:graphic>
          <a:graphicData uri="http://schemas.openxmlformats.org/drawingml/2006/table">
            <a:tbl>
              <a:tblPr/>
              <a:tblGrid>
                <a:gridCol w="579323"/>
                <a:gridCol w="2184531"/>
                <a:gridCol w="579323"/>
                <a:gridCol w="627600"/>
                <a:gridCol w="709743"/>
                <a:gridCol w="2247219"/>
              </a:tblGrid>
              <a:tr h="1843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Task No.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Task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Duration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Start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End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Critical Dependencies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34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Select Project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days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28-Jan-14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30-Jan-14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34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Project Planning Presentation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day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11-Feb-14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11-Feb-14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34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Project Planning Report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day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17-Feb-14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17-Feb-14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34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Project Planning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 days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3-Feb-14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17-Feb-14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34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Setup Development Environment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days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6-Feb-14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13-Feb-14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34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Literature Review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 days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11-Feb-14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28-Feb-14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Input from mentors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34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Database Access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day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13-Feb-14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13-Feb-14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Input from mentors, Support JHH IT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34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Target Database Access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day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13-Feb-14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13-Feb-14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Support JHH IT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34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Develop Target Database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 days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17-Feb-14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6-Mar-14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Input from mentors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34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Meeting with mentors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day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20-Feb-14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20-Feb-14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34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Begin Preparing Paper Seminar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days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20-Feb-14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5-Mar-14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Task 6, Input from mentors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34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 Clensing and Preprocessing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 days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24-Feb-14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6-Mar-14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Task 9, Input from mentors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34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Meeting with mentors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day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27-Feb-14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27-Feb-14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34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Paper Presentation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day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6-Mar-14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6-Mar-14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Task 11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34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 Reduction and Transformation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 days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6-Mar-14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25-Mar-14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Task 12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34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Meeting with mentors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day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10-Mar-14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10-Mar-14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34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Meeting with mentors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day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14-Mar-14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14-Mar-14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34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 Mining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 days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13-Mar-14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27-Mar-14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Task 15, Input from mentors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34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Check Point Presentation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day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18-Mar-14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18-Mar-14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34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Assess Models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 days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20-Mar-14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10-Apr-14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Task 18, Input from mentors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34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Writing Report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 days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20-Mar-14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9-May-14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Task 20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34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Integrate Software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 days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10-Apr-14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2-May-14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Task 20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34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Work on Poster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 days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11-Apr-14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9-May-14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Task 20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34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Poster Day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day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9-May-14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9-May-14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Task 23</a:t>
                      </a:r>
                    </a:p>
                  </a:txBody>
                  <a:tcPr marL="9052" marR="9052" marT="90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026" y="0"/>
            <a:ext cx="1347974" cy="59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191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ko-KR" sz="3600" dirty="0" smtClean="0"/>
              <a:t>Management Plan (Feb-Mar)</a:t>
            </a:r>
            <a:endParaRPr lang="ko-KR" altLang="en-US" sz="3600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340768"/>
            <a:ext cx="8859487" cy="2314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3933056"/>
            <a:ext cx="8860536" cy="2313432"/>
          </a:xfrm>
          <a:prstGeom prst="rect">
            <a:avLst/>
          </a:prstGeom>
          <a:noFill/>
          <a:extLst/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026" y="0"/>
            <a:ext cx="1347974" cy="59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1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en-US" altLang="ko-KR" sz="3600" dirty="0" smtClean="0"/>
              <a:t>Management Plan (Apr-May)</a:t>
            </a:r>
            <a:endParaRPr lang="ko-KR" altLang="en-US" sz="3600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860536" cy="2313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38" y="3861047"/>
            <a:ext cx="8860536" cy="2313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026" y="0"/>
            <a:ext cx="1347974" cy="59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6590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ko-KR" sz="3600" dirty="0" smtClean="0"/>
              <a:t>Dependencies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1248132"/>
            <a:ext cx="8229600" cy="1540767"/>
          </a:xfrm>
        </p:spPr>
        <p:txBody>
          <a:bodyPr>
            <a:noAutofit/>
          </a:bodyPr>
          <a:lstStyle/>
          <a:p>
            <a:r>
              <a:rPr lang="en-US" altLang="ko-KR" sz="2400" dirty="0" smtClean="0"/>
              <a:t>Critical Dependencies:</a:t>
            </a:r>
          </a:p>
          <a:p>
            <a:pPr lvl="1"/>
            <a:r>
              <a:rPr lang="en-US" altLang="ko-KR" sz="2000" dirty="0" smtClean="0"/>
              <a:t>Must be done.  Team’s project manager responsible for insuring these are met. </a:t>
            </a:r>
          </a:p>
          <a:p>
            <a:r>
              <a:rPr lang="en-US" altLang="ko-KR" sz="2400" dirty="0" smtClean="0"/>
              <a:t>Non-critical Dependencies:</a:t>
            </a:r>
            <a:endParaRPr lang="en-US" altLang="ko-KR" sz="2400" dirty="0"/>
          </a:p>
          <a:p>
            <a:pPr lvl="1"/>
            <a:r>
              <a:rPr lang="en-US" altLang="ko-KR" sz="2000" dirty="0" smtClean="0"/>
              <a:t>Not necessary, but will speed progress.</a:t>
            </a:r>
          </a:p>
          <a:p>
            <a:pPr lvl="1"/>
            <a:r>
              <a:rPr lang="en-US" altLang="ko-KR" sz="2000" dirty="0" smtClean="0"/>
              <a:t>Allotment of ~$750 per team member for book, software licenses, etc.</a:t>
            </a:r>
          </a:p>
          <a:p>
            <a:pPr lvl="1"/>
            <a:r>
              <a:rPr lang="en-US" altLang="ko-KR" sz="2000" dirty="0" smtClean="0"/>
              <a:t>On site workstation(s)</a:t>
            </a:r>
          </a:p>
          <a:p>
            <a:pPr lvl="1"/>
            <a:endParaRPr lang="en-US" altLang="ko-KR" sz="20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026" y="0"/>
            <a:ext cx="1347974" cy="59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4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ko-KR" sz="3600" dirty="0" smtClean="0"/>
              <a:t>Team Member Responsibilities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1248132"/>
            <a:ext cx="8229600" cy="1540767"/>
          </a:xfrm>
        </p:spPr>
        <p:txBody>
          <a:bodyPr>
            <a:noAutofit/>
          </a:bodyPr>
          <a:lstStyle/>
          <a:p>
            <a:r>
              <a:rPr lang="en-US" altLang="ko-KR" sz="2800" dirty="0" smtClean="0"/>
              <a:t>General Responsibilities:</a:t>
            </a:r>
          </a:p>
          <a:p>
            <a:pPr lvl="1"/>
            <a:r>
              <a:rPr lang="en-US" altLang="ko-KR" sz="2000" dirty="0" smtClean="0"/>
              <a:t>Semi-weekly meeting.</a:t>
            </a:r>
          </a:p>
          <a:p>
            <a:pPr lvl="1"/>
            <a:r>
              <a:rPr lang="en-US" altLang="ko-KR" sz="2000" dirty="0" smtClean="0"/>
              <a:t>Ad hoc meetings as necessary. </a:t>
            </a:r>
          </a:p>
          <a:p>
            <a:r>
              <a:rPr lang="en-US" altLang="ko-KR" sz="2800" dirty="0" smtClean="0"/>
              <a:t>Roles:</a:t>
            </a:r>
          </a:p>
          <a:p>
            <a:pPr lvl="1"/>
            <a:r>
              <a:rPr lang="en-US" altLang="ko-KR" sz="2000" dirty="0" smtClean="0"/>
              <a:t>Fumbeya Marungo, Team Lead.</a:t>
            </a:r>
          </a:p>
          <a:p>
            <a:pPr lvl="1"/>
            <a:r>
              <a:rPr lang="en-US" altLang="ko-KR" sz="2000" dirty="0"/>
              <a:t>Hilary </a:t>
            </a:r>
            <a:r>
              <a:rPr lang="en-US" altLang="ko-KR" sz="2000" dirty="0" smtClean="0"/>
              <a:t>Paisley, </a:t>
            </a:r>
            <a:r>
              <a:rPr lang="en-US" altLang="ko-KR" sz="2000" dirty="0"/>
              <a:t>Project </a:t>
            </a:r>
            <a:r>
              <a:rPr lang="en-US" altLang="ko-KR" sz="2000" dirty="0" smtClean="0"/>
              <a:t>Manager.</a:t>
            </a:r>
            <a:endParaRPr lang="en-US" altLang="ko-KR" sz="2000" dirty="0"/>
          </a:p>
          <a:p>
            <a:pPr lvl="1"/>
            <a:r>
              <a:rPr lang="en-US" altLang="ko-KR" sz="2000" dirty="0" smtClean="0"/>
              <a:t>John Rhee, Software Engineer.</a:t>
            </a:r>
          </a:p>
          <a:p>
            <a:r>
              <a:rPr lang="en-US" altLang="ko-KR" sz="2800" dirty="0" smtClean="0"/>
              <a:t>Task Responsibilities:</a:t>
            </a:r>
            <a:endParaRPr lang="en-US" altLang="ko-KR" sz="2800" dirty="0"/>
          </a:p>
          <a:p>
            <a:pPr lvl="1"/>
            <a:r>
              <a:rPr lang="en-US" altLang="ko-KR" sz="2000" dirty="0" smtClean="0"/>
              <a:t>A “Surgical Team” approach (Brooks, 1995).  Tasks are assigned and agreed upon during the regular meetings.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026" y="0"/>
            <a:ext cx="1347974" cy="59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6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ko-KR" sz="3600" dirty="0" smtClean="0"/>
              <a:t>Initial Reading List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1248132"/>
            <a:ext cx="8229600" cy="1540767"/>
          </a:xfrm>
        </p:spPr>
        <p:txBody>
          <a:bodyPr>
            <a:noAutofit/>
          </a:bodyPr>
          <a:lstStyle/>
          <a:p>
            <a:r>
              <a:rPr lang="en-US" altLang="ko-KR" sz="1800" dirty="0"/>
              <a:t>Quantitative Analyses of Normal Tissue Effects in the Clinic (QUANTEC). </a:t>
            </a:r>
            <a:r>
              <a:rPr lang="en-US" altLang="ko-KR" sz="1800" dirty="0" err="1"/>
              <a:t>Bentzen</a:t>
            </a:r>
            <a:r>
              <a:rPr lang="en-US" altLang="ko-KR" sz="1800" dirty="0"/>
              <a:t> et al. 2010.</a:t>
            </a:r>
          </a:p>
          <a:p>
            <a:r>
              <a:rPr lang="en-US" altLang="ko-KR" sz="1800" dirty="0"/>
              <a:t>Use of Normal Tissue Complication Probability Models in the Clinic. Marks et al. 2010</a:t>
            </a:r>
          </a:p>
          <a:p>
            <a:r>
              <a:rPr lang="en-US" altLang="ko-KR" sz="1800" dirty="0" smtClean="0"/>
              <a:t>Uniqueness of medical data mining. </a:t>
            </a:r>
            <a:r>
              <a:rPr lang="en-US" altLang="ko-KR" sz="1800" dirty="0" err="1" smtClean="0"/>
              <a:t>Cios</a:t>
            </a:r>
            <a:r>
              <a:rPr lang="en-US" altLang="ko-KR" sz="1800" dirty="0" smtClean="0"/>
              <a:t> </a:t>
            </a:r>
            <a:r>
              <a:rPr lang="en-US" altLang="ko-KR" sz="1800" dirty="0"/>
              <a:t>et al. </a:t>
            </a:r>
            <a:r>
              <a:rPr lang="en-US" altLang="ko-KR" sz="1800" dirty="0" smtClean="0"/>
              <a:t>2002.</a:t>
            </a:r>
            <a:endParaRPr lang="en-US" altLang="ko-KR" sz="1800" dirty="0"/>
          </a:p>
          <a:p>
            <a:r>
              <a:rPr lang="en-US" altLang="ko-KR" sz="1800" dirty="0"/>
              <a:t>Novel approaches to improve the therapeutic index of HN RT. </a:t>
            </a:r>
            <a:r>
              <a:rPr lang="en-US" altLang="ko-KR" sz="1800" dirty="0" err="1"/>
              <a:t>Buettner</a:t>
            </a:r>
            <a:r>
              <a:rPr lang="en-US" altLang="ko-KR" sz="1800" dirty="0"/>
              <a:t> et al. 2012 </a:t>
            </a:r>
          </a:p>
          <a:p>
            <a:r>
              <a:rPr lang="en-US" altLang="ko-KR" sz="1800" dirty="0"/>
              <a:t>Volume effects and region-dependent radio-sensitivity of the parotid gland. </a:t>
            </a:r>
            <a:r>
              <a:rPr lang="en-US" altLang="ko-KR" sz="1800" dirty="0" err="1"/>
              <a:t>Konings</a:t>
            </a:r>
            <a:r>
              <a:rPr lang="en-US" altLang="ko-KR" sz="1800" dirty="0"/>
              <a:t> et al. 2005.</a:t>
            </a:r>
          </a:p>
          <a:p>
            <a:r>
              <a:rPr lang="en-US" altLang="ko-KR" sz="1800" dirty="0"/>
              <a:t>Predictive data mining in clinical medicine - Current issues and guidelines. </a:t>
            </a:r>
            <a:r>
              <a:rPr lang="en-US" altLang="ko-KR" sz="1800" dirty="0" err="1"/>
              <a:t>Bellazzi</a:t>
            </a:r>
            <a:r>
              <a:rPr lang="en-US" altLang="ko-KR" sz="1800" dirty="0"/>
              <a:t> et al. 2006.</a:t>
            </a:r>
          </a:p>
          <a:p>
            <a:r>
              <a:rPr lang="en-US" altLang="ko-KR" sz="1800" dirty="0"/>
              <a:t>Vision 20-20 - Automation and advanced computing in clinical radiation oncology. Moore et al. 2013</a:t>
            </a:r>
            <a:r>
              <a:rPr lang="en-US" altLang="ko-KR" sz="1800" dirty="0" smtClean="0"/>
              <a:t>.</a:t>
            </a:r>
          </a:p>
          <a:p>
            <a:r>
              <a:rPr lang="en-US" altLang="ko-KR" sz="1800" dirty="0"/>
              <a:t>Mythical Man-Month, The: Essays on Software Engineering, </a:t>
            </a:r>
            <a:r>
              <a:rPr lang="en-US" altLang="ko-KR" sz="1800" dirty="0" smtClean="0"/>
              <a:t> Anniversary Edition.  Brooks 1995.</a:t>
            </a:r>
          </a:p>
          <a:p>
            <a:endParaRPr lang="en-US" altLang="ko-KR" sz="18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026" y="0"/>
            <a:ext cx="1347974" cy="59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49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ko-KR" sz="3600" dirty="0" smtClean="0"/>
              <a:t>Thank You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1248132"/>
            <a:ext cx="8229600" cy="1540767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Dr. Todd McNutt, Mentor</a:t>
            </a:r>
          </a:p>
          <a:p>
            <a:r>
              <a:rPr lang="en-US" altLang="ko-KR" sz="2000" dirty="0" smtClean="0"/>
              <a:t>Dr. Scott Robertson, Mentor</a:t>
            </a:r>
          </a:p>
          <a:p>
            <a:r>
              <a:rPr lang="en-US" altLang="ko-KR" sz="2000" dirty="0" smtClean="0"/>
              <a:t>Dr. Russell Taylor, Instructor</a:t>
            </a:r>
          </a:p>
          <a:p>
            <a:r>
              <a:rPr lang="en-US" altLang="ko-KR" sz="2000" dirty="0" smtClean="0"/>
              <a:t>CIS II Classmates…</a:t>
            </a:r>
          </a:p>
          <a:p>
            <a:endParaRPr lang="en-US" altLang="ko-KR" sz="2000" dirty="0" smtClean="0"/>
          </a:p>
          <a:p>
            <a:endParaRPr lang="en-US" altLang="ko-KR" sz="20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026" y="0"/>
            <a:ext cx="1347974" cy="59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5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29208" y="0"/>
            <a:ext cx="8229600" cy="1143000"/>
          </a:xfrm>
        </p:spPr>
        <p:txBody>
          <a:bodyPr/>
          <a:lstStyle/>
          <a:p>
            <a:r>
              <a:rPr lang="en-US" altLang="ko-KR" sz="3600" dirty="0" smtClean="0"/>
              <a:t>Topic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229600" cy="1540767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Radiation </a:t>
            </a:r>
            <a:r>
              <a:rPr lang="en-US" altLang="ko-KR" sz="2000" dirty="0" err="1" smtClean="0"/>
              <a:t>dosimetry</a:t>
            </a:r>
            <a:r>
              <a:rPr lang="en-US" altLang="ko-KR" sz="2000" dirty="0" smtClean="0"/>
              <a:t> is planning the placement and intensity of radiation doses for oncology treatment.</a:t>
            </a:r>
            <a:endParaRPr lang="en-US" altLang="ko-KR" sz="2000" dirty="0"/>
          </a:p>
          <a:p>
            <a:r>
              <a:rPr lang="en-US" altLang="ko-KR" sz="2000" dirty="0" smtClean="0"/>
              <a:t>Often, planning uses many simplifying assumptions and does not include additional data within the patient’s record.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5517232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Uniformity assumption leads to a simplified view of side effect risk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6368316"/>
            <a:ext cx="2826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Images courtesy of Dr. Todd McNutt, </a:t>
            </a:r>
          </a:p>
          <a:p>
            <a:r>
              <a:rPr lang="en-US" altLang="ko-KR" sz="1200" dirty="0" smtClean="0"/>
              <a:t>Dr. Scott Robertson</a:t>
            </a:r>
            <a:endParaRPr lang="ko-KR" altLang="en-US" sz="1200" dirty="0"/>
          </a:p>
        </p:txBody>
      </p:sp>
      <p:pic>
        <p:nvPicPr>
          <p:cNvPr id="6" name="Picture 3" descr="C:\Users\Fumbeya\SkyDrive\Documents\CIS_II\Software\LaTex\Project_Plan\images\risk_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03215"/>
            <a:ext cx="3279800" cy="262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Fumbeya\SkyDrive\Documents\CIS_II\Software\LaTex\Project_Plan\images\dv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03215"/>
            <a:ext cx="3280410" cy="262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026" y="0"/>
            <a:ext cx="1347974" cy="59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6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39642" y="21497"/>
            <a:ext cx="8229600" cy="1143000"/>
          </a:xfrm>
        </p:spPr>
        <p:txBody>
          <a:bodyPr/>
          <a:lstStyle/>
          <a:p>
            <a:r>
              <a:rPr lang="en-US" altLang="ko-KR" sz="3600" dirty="0" smtClean="0"/>
              <a:t>Goal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1248132"/>
            <a:ext cx="8229600" cy="1540767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Use “Big Data” analytics techniques to create a toxicity (side effect) risk model(s) by exploring the diverse information within the </a:t>
            </a:r>
            <a:r>
              <a:rPr lang="en-US" altLang="ko-KR" sz="2000" dirty="0" err="1"/>
              <a:t>Oncospace</a:t>
            </a:r>
            <a:r>
              <a:rPr lang="en-US" altLang="ko-KR" sz="2000" dirty="0"/>
              <a:t>  database.</a:t>
            </a:r>
          </a:p>
          <a:p>
            <a:r>
              <a:rPr lang="en-US" altLang="ko-KR" sz="2000" dirty="0"/>
              <a:t>Ultimately, </a:t>
            </a:r>
            <a:r>
              <a:rPr lang="en-US" altLang="ko-KR" sz="2000" dirty="0" smtClean="0"/>
              <a:t>patients </a:t>
            </a:r>
            <a:r>
              <a:rPr lang="en-US" altLang="ko-KR" sz="2000" dirty="0"/>
              <a:t>benefit from the lessons of previous outcomes.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5517232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Big Data + Medical Physics = Safer, more effective treatments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6351711"/>
            <a:ext cx="2826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Images courtesy of Dr. Todd McNutt, </a:t>
            </a:r>
          </a:p>
          <a:p>
            <a:r>
              <a:rPr lang="en-US" altLang="ko-KR" sz="1200" dirty="0" smtClean="0"/>
              <a:t>Dr. Scott Robertson</a:t>
            </a:r>
            <a:endParaRPr lang="ko-KR" altLang="en-US" sz="1200" dirty="0"/>
          </a:p>
        </p:txBody>
      </p:sp>
      <p:pic>
        <p:nvPicPr>
          <p:cNvPr id="1026" name="Picture 2" descr="C:\Users\Fumbeya\SkyDrive\Documents\CIS_II\Software\LaTex\Project_Plan\images\oncospac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69"/>
          <a:stretch/>
        </p:blipFill>
        <p:spPr bwMode="auto">
          <a:xfrm>
            <a:off x="531444" y="2780927"/>
            <a:ext cx="4022998" cy="265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Fumbeya\SkyDrive\Documents\CIS_II\Software\LaTex\Project_Plan\images\db_integration_into_dose_predic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54583"/>
            <a:ext cx="3756251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026" y="0"/>
            <a:ext cx="1347974" cy="59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2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19137" y="0"/>
            <a:ext cx="8229600" cy="1143000"/>
          </a:xfrm>
        </p:spPr>
        <p:txBody>
          <a:bodyPr/>
          <a:lstStyle/>
          <a:p>
            <a:r>
              <a:rPr lang="en-US" altLang="ko-KR" sz="3600" dirty="0" smtClean="0"/>
              <a:t>Importance and Relevance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1248132"/>
            <a:ext cx="8229600" cy="1540767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Example – Irradiation of </a:t>
            </a:r>
            <a:r>
              <a:rPr lang="en-US" altLang="ko-KR" sz="2000" dirty="0" smtClean="0"/>
              <a:t>the parotid gland can lead to </a:t>
            </a:r>
            <a:r>
              <a:rPr lang="en-US" sz="2000" dirty="0" err="1" smtClean="0"/>
              <a:t>xerostomia</a:t>
            </a:r>
            <a:r>
              <a:rPr lang="en-US" sz="2000" dirty="0" smtClean="0"/>
              <a:t>, i.e. severe dry mouth.</a:t>
            </a:r>
            <a:endParaRPr lang="en-US" altLang="ko-KR" sz="2000" dirty="0" smtClean="0"/>
          </a:p>
          <a:p>
            <a:r>
              <a:rPr lang="en-US" altLang="ko-KR" sz="2000" dirty="0" smtClean="0"/>
              <a:t>The uniformity assumption does not account for the gland’s complex structure.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5517232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Big Data + Medical Physics = Safer, more effective treatments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6396335"/>
            <a:ext cx="2826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Images courtesy of Dr. Todd McNutt, </a:t>
            </a:r>
          </a:p>
          <a:p>
            <a:r>
              <a:rPr lang="en-US" altLang="ko-KR" sz="1200" dirty="0" smtClean="0"/>
              <a:t>Dr. Scott Robertson</a:t>
            </a:r>
            <a:endParaRPr lang="ko-KR" altLang="en-US" sz="1200" dirty="0"/>
          </a:p>
        </p:txBody>
      </p:sp>
      <p:pic>
        <p:nvPicPr>
          <p:cNvPr id="8" name="Picture 2" descr="http://www.cedars-sinai.edu/Patients/Programs-and-Services/Head-and-Neck-Cancer-Center/Treatment/Images/parotid_facialnerve_web-802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47430"/>
            <a:ext cx="3292227" cy="242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026" y="0"/>
            <a:ext cx="1347974" cy="59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47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19137" y="0"/>
            <a:ext cx="8229600" cy="1143000"/>
          </a:xfrm>
        </p:spPr>
        <p:txBody>
          <a:bodyPr/>
          <a:lstStyle/>
          <a:p>
            <a:r>
              <a:rPr lang="en-US" altLang="ko-KR" sz="3600" dirty="0" smtClean="0"/>
              <a:t>Importance and Relevance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1248132"/>
            <a:ext cx="8229600" cy="1540767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Example – Irradiation of the parotid gland can lead to </a:t>
            </a:r>
            <a:r>
              <a:rPr lang="en-US" sz="2000" dirty="0" err="1"/>
              <a:t>xerostomia</a:t>
            </a:r>
            <a:r>
              <a:rPr lang="en-US" sz="2000" dirty="0"/>
              <a:t>, i.e. severe dry mouth.</a:t>
            </a:r>
            <a:endParaRPr lang="en-US" altLang="ko-KR" sz="2000" dirty="0"/>
          </a:p>
          <a:p>
            <a:r>
              <a:rPr lang="en-US" altLang="ko-KR" sz="2000" dirty="0" err="1" smtClean="0"/>
              <a:t>Oncospace</a:t>
            </a:r>
            <a:r>
              <a:rPr lang="en-US" altLang="ko-KR" sz="2000" dirty="0" smtClean="0"/>
              <a:t> has 3-D dosage data.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5779" y="5517232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Big Data + Medical Physics = Safer, more effective treatments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6386354"/>
            <a:ext cx="2826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Images courtesy of Dr. Todd McNutt, </a:t>
            </a:r>
          </a:p>
          <a:p>
            <a:r>
              <a:rPr lang="en-US" altLang="ko-KR" sz="1200" dirty="0" smtClean="0"/>
              <a:t>Dr. Scott Robertson</a:t>
            </a:r>
            <a:endParaRPr lang="ko-KR" altLang="en-US" sz="1200" dirty="0"/>
          </a:p>
        </p:txBody>
      </p:sp>
      <p:pic>
        <p:nvPicPr>
          <p:cNvPr id="8" name="Picture 2" descr="http://www.cedars-sinai.edu/Patients/Programs-and-Services/Head-and-Neck-Cancer-Center/Treatment/Images/parotid_facialnerve_web-802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47430"/>
            <a:ext cx="3292227" cy="242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직선 연결선 34"/>
          <p:cNvCxnSpPr/>
          <p:nvPr/>
        </p:nvCxnSpPr>
        <p:spPr>
          <a:xfrm>
            <a:off x="3434652" y="3645024"/>
            <a:ext cx="320673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36"/>
          <p:cNvCxnSpPr/>
          <p:nvPr/>
        </p:nvCxnSpPr>
        <p:spPr>
          <a:xfrm>
            <a:off x="3434652" y="4509120"/>
            <a:ext cx="320673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37"/>
          <p:cNvCxnSpPr/>
          <p:nvPr/>
        </p:nvCxnSpPr>
        <p:spPr>
          <a:xfrm flipV="1">
            <a:off x="4213257" y="2924944"/>
            <a:ext cx="0" cy="24669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40"/>
          <p:cNvCxnSpPr/>
          <p:nvPr/>
        </p:nvCxnSpPr>
        <p:spPr>
          <a:xfrm flipV="1">
            <a:off x="5509401" y="2929963"/>
            <a:ext cx="0" cy="24669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026" y="0"/>
            <a:ext cx="1347974" cy="59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23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23121" y="0"/>
            <a:ext cx="8229600" cy="1143000"/>
          </a:xfrm>
        </p:spPr>
        <p:txBody>
          <a:bodyPr/>
          <a:lstStyle/>
          <a:p>
            <a:r>
              <a:rPr lang="en-US" altLang="ko-KR" sz="3600" dirty="0" smtClean="0"/>
              <a:t>Technical Approach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1248132"/>
            <a:ext cx="8229600" cy="1540767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We use a standard interactive Data Mining and Knowledge Discovery Process </a:t>
            </a:r>
            <a:r>
              <a:rPr lang="en-US" altLang="ko-KR" sz="2000" dirty="0"/>
              <a:t>(</a:t>
            </a:r>
            <a:r>
              <a:rPr lang="en-US" altLang="ko-KR" sz="2000" dirty="0" err="1"/>
              <a:t>Cios</a:t>
            </a:r>
            <a:r>
              <a:rPr lang="en-US" altLang="ko-KR" sz="2000" dirty="0"/>
              <a:t> et al. 2002).</a:t>
            </a:r>
            <a:endParaRPr lang="en-US" altLang="ko-KR" sz="2000" dirty="0" smtClean="0"/>
          </a:p>
          <a:p>
            <a:r>
              <a:rPr lang="en-US" altLang="ko-KR" sz="2000" dirty="0" smtClean="0"/>
              <a:t>Early and late portions of the process requires a great deal of input from mentors.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616" y="6394869"/>
            <a:ext cx="2266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Image from </a:t>
            </a:r>
            <a:r>
              <a:rPr lang="en-US" altLang="ko-KR" sz="1200" dirty="0"/>
              <a:t>(</a:t>
            </a:r>
            <a:r>
              <a:rPr lang="en-US" altLang="ko-KR" sz="1200" dirty="0" err="1"/>
              <a:t>Cios</a:t>
            </a:r>
            <a:r>
              <a:rPr lang="en-US" altLang="ko-KR" sz="1200" dirty="0"/>
              <a:t> et al. 2002</a:t>
            </a:r>
            <a:r>
              <a:rPr lang="en-US" altLang="ko-KR" sz="1200" dirty="0" smtClean="0"/>
              <a:t>)</a:t>
            </a:r>
            <a:endParaRPr lang="ko-KR" altLang="en-US" sz="1200" dirty="0"/>
          </a:p>
        </p:txBody>
      </p:sp>
      <p:pic>
        <p:nvPicPr>
          <p:cNvPr id="6" name="Picture 2" descr="C:\Users\Fumbeya\SkyDrive\Documents\CIS_II\Software\LaTex\Project_Plan\images\data_mining_knowledge_discover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80928"/>
            <a:ext cx="3732242" cy="32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026" y="25293"/>
            <a:ext cx="1347974" cy="59539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026" y="0"/>
            <a:ext cx="1347974" cy="59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28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ko-KR" sz="3600" dirty="0" smtClean="0"/>
              <a:t>Technical Approach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248132"/>
            <a:ext cx="8229600" cy="1540767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Understanding the data, and the problem domain are key:</a:t>
            </a:r>
            <a:endParaRPr lang="en-US" altLang="ko-KR" sz="2000" dirty="0"/>
          </a:p>
          <a:p>
            <a:pPr lvl="1"/>
            <a:r>
              <a:rPr lang="en-US" altLang="ko-KR" sz="1600" dirty="0" smtClean="0"/>
              <a:t>The data model chart is just the beginning.</a:t>
            </a:r>
          </a:p>
          <a:p>
            <a:pPr lvl="1"/>
            <a:r>
              <a:rPr lang="en-US" altLang="ko-KR" sz="1600" dirty="0" smtClean="0"/>
              <a:t>Beware of terms of art.</a:t>
            </a:r>
            <a:endParaRPr lang="en-US" altLang="ko-KR" sz="1600" dirty="0"/>
          </a:p>
          <a:p>
            <a:pPr marL="0" indent="0">
              <a:buNone/>
            </a:pPr>
            <a:r>
              <a:rPr lang="en-US" altLang="ko-KR" sz="2000" dirty="0" smtClean="0"/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15" y="2708921"/>
            <a:ext cx="5008181" cy="270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Fumbeya\SkyDrive\Documents\CIS_II\Software\LaTex\Project_Plan\images\dv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24944"/>
            <a:ext cx="3280410" cy="262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5576" y="5563171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The chart tells </a:t>
            </a:r>
            <a:r>
              <a:rPr lang="en-US" altLang="ko-KR" dirty="0" smtClean="0"/>
              <a:t>how, </a:t>
            </a:r>
            <a:r>
              <a:rPr lang="en-US" altLang="ko-KR" smtClean="0"/>
              <a:t>not what, </a:t>
            </a:r>
            <a:r>
              <a:rPr lang="en-US" altLang="ko-KR" smtClean="0"/>
              <a:t>to </a:t>
            </a:r>
            <a:r>
              <a:rPr lang="en-US" altLang="ko-KR" smtClean="0"/>
              <a:t>query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15616" y="6396335"/>
            <a:ext cx="2826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Images courtesy of Dr. Todd McNutt, </a:t>
            </a:r>
          </a:p>
          <a:p>
            <a:r>
              <a:rPr lang="en-US" altLang="ko-KR" sz="1200" dirty="0" smtClean="0"/>
              <a:t>Dr. Scott Robertson</a:t>
            </a:r>
            <a:endParaRPr lang="ko-KR" alt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580111" y="5566377"/>
            <a:ext cx="3025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Not quite a histogram</a:t>
            </a:r>
            <a:endParaRPr lang="ko-KR" altLang="en-US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026" y="0"/>
            <a:ext cx="1347974" cy="59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50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ko-KR" sz="3600" dirty="0" smtClean="0"/>
              <a:t>Technical Approach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1248132"/>
            <a:ext cx="8229600" cy="1540767"/>
          </a:xfrm>
        </p:spPr>
        <p:txBody>
          <a:bodyPr>
            <a:noAutofit/>
          </a:bodyPr>
          <a:lstStyle/>
          <a:p>
            <a:r>
              <a:rPr lang="en-US" altLang="ko-KR" sz="2800" dirty="0" smtClean="0"/>
              <a:t>Primary Technologies:</a:t>
            </a:r>
            <a:endParaRPr lang="en-US" altLang="ko-KR" sz="2800" dirty="0"/>
          </a:p>
          <a:p>
            <a:pPr lvl="1"/>
            <a:r>
              <a:rPr lang="en-US" altLang="ko-KR" sz="2000" dirty="0"/>
              <a:t>Microsoft SQL </a:t>
            </a:r>
            <a:r>
              <a:rPr lang="en-US" altLang="ko-KR" sz="2000" dirty="0" smtClean="0"/>
              <a:t>Server – Database server for </a:t>
            </a:r>
            <a:r>
              <a:rPr lang="en-US" altLang="ko-KR" sz="2000" dirty="0" err="1" smtClean="0"/>
              <a:t>Oncospace</a:t>
            </a:r>
            <a:r>
              <a:rPr lang="en-US" altLang="ko-KR" sz="2000" dirty="0" smtClean="0"/>
              <a:t> and Data Sandbox.</a:t>
            </a:r>
            <a:endParaRPr lang="en-US" altLang="ko-KR" sz="2000" dirty="0"/>
          </a:p>
          <a:p>
            <a:pPr lvl="1"/>
            <a:r>
              <a:rPr lang="en-US" altLang="ko-KR" sz="2000" dirty="0" err="1" smtClean="0"/>
              <a:t>Weka</a:t>
            </a:r>
            <a:r>
              <a:rPr lang="en-US" altLang="ko-KR" sz="2000" dirty="0" smtClean="0"/>
              <a:t> – Open-source </a:t>
            </a:r>
            <a:r>
              <a:rPr lang="en-US" altLang="ko-KR" sz="2000" dirty="0"/>
              <a:t>data mining </a:t>
            </a:r>
            <a:r>
              <a:rPr lang="en-US" altLang="ko-KR" sz="2000" dirty="0" smtClean="0"/>
              <a:t>software. </a:t>
            </a:r>
          </a:p>
          <a:p>
            <a:pPr lvl="1"/>
            <a:r>
              <a:rPr lang="en-US" altLang="ko-KR" sz="2000" dirty="0" err="1" smtClean="0"/>
              <a:t>Git</a:t>
            </a:r>
            <a:r>
              <a:rPr lang="en-US" altLang="ko-KR" sz="2000" dirty="0" smtClean="0"/>
              <a:t> – Source control software.</a:t>
            </a:r>
          </a:p>
          <a:p>
            <a:pPr lvl="1"/>
            <a:r>
              <a:rPr lang="en-US" altLang="ko-KR" sz="2000" dirty="0" err="1" smtClean="0"/>
              <a:t>Matlab</a:t>
            </a:r>
            <a:r>
              <a:rPr lang="en-US" altLang="ko-KR" sz="2000" dirty="0" smtClean="0"/>
              <a:t> – Scientific software</a:t>
            </a:r>
            <a:endParaRPr lang="en-US" altLang="ko-KR" sz="2000" dirty="0"/>
          </a:p>
          <a:p>
            <a:pPr lvl="1"/>
            <a:r>
              <a:rPr lang="en-US" altLang="ko-KR" sz="2000" dirty="0" smtClean="0"/>
              <a:t>Java 7 – </a:t>
            </a:r>
            <a:r>
              <a:rPr lang="en-US" altLang="ko-KR" sz="2000" dirty="0" err="1" smtClean="0"/>
              <a:t>Weka</a:t>
            </a:r>
            <a:r>
              <a:rPr lang="en-US" altLang="ko-KR" sz="2000" dirty="0" smtClean="0"/>
              <a:t>, and </a:t>
            </a:r>
            <a:r>
              <a:rPr lang="en-US" altLang="ko-KR" sz="2000" dirty="0" err="1" smtClean="0"/>
              <a:t>Matlab</a:t>
            </a:r>
            <a:r>
              <a:rPr lang="en-US" altLang="ko-KR" sz="2000" dirty="0" smtClean="0"/>
              <a:t> are native Java applications. </a:t>
            </a:r>
          </a:p>
          <a:p>
            <a:pPr lvl="1"/>
            <a:r>
              <a:rPr lang="en-US" altLang="ko-KR" sz="2000" dirty="0" err="1" smtClean="0"/>
              <a:t>Javadoc</a:t>
            </a:r>
            <a:r>
              <a:rPr lang="en-US" altLang="ko-KR" sz="2000" dirty="0" smtClean="0"/>
              <a:t> – Software documentation </a:t>
            </a:r>
          </a:p>
          <a:p>
            <a:r>
              <a:rPr lang="en-US" altLang="ko-KR" sz="2800" dirty="0" smtClean="0"/>
              <a:t>Secondary/Optional:</a:t>
            </a:r>
          </a:p>
          <a:p>
            <a:pPr lvl="1"/>
            <a:r>
              <a:rPr lang="en-US" altLang="ko-KR" sz="2000" dirty="0" smtClean="0"/>
              <a:t>Python</a:t>
            </a:r>
            <a:endParaRPr lang="en-US" altLang="ko-KR" sz="2000" dirty="0"/>
          </a:p>
          <a:p>
            <a:pPr lvl="1"/>
            <a:r>
              <a:rPr lang="en-US" altLang="ko-KR" sz="2000" dirty="0"/>
              <a:t>Groovy and/or </a:t>
            </a:r>
            <a:r>
              <a:rPr lang="en-US" altLang="ko-KR" sz="2000" dirty="0" err="1"/>
              <a:t>Jython</a:t>
            </a:r>
            <a:r>
              <a:rPr lang="en-US" altLang="ko-KR" sz="2000" dirty="0"/>
              <a:t> --- Java-platform scripting languages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026" y="0"/>
            <a:ext cx="1347974" cy="59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98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8335" y="17748"/>
            <a:ext cx="8229600" cy="1143000"/>
          </a:xfrm>
        </p:spPr>
        <p:txBody>
          <a:bodyPr/>
          <a:lstStyle/>
          <a:p>
            <a:r>
              <a:rPr lang="en-US" altLang="ko-KR" sz="3600" dirty="0" smtClean="0"/>
              <a:t>Deliverables: Block Diagram</a:t>
            </a:r>
            <a:endParaRPr lang="ko-KR" altLang="en-US" sz="3600" dirty="0"/>
          </a:p>
        </p:txBody>
      </p:sp>
      <p:sp>
        <p:nvSpPr>
          <p:cNvPr id="6" name="순서도: 자기 디스크 3"/>
          <p:cNvSpPr/>
          <p:nvPr/>
        </p:nvSpPr>
        <p:spPr>
          <a:xfrm>
            <a:off x="1007604" y="3843804"/>
            <a:ext cx="1368152" cy="1159409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>
                <a:solidFill>
                  <a:schemeClr val="tx1"/>
                </a:solidFill>
              </a:rPr>
              <a:t>Oncospace</a:t>
            </a:r>
            <a:r>
              <a:rPr lang="en-US" altLang="ko-KR" dirty="0" err="1" smtClean="0"/>
              <a:t>B</a:t>
            </a:r>
            <a:endParaRPr lang="ko-KR" altLang="en-US" dirty="0"/>
          </a:p>
        </p:txBody>
      </p:sp>
      <p:sp>
        <p:nvSpPr>
          <p:cNvPr id="7" name="직사각형 4"/>
          <p:cNvSpPr/>
          <p:nvPr/>
        </p:nvSpPr>
        <p:spPr>
          <a:xfrm>
            <a:off x="899592" y="2045382"/>
            <a:ext cx="1584176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Data Cleaning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" name="직사각형 5"/>
          <p:cNvSpPr/>
          <p:nvPr/>
        </p:nvSpPr>
        <p:spPr>
          <a:xfrm>
            <a:off x="2753184" y="2045382"/>
            <a:ext cx="1281365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Data Sandbox</a:t>
            </a:r>
            <a:endParaRPr lang="ko-KR" altLang="en-US" dirty="0" smtClean="0">
              <a:solidFill>
                <a:schemeClr val="tx1"/>
              </a:solidFill>
            </a:endParaRPr>
          </a:p>
        </p:txBody>
      </p:sp>
      <p:sp>
        <p:nvSpPr>
          <p:cNvPr id="9" name="직사각형 6"/>
          <p:cNvSpPr/>
          <p:nvPr/>
        </p:nvSpPr>
        <p:spPr>
          <a:xfrm>
            <a:off x="5292080" y="2178823"/>
            <a:ext cx="1224136" cy="19342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Data Mining</a:t>
            </a:r>
          </a:p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Algorithm</a:t>
            </a:r>
            <a:endParaRPr lang="ko-KR" altLang="en-US" dirty="0" smtClean="0">
              <a:solidFill>
                <a:schemeClr val="tx1"/>
              </a:solidFill>
            </a:endParaRPr>
          </a:p>
        </p:txBody>
      </p:sp>
      <p:sp>
        <p:nvSpPr>
          <p:cNvPr id="10" name="직사각형 7"/>
          <p:cNvSpPr/>
          <p:nvPr/>
        </p:nvSpPr>
        <p:spPr>
          <a:xfrm>
            <a:off x="7020272" y="2792531"/>
            <a:ext cx="1584176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Result</a:t>
            </a:r>
            <a:endParaRPr lang="ko-KR" altLang="en-US" dirty="0" smtClean="0">
              <a:solidFill>
                <a:schemeClr val="tx1"/>
              </a:solidFill>
            </a:endParaRPr>
          </a:p>
        </p:txBody>
      </p:sp>
      <p:sp>
        <p:nvSpPr>
          <p:cNvPr id="11" name="직사각형 8"/>
          <p:cNvSpPr/>
          <p:nvPr/>
        </p:nvSpPr>
        <p:spPr>
          <a:xfrm>
            <a:off x="552168" y="1448780"/>
            <a:ext cx="6219230" cy="36724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 smtClean="0">
              <a:solidFill>
                <a:schemeClr val="tx1"/>
              </a:solidFill>
            </a:endParaRPr>
          </a:p>
        </p:txBody>
      </p:sp>
      <p:sp>
        <p:nvSpPr>
          <p:cNvPr id="12" name="직사각형 9"/>
          <p:cNvSpPr/>
          <p:nvPr/>
        </p:nvSpPr>
        <p:spPr>
          <a:xfrm>
            <a:off x="251520" y="1160748"/>
            <a:ext cx="8568952" cy="512617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 smtClean="0">
              <a:solidFill>
                <a:schemeClr val="tx1"/>
              </a:solidFill>
            </a:endParaRPr>
          </a:p>
        </p:txBody>
      </p:sp>
      <p:cxnSp>
        <p:nvCxnSpPr>
          <p:cNvPr id="13" name="직선 화살표 연결선 11"/>
          <p:cNvCxnSpPr>
            <a:stCxn id="7" idx="3"/>
          </p:cNvCxnSpPr>
          <p:nvPr/>
        </p:nvCxnSpPr>
        <p:spPr>
          <a:xfrm>
            <a:off x="2483768" y="2513434"/>
            <a:ext cx="26941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4"/>
          <p:cNvCxnSpPr/>
          <p:nvPr/>
        </p:nvCxnSpPr>
        <p:spPr>
          <a:xfrm>
            <a:off x="4054227" y="2491005"/>
            <a:ext cx="123785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6"/>
          <p:cNvCxnSpPr>
            <a:stCxn id="9" idx="3"/>
            <a:endCxn id="10" idx="1"/>
          </p:cNvCxnSpPr>
          <p:nvPr/>
        </p:nvCxnSpPr>
        <p:spPr>
          <a:xfrm>
            <a:off x="6516216" y="3145950"/>
            <a:ext cx="504056" cy="66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29"/>
          <p:cNvCxnSpPr>
            <a:stCxn id="10" idx="2"/>
            <a:endCxn id="17" idx="0"/>
          </p:cNvCxnSpPr>
          <p:nvPr/>
        </p:nvCxnSpPr>
        <p:spPr>
          <a:xfrm>
            <a:off x="7812360" y="3512611"/>
            <a:ext cx="18003" cy="21262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31"/>
          <p:cNvSpPr/>
          <p:nvPr/>
        </p:nvSpPr>
        <p:spPr>
          <a:xfrm>
            <a:off x="6984269" y="5638849"/>
            <a:ext cx="1692188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Generalization</a:t>
            </a:r>
          </a:p>
        </p:txBody>
      </p:sp>
      <p:cxnSp>
        <p:nvCxnSpPr>
          <p:cNvPr id="18" name="꺾인 연결선 34"/>
          <p:cNvCxnSpPr>
            <a:stCxn id="6" idx="1"/>
            <a:endCxn id="7" idx="2"/>
          </p:cNvCxnSpPr>
          <p:nvPr/>
        </p:nvCxnSpPr>
        <p:spPr>
          <a:xfrm flipV="1">
            <a:off x="1691680" y="2981486"/>
            <a:ext cx="0" cy="8623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930234" y="5296270"/>
            <a:ext cx="11448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Deliverables: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 smtClean="0">
                <a:solidFill>
                  <a:srgbClr val="FF0000"/>
                </a:solidFill>
              </a:rPr>
              <a:t>Min</a:t>
            </a:r>
            <a:endParaRPr lang="en-US" altLang="ko-K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 smtClean="0">
                <a:solidFill>
                  <a:srgbClr val="92D050"/>
                </a:solidFill>
              </a:rPr>
              <a:t>Expected</a:t>
            </a:r>
            <a:endParaRPr lang="en-US" altLang="ko-K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 smtClean="0">
                <a:solidFill>
                  <a:srgbClr val="00B0F0"/>
                </a:solidFill>
              </a:rPr>
              <a:t>Max</a:t>
            </a:r>
            <a:endParaRPr lang="ko-KR" altLang="en-US" sz="1400" dirty="0"/>
          </a:p>
        </p:txBody>
      </p:sp>
      <p:sp>
        <p:nvSpPr>
          <p:cNvPr id="20" name="직사각형 38"/>
          <p:cNvSpPr/>
          <p:nvPr/>
        </p:nvSpPr>
        <p:spPr>
          <a:xfrm>
            <a:off x="395537" y="1304764"/>
            <a:ext cx="8280920" cy="396044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 smtClean="0">
              <a:solidFill>
                <a:schemeClr val="tx1"/>
              </a:solidFill>
            </a:endParaRPr>
          </a:p>
        </p:txBody>
      </p:sp>
      <p:sp>
        <p:nvSpPr>
          <p:cNvPr id="35" name="직사각형 5"/>
          <p:cNvSpPr/>
          <p:nvPr/>
        </p:nvSpPr>
        <p:spPr>
          <a:xfrm>
            <a:off x="2699793" y="3955456"/>
            <a:ext cx="1440160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Data Preparation</a:t>
            </a:r>
            <a:endParaRPr lang="ko-KR" altLang="en-US" dirty="0" smtClean="0">
              <a:solidFill>
                <a:schemeClr val="tx1"/>
              </a:solidFill>
            </a:endParaRPr>
          </a:p>
        </p:txBody>
      </p:sp>
      <p:cxnSp>
        <p:nvCxnSpPr>
          <p:cNvPr id="36" name="꺾인 연결선 34"/>
          <p:cNvCxnSpPr/>
          <p:nvPr/>
        </p:nvCxnSpPr>
        <p:spPr>
          <a:xfrm flipV="1">
            <a:off x="3661783" y="2981486"/>
            <a:ext cx="0" cy="9515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꺾인 연결선 34"/>
          <p:cNvCxnSpPr/>
          <p:nvPr/>
        </p:nvCxnSpPr>
        <p:spPr>
          <a:xfrm>
            <a:off x="3131840" y="2981486"/>
            <a:ext cx="0" cy="9515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그림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026" y="0"/>
            <a:ext cx="1347974" cy="59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2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원본">
  <a:themeElements>
    <a:clrScheme name="원본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원본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원본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4101</TotalTime>
  <Words>1044</Words>
  <Application>Microsoft Office PowerPoint</Application>
  <PresentationFormat>On-screen Show (4:3)</PresentationFormat>
  <Paragraphs>255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원본</vt:lpstr>
      <vt:lpstr>Big Data Meets Medical Physics Dosimetry </vt:lpstr>
      <vt:lpstr>Topic</vt:lpstr>
      <vt:lpstr>Goal</vt:lpstr>
      <vt:lpstr>Importance and Relevance</vt:lpstr>
      <vt:lpstr>Importance and Relevance</vt:lpstr>
      <vt:lpstr>Technical Approach</vt:lpstr>
      <vt:lpstr>Technical Approach</vt:lpstr>
      <vt:lpstr>Technical Approach</vt:lpstr>
      <vt:lpstr>Deliverables: Block Diagram</vt:lpstr>
      <vt:lpstr>Deliverables</vt:lpstr>
      <vt:lpstr>Key Dates (Feb-Mar)</vt:lpstr>
      <vt:lpstr>Key Dates (Apr-May)</vt:lpstr>
      <vt:lpstr>Tasks and Critical Dependencies</vt:lpstr>
      <vt:lpstr>Management Plan (Feb-Mar)</vt:lpstr>
      <vt:lpstr>Management Plan (Apr-May)</vt:lpstr>
      <vt:lpstr>Dependencies</vt:lpstr>
      <vt:lpstr>Team Member Responsibilities</vt:lpstr>
      <vt:lpstr>Initial Reading List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CIS2</dc:title>
  <dc:creator>John</dc:creator>
  <cp:lastModifiedBy>Fumbeya</cp:lastModifiedBy>
  <cp:revision>58</cp:revision>
  <cp:lastPrinted>2014-02-10T16:27:22Z</cp:lastPrinted>
  <dcterms:created xsi:type="dcterms:W3CDTF">2014-02-06T20:29:01Z</dcterms:created>
  <dcterms:modified xsi:type="dcterms:W3CDTF">2014-02-11T06:52:05Z</dcterms:modified>
</cp:coreProperties>
</file>