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277" r:id="rId3"/>
    <p:sldId id="279" r:id="rId4"/>
    <p:sldId id="280" r:id="rId5"/>
    <p:sldId id="281" r:id="rId6"/>
    <p:sldId id="278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6"/>
  </p:normalViewPr>
  <p:slideViewPr>
    <p:cSldViewPr showGuides="1">
      <p:cViewPr varScale="1">
        <p:scale>
          <a:sx n="116" d="100"/>
          <a:sy n="116" d="100"/>
        </p:scale>
        <p:origin x="1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2019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Feasibility of Statistical Shape Analysis in Congenital Heart Disease (CHD)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486400"/>
          </a:xfrm>
        </p:spPr>
        <p:txBody>
          <a:bodyPr/>
          <a:lstStyle/>
          <a:p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Feasibility of Shape analysis in CHD to assess right and left  ventricular mechanics and correlate with clinical outcomes. </a:t>
            </a:r>
          </a:p>
          <a:p>
            <a:pPr lvl="1"/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Patient population</a:t>
            </a:r>
          </a:p>
          <a:p>
            <a:pPr lvl="2"/>
            <a:r>
              <a:rPr lang="en-US" sz="1600" dirty="0">
                <a:latin typeface="Verdana" pitchFamily="1" charset="0"/>
                <a:ea typeface="ＭＳ Ｐゴシック" pitchFamily="1" charset="-128"/>
              </a:rPr>
              <a:t>Tetralogy of </a:t>
            </a:r>
            <a:r>
              <a:rPr lang="en-US" sz="1600" dirty="0" err="1">
                <a:latin typeface="Verdana" pitchFamily="1" charset="0"/>
                <a:ea typeface="ＭＳ Ｐゴシック" pitchFamily="1" charset="-128"/>
              </a:rPr>
              <a:t>Fallot</a:t>
            </a:r>
            <a:endParaRPr lang="en-US" sz="1600" dirty="0">
              <a:latin typeface="Verdana" pitchFamily="1" charset="0"/>
              <a:ea typeface="ＭＳ Ｐゴシック" pitchFamily="1" charset="-128"/>
            </a:endParaRPr>
          </a:p>
          <a:p>
            <a:pPr lvl="2"/>
            <a:r>
              <a:rPr lang="en-US" sz="1600" dirty="0" err="1">
                <a:latin typeface="Verdana" pitchFamily="1" charset="0"/>
                <a:ea typeface="ＭＳ Ｐゴシック" pitchFamily="1" charset="-128"/>
              </a:rPr>
              <a:t>Bicommissural</a:t>
            </a:r>
            <a:r>
              <a:rPr lang="en-US" sz="1600" dirty="0">
                <a:latin typeface="Verdana" pitchFamily="1" charset="0"/>
                <a:ea typeface="ＭＳ Ｐゴシック" pitchFamily="1" charset="-128"/>
              </a:rPr>
              <a:t> aortic valve</a:t>
            </a:r>
          </a:p>
          <a:p>
            <a:pPr lvl="1"/>
            <a:endParaRPr lang="en-US" sz="2000" dirty="0">
              <a:latin typeface="Verdana" pitchFamily="1" charset="0"/>
              <a:ea typeface="ＭＳ Ｐゴシック" pitchFamily="1" charset="-128"/>
            </a:endParaRPr>
          </a:p>
          <a:p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Project goal (role of students)</a:t>
            </a:r>
            <a:r>
              <a:rPr lang="en-US" sz="1800" dirty="0"/>
              <a:t>:</a:t>
            </a:r>
          </a:p>
          <a:p>
            <a:pPr lvl="1"/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Develop efficient and automated RV and LV segmentation of existing cardiac MRI images </a:t>
            </a:r>
          </a:p>
          <a:p>
            <a:pPr lvl="1"/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Use 10-15 patients in each patient group </a:t>
            </a:r>
          </a:p>
          <a:p>
            <a:pPr lvl="1"/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Compare predictive model with outcomes:</a:t>
            </a:r>
          </a:p>
          <a:p>
            <a:pPr lvl="2"/>
            <a:r>
              <a:rPr lang="en-US" sz="1600" dirty="0">
                <a:latin typeface="Verdana" pitchFamily="1" charset="0"/>
                <a:ea typeface="ＭＳ Ｐゴシック" pitchFamily="1" charset="-128"/>
              </a:rPr>
              <a:t>Angiographic outcome data including stent size used in Tetralogy patients</a:t>
            </a:r>
          </a:p>
          <a:p>
            <a:pPr lvl="2"/>
            <a:r>
              <a:rPr lang="en-US" sz="1600" dirty="0">
                <a:latin typeface="Verdana" pitchFamily="1" charset="0"/>
                <a:ea typeface="ＭＳ Ｐゴシック" pitchFamily="1" charset="-128"/>
              </a:rPr>
              <a:t>Aortic regurgitation, need for valve intervention </a:t>
            </a:r>
            <a:r>
              <a:rPr lang="en-US" sz="1600" dirty="0" err="1">
                <a:latin typeface="Verdana" pitchFamily="1" charset="0"/>
                <a:ea typeface="ＭＳ Ｐゴシック" pitchFamily="1" charset="-128"/>
              </a:rPr>
              <a:t>etc</a:t>
            </a:r>
            <a:r>
              <a:rPr lang="en-US" sz="1600" dirty="0">
                <a:latin typeface="Verdana" pitchFamily="1" charset="0"/>
                <a:ea typeface="ＭＳ Ｐゴシック" pitchFamily="1" charset="-128"/>
              </a:rPr>
              <a:t> in </a:t>
            </a:r>
            <a:r>
              <a:rPr lang="en-US" sz="1600" dirty="0" err="1">
                <a:latin typeface="Verdana" pitchFamily="1" charset="0"/>
                <a:ea typeface="ＭＳ Ｐゴシック" pitchFamily="1" charset="-128"/>
              </a:rPr>
              <a:t>bicommissural</a:t>
            </a:r>
            <a:r>
              <a:rPr lang="en-US" sz="1600" dirty="0">
                <a:latin typeface="Verdana" pitchFamily="1" charset="0"/>
                <a:ea typeface="ＭＳ Ｐゴシック" pitchFamily="1" charset="-128"/>
              </a:rPr>
              <a:t> aortic valve</a:t>
            </a:r>
          </a:p>
          <a:p>
            <a:pPr lvl="1"/>
            <a:r>
              <a:rPr lang="en-US" sz="2000" dirty="0">
                <a:latin typeface="Verdana" pitchFamily="1" charset="0"/>
                <a:ea typeface="ＭＳ Ｐゴシック" pitchFamily="1" charset="-128"/>
              </a:rPr>
              <a:t>Develop models for virtual reality (VR) visualization for surgical planning </a:t>
            </a:r>
          </a:p>
          <a:p>
            <a:pPr lvl="2"/>
            <a:endParaRPr lang="en-US" dirty="0">
              <a:latin typeface="Verdana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84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5448"/>
            <a:ext cx="7772400" cy="5486400"/>
          </a:xfrm>
        </p:spPr>
        <p:txBody>
          <a:bodyPr/>
          <a:lstStyle/>
          <a:p>
            <a:r>
              <a:rPr lang="en-US" sz="2000" b="1" dirty="0"/>
              <a:t>Deliverables:</a:t>
            </a:r>
          </a:p>
          <a:p>
            <a:pPr lvl="1"/>
            <a:r>
              <a:rPr lang="en-US" sz="2000" dirty="0"/>
              <a:t>Develop/utilize an efficient and automated segmentation tool utilizing existing cardiac MRI images</a:t>
            </a:r>
          </a:p>
          <a:p>
            <a:pPr lvl="1"/>
            <a:r>
              <a:rPr lang="en-US" sz="2000" dirty="0"/>
              <a:t>Develop a statistical shape atlas of LV and RV in BAV and Tetralogy of </a:t>
            </a:r>
            <a:r>
              <a:rPr lang="en-US" sz="2000" dirty="0" err="1"/>
              <a:t>Fallot</a:t>
            </a:r>
            <a:r>
              <a:rPr lang="en-US" sz="2000" dirty="0"/>
              <a:t> respectively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Size group: 3 students</a:t>
            </a:r>
          </a:p>
          <a:p>
            <a:r>
              <a:rPr lang="en-US" sz="2000" b="1" dirty="0"/>
              <a:t>Skills: </a:t>
            </a:r>
            <a:r>
              <a:rPr lang="en-US" sz="2000" dirty="0"/>
              <a:t>MATLAB programming</a:t>
            </a:r>
          </a:p>
          <a:p>
            <a:r>
              <a:rPr lang="en-US" sz="2000" b="1" dirty="0"/>
              <a:t>Mentors:</a:t>
            </a:r>
          </a:p>
          <a:p>
            <a:pPr lvl="1"/>
            <a:r>
              <a:rPr lang="en-US" sz="2000" dirty="0" err="1"/>
              <a:t>Bharath</a:t>
            </a:r>
            <a:r>
              <a:rPr lang="en-US" sz="2000" dirty="0"/>
              <a:t> </a:t>
            </a:r>
            <a:r>
              <a:rPr lang="en-US" sz="2000" dirty="0" err="1"/>
              <a:t>Ambale</a:t>
            </a:r>
            <a:r>
              <a:rPr lang="en-US" sz="2000" dirty="0"/>
              <a:t> </a:t>
            </a:r>
            <a:r>
              <a:rPr lang="en-US" sz="2000" dirty="0" err="1"/>
              <a:t>Venkatesh</a:t>
            </a:r>
            <a:r>
              <a:rPr lang="en-US" sz="2000" dirty="0"/>
              <a:t> (bambale1@jhmi.edu)</a:t>
            </a:r>
          </a:p>
          <a:p>
            <a:pPr lvl="1"/>
            <a:r>
              <a:rPr lang="en-US" sz="2000" dirty="0"/>
              <a:t>Lasya Gaur (lgaur1@jhmi.edu)</a:t>
            </a:r>
          </a:p>
          <a:p>
            <a:pPr lvl="1"/>
            <a:r>
              <a:rPr lang="en-US" sz="2000" dirty="0"/>
              <a:t>Shelby Kutty (skutty1@jhmi.edu)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Feasibility of Statistical Shape Analysis in Congenital Heart Disease (CHD)</a:t>
            </a:r>
          </a:p>
        </p:txBody>
      </p:sp>
    </p:spTree>
    <p:extLst>
      <p:ext uri="{BB962C8B-B14F-4D97-AF65-F5344CB8AC3E}">
        <p14:creationId xmlns:p14="http://schemas.microsoft.com/office/powerpoint/2010/main" val="397263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Tetralogy of </a:t>
            </a:r>
            <a:r>
              <a:rPr lang="en-US" dirty="0" err="1"/>
              <a:t>Fallot</a:t>
            </a:r>
            <a:r>
              <a:rPr lang="en-US" dirty="0"/>
              <a:t> (background)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78" y="914399"/>
            <a:ext cx="4114800" cy="5486400"/>
          </a:xfrm>
        </p:spPr>
        <p:txBody>
          <a:bodyPr/>
          <a:lstStyle/>
          <a:p>
            <a:r>
              <a:rPr lang="en-US" sz="2200" dirty="0"/>
              <a:t>Congenital heart defect</a:t>
            </a:r>
          </a:p>
          <a:p>
            <a:r>
              <a:rPr lang="en-US" sz="2200" dirty="0"/>
              <a:t>Defect primarily consists of a ventricular septal defect with various degrees or levels of right ventricular outflow obstruction</a:t>
            </a:r>
          </a:p>
          <a:p>
            <a:r>
              <a:rPr lang="en-US" sz="2200" dirty="0"/>
              <a:t>Correction is surgical repair in infancy: VSD patch closure. Relief of pulmonary outflow obstruction is expansion of the right ventricular outflow or the pulmonary valve annulus.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2286000"/>
            <a:ext cx="4408654" cy="31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Tetralogy of </a:t>
            </a:r>
            <a:r>
              <a:rPr lang="en-US" dirty="0" err="1"/>
              <a:t>Fallot</a:t>
            </a:r>
            <a:r>
              <a:rPr lang="en-US" dirty="0"/>
              <a:t> – surgical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267200" cy="5486400"/>
          </a:xfrm>
        </p:spPr>
        <p:txBody>
          <a:bodyPr/>
          <a:lstStyle/>
          <a:p>
            <a:r>
              <a:rPr lang="en-US" sz="1600" dirty="0"/>
              <a:t>A patch placed across the annulus (</a:t>
            </a:r>
            <a:r>
              <a:rPr lang="en-US" sz="1600" dirty="0" err="1"/>
              <a:t>transannular</a:t>
            </a:r>
            <a:r>
              <a:rPr lang="en-US" sz="1600" dirty="0"/>
              <a:t> patch) relieves obstruction BUT results in pulmonary insufficiency (PI)</a:t>
            </a:r>
          </a:p>
          <a:p>
            <a:r>
              <a:rPr lang="en-US" sz="1600" dirty="0"/>
              <a:t>PI is well tolerated in childhood, but typically requires pulmonary valve replacement (PVR) in late adolescence/early adulthood. </a:t>
            </a:r>
          </a:p>
          <a:p>
            <a:r>
              <a:rPr lang="en-US" sz="1600" dirty="0"/>
              <a:t>Traditional PVR is surgical, however recent </a:t>
            </a:r>
            <a:r>
              <a:rPr lang="en-US" sz="1600" dirty="0" err="1"/>
              <a:t>transcatheter</a:t>
            </a:r>
            <a:r>
              <a:rPr lang="en-US" sz="1600" dirty="0"/>
              <a:t> approaches have been developed to avoid surgical risks/complications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Transcatheter</a:t>
            </a:r>
            <a:r>
              <a:rPr lang="en-US" sz="1800" dirty="0"/>
              <a:t> approach is limited by appropriate patient selection – difficult to predict how the implanted stented valve will “fit” into RVOTs of different shapes/sizes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24400" y="3183731"/>
            <a:ext cx="4267200" cy="3403542"/>
            <a:chOff x="4724400" y="1219200"/>
            <a:chExt cx="4572000" cy="41387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5766" y="1219200"/>
              <a:ext cx="3824468" cy="304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724400" y="4572000"/>
              <a:ext cx="4572000" cy="7859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900" dirty="0" err="1">
                  <a:latin typeface="AdvOT0231c847"/>
                </a:rPr>
                <a:t>Bosi</a:t>
              </a:r>
              <a:r>
                <a:rPr lang="en-US" sz="900" dirty="0">
                  <a:latin typeface="AdvOT0231c847"/>
                </a:rPr>
                <a:t> GM, </a:t>
              </a:r>
              <a:r>
                <a:rPr lang="en-US" sz="900" dirty="0" err="1">
                  <a:latin typeface="AdvOT0231c847"/>
                </a:rPr>
                <a:t>Capelli</a:t>
              </a:r>
              <a:r>
                <a:rPr lang="en-US" sz="900" dirty="0">
                  <a:latin typeface="AdvOT0231c847"/>
                </a:rPr>
                <a:t> C, </a:t>
              </a:r>
              <a:r>
                <a:rPr lang="en-US" sz="900" dirty="0" err="1">
                  <a:latin typeface="AdvOT0231c847"/>
                </a:rPr>
                <a:t>Khambadkone</a:t>
              </a:r>
              <a:r>
                <a:rPr lang="en-US" sz="900" dirty="0">
                  <a:latin typeface="AdvOT0231c847"/>
                </a:rPr>
                <a:t> S, </a:t>
              </a:r>
              <a:r>
                <a:rPr lang="en-US" sz="900" dirty="0">
                  <a:latin typeface="AdvOTbe4cb9cb"/>
                </a:rPr>
                <a:t>et al</a:t>
              </a:r>
              <a:r>
                <a:rPr lang="en-US" sz="900" dirty="0">
                  <a:latin typeface="AdvOT0231c847"/>
                </a:rPr>
                <a:t>. Patient-speci</a:t>
              </a:r>
              <a:r>
                <a:rPr lang="en-US" sz="900" dirty="0">
                  <a:latin typeface="AdvOT0231c847+fb"/>
                </a:rPr>
                <a:t>fi</a:t>
              </a:r>
              <a:r>
                <a:rPr lang="en-US" sz="900" dirty="0">
                  <a:latin typeface="AdvOT0231c847"/>
                </a:rPr>
                <a:t>c </a:t>
              </a:r>
              <a:r>
                <a:rPr lang="en-US" sz="900" dirty="0">
                  <a:latin typeface="AdvOT0231c847+fb"/>
                </a:rPr>
                <a:t>fi</a:t>
              </a:r>
              <a:r>
                <a:rPr lang="en-US" sz="900" dirty="0">
                  <a:latin typeface="AdvOT0231c847"/>
                </a:rPr>
                <a:t>nite element models to support clinical decisions: a lesson learnt from a case study of percutaneous pulmonary valve implantation. </a:t>
              </a:r>
              <a:r>
                <a:rPr lang="en-US" sz="900" dirty="0">
                  <a:latin typeface="AdvOTbe4cb9cb"/>
                </a:rPr>
                <a:t>Catheter </a:t>
              </a:r>
              <a:r>
                <a:rPr lang="en-US" sz="900" dirty="0" err="1">
                  <a:latin typeface="AdvOTbe4cb9cb"/>
                </a:rPr>
                <a:t>Cardiovasc</a:t>
              </a:r>
              <a:r>
                <a:rPr lang="en-US" sz="900" dirty="0">
                  <a:latin typeface="AdvOTbe4cb9cb"/>
                </a:rPr>
                <a:t> </a:t>
              </a:r>
              <a:r>
                <a:rPr lang="en-US" sz="900" dirty="0" err="1">
                  <a:latin typeface="AdvOTbe4cb9cb"/>
                </a:rPr>
                <a:t>Interv</a:t>
              </a:r>
              <a:r>
                <a:rPr lang="en-US" sz="900" dirty="0">
                  <a:latin typeface="AdvOTbe4cb9cb"/>
                </a:rPr>
                <a:t> </a:t>
              </a:r>
              <a:r>
                <a:rPr lang="en-US" sz="900" dirty="0">
                  <a:latin typeface="AdvOT0231c847"/>
                </a:rPr>
                <a:t>2015;86:1120</a:t>
              </a:r>
              <a:r>
                <a:rPr lang="en-US" sz="900" dirty="0">
                  <a:latin typeface="AdvOT0231c847+20"/>
                </a:rPr>
                <a:t>–</a:t>
              </a:r>
              <a:r>
                <a:rPr lang="en-US" sz="900" dirty="0">
                  <a:latin typeface="AdvOT0231c847"/>
                </a:rPr>
                <a:t>30.</a:t>
              </a:r>
              <a:endParaRPr lang="en-US" sz="32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088855"/>
            <a:ext cx="2210619" cy="20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2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Bicommissural</a:t>
            </a:r>
            <a:r>
              <a:rPr lang="en-US" sz="2400" dirty="0"/>
              <a:t> aortic valve (BAV) -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4572000" cy="5486400"/>
          </a:xfrm>
        </p:spPr>
        <p:txBody>
          <a:bodyPr/>
          <a:lstStyle/>
          <a:p>
            <a:r>
              <a:rPr lang="en-US" sz="1800" dirty="0"/>
              <a:t>Most common congenital heart abnormality, with 1–2% prevalence, and 3:1 predominance in males</a:t>
            </a:r>
          </a:p>
          <a:p>
            <a:r>
              <a:rPr lang="en-US" sz="1800" dirty="0"/>
              <a:t>Clinically heterogeneous disorder</a:t>
            </a:r>
          </a:p>
          <a:p>
            <a:r>
              <a:rPr lang="en-US" sz="1800" dirty="0"/>
              <a:t>Leads to Aortic valve stenosis (AS)/aortic regurgitation (AR) and progressive aortic dilation</a:t>
            </a:r>
          </a:p>
          <a:p>
            <a:r>
              <a:rPr lang="en-US" sz="1800" dirty="0"/>
              <a:t>Chronic pressure overload of AS and volume overload of AR are known to impair the left ventricular (LV) systolic and diastolic function</a:t>
            </a:r>
          </a:p>
          <a:p>
            <a:r>
              <a:rPr lang="en-US" sz="1800" dirty="0"/>
              <a:t>Effect on ventricular mechanics is unknown in the setting of normal ejection fraction, although subtle systolic markers of function (strain) may be impaired</a:t>
            </a:r>
          </a:p>
          <a:p>
            <a:r>
              <a:rPr lang="en-US" sz="1800" dirty="0"/>
              <a:t>Shape analysis may correlate with overall outcomes, including progression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38200"/>
            <a:ext cx="3733800" cy="3027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5950" y="1535830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 leaflets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5949" y="3124200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 leaflets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15929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31593" y="1447800"/>
            <a:ext cx="312906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2</a:t>
            </a:r>
          </a:p>
          <a:p>
            <a:endParaRPr lang="en-US" sz="1600" dirty="0"/>
          </a:p>
          <a:p>
            <a:r>
              <a:rPr lang="en-US" sz="1800" dirty="0"/>
              <a:t>3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839" y="3866107"/>
            <a:ext cx="2376121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9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References/Suggested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Al Habib, HF, Jacobs, JP, </a:t>
            </a:r>
            <a:r>
              <a:rPr lang="en-US" sz="1800" dirty="0" err="1"/>
              <a:t>Mavroudis</a:t>
            </a:r>
            <a:r>
              <a:rPr lang="en-US" sz="1800" dirty="0"/>
              <a:t>, C, et al. Contemporary patterns of management of tetralogy of </a:t>
            </a:r>
            <a:r>
              <a:rPr lang="en-US" sz="1800" dirty="0" err="1"/>
              <a:t>Fallot</a:t>
            </a:r>
            <a:r>
              <a:rPr lang="en-US" sz="1800" dirty="0"/>
              <a:t>: data from the Society of Thoracic Surgeons Database. </a:t>
            </a:r>
            <a:r>
              <a:rPr lang="en-US" sz="1800" i="1" dirty="0"/>
              <a:t>Ann </a:t>
            </a:r>
            <a:r>
              <a:rPr lang="en-US" sz="1800" i="1" dirty="0" err="1"/>
              <a:t>Thorac</a:t>
            </a:r>
            <a:r>
              <a:rPr lang="en-US" sz="1800" i="1" dirty="0"/>
              <a:t> </a:t>
            </a:r>
            <a:r>
              <a:rPr lang="en-US" sz="1800" i="1" dirty="0" err="1"/>
              <a:t>Surg</a:t>
            </a:r>
            <a:r>
              <a:rPr lang="en-US" sz="1800" dirty="0"/>
              <a:t> 2010; 90: 813–819</a:t>
            </a:r>
          </a:p>
          <a:p>
            <a:endParaRPr lang="en-US" sz="1800" dirty="0"/>
          </a:p>
          <a:p>
            <a:r>
              <a:rPr lang="en-US" sz="1800" dirty="0" err="1"/>
              <a:t>Biglino</a:t>
            </a:r>
            <a:r>
              <a:rPr lang="en-US" sz="1800" dirty="0"/>
              <a:t> G, et al. Computational modelling for congenital heart disease: how far are we from clinical translation? Heart 2017;103:98–103. </a:t>
            </a:r>
          </a:p>
          <a:p>
            <a:endParaRPr lang="en-US" sz="1800" dirty="0"/>
          </a:p>
          <a:p>
            <a:r>
              <a:rPr lang="en-US" sz="1800" dirty="0"/>
              <a:t>Jolley MA, Lasso A, Nam HH, et al. Toward predictive modeling of catheter-based pulmonary valve replacement into native right ventricular outflow tracts. Catheter </a:t>
            </a:r>
            <a:r>
              <a:rPr lang="en-US" sz="1800" dirty="0" err="1"/>
              <a:t>Cardiovasc</a:t>
            </a:r>
            <a:r>
              <a:rPr lang="en-US" sz="1800" dirty="0"/>
              <a:t> </a:t>
            </a:r>
            <a:r>
              <a:rPr lang="en-US" sz="1800" dirty="0" err="1"/>
              <a:t>Interv</a:t>
            </a:r>
            <a:r>
              <a:rPr lang="en-US" sz="1800" dirty="0"/>
              <a:t>. 2018;1–10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Sophocleous</a:t>
            </a:r>
            <a:r>
              <a:rPr lang="en-US" sz="1800" dirty="0"/>
              <a:t> F, </a:t>
            </a:r>
            <a:r>
              <a:rPr lang="en-US" sz="1800" dirty="0" err="1"/>
              <a:t>Biffi</a:t>
            </a:r>
            <a:r>
              <a:rPr lang="en-US" sz="1800" dirty="0"/>
              <a:t> B, Milano EG, </a:t>
            </a:r>
            <a:r>
              <a:rPr lang="en-US" sz="1800" dirty="0" err="1"/>
              <a:t>Bruse</a:t>
            </a:r>
            <a:r>
              <a:rPr lang="en-US" sz="1800" dirty="0"/>
              <a:t> J, Caputo M, </a:t>
            </a:r>
            <a:r>
              <a:rPr lang="en-US" sz="1800" dirty="0" err="1"/>
              <a:t>Rajakaruna</a:t>
            </a:r>
            <a:r>
              <a:rPr lang="en-US" sz="1800" dirty="0"/>
              <a:t> C et al. Aortic morphological variability in patients with bicuspid aortic valve and aortic </a:t>
            </a:r>
            <a:r>
              <a:rPr lang="en-US" sz="1800" dirty="0" err="1"/>
              <a:t>coarctation</a:t>
            </a:r>
            <a:r>
              <a:rPr lang="en-US" sz="1800" dirty="0"/>
              <a:t>. </a:t>
            </a:r>
            <a:r>
              <a:rPr lang="en-US" sz="1800" dirty="0" err="1"/>
              <a:t>Eur</a:t>
            </a:r>
            <a:r>
              <a:rPr lang="en-US" sz="1800" dirty="0"/>
              <a:t> J </a:t>
            </a:r>
            <a:r>
              <a:rPr lang="en-US" sz="1800" dirty="0" err="1"/>
              <a:t>Cardiothorac</a:t>
            </a:r>
            <a:r>
              <a:rPr lang="en-US" sz="1800" dirty="0"/>
              <a:t> </a:t>
            </a:r>
            <a:r>
              <a:rPr lang="en-US" sz="1800" dirty="0" err="1"/>
              <a:t>Surg</a:t>
            </a:r>
            <a:r>
              <a:rPr lang="en-US" sz="18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859506441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6185</TotalTime>
  <Words>497</Words>
  <Application>Microsoft Macintosh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AdvOT0231c847</vt:lpstr>
      <vt:lpstr>AdvOT0231c847+20</vt:lpstr>
      <vt:lpstr>AdvOT0231c847+fb</vt:lpstr>
      <vt:lpstr>AdvOTbe4cb9cb</vt:lpstr>
      <vt:lpstr>Arial</vt:lpstr>
      <vt:lpstr>Times New Roman</vt:lpstr>
      <vt:lpstr>Verdana</vt:lpstr>
      <vt:lpstr>CIS-Lecture</vt:lpstr>
      <vt:lpstr>Feasibility of Statistical Shape Analysis in Congenital Heart Disease (CHD)</vt:lpstr>
      <vt:lpstr>Feasibility of Statistical Shape Analysis in Congenital Heart Disease (CHD)</vt:lpstr>
      <vt:lpstr>Tetralogy of Fallot (background)</vt:lpstr>
      <vt:lpstr>Tetralogy of Fallot – surgical repair</vt:lpstr>
      <vt:lpstr>Bicommissural aortic valve (BAV) - background</vt:lpstr>
      <vt:lpstr>References/Suggested reading</vt:lpstr>
    </vt:vector>
  </TitlesOfParts>
  <Company>Johns Hopkins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Russell Taylor</cp:lastModifiedBy>
  <cp:revision>92</cp:revision>
  <cp:lastPrinted>1998-01-12T19:42:20Z</cp:lastPrinted>
  <dcterms:created xsi:type="dcterms:W3CDTF">2014-01-14T11:21:36Z</dcterms:created>
  <dcterms:modified xsi:type="dcterms:W3CDTF">2019-01-18T16:55:51Z</dcterms:modified>
</cp:coreProperties>
</file>