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0" y="29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3471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58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646236" y="2925761"/>
            <a:ext cx="18653124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646236" y="2925761"/>
            <a:ext cx="18653124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46236" y="9509125"/>
            <a:ext cx="18653124" cy="1975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4778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376238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9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274637" algn="l" rtl="0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8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349250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646238" y="10226675"/>
            <a:ext cx="18653124" cy="705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3292475" y="18653125"/>
            <a:ext cx="15360650" cy="841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8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 rot="5400000">
            <a:off x="4800599" y="13762038"/>
            <a:ext cx="26335038" cy="4662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 rot="5400000">
            <a:off x="-4602162" y="9174163"/>
            <a:ext cx="26335038" cy="13838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4778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376238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9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274637" algn="l" rtl="0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8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349250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646236" y="2925761"/>
            <a:ext cx="18653124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 rot="5400000">
            <a:off x="1096962" y="10058400"/>
            <a:ext cx="19751675" cy="18653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4778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376238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9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274637" algn="l" rtl="0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8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349250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302125" y="23042562"/>
            <a:ext cx="13166725" cy="2720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4302125" y="2941638"/>
            <a:ext cx="13166725" cy="1975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302125" y="25763537"/>
            <a:ext cx="13166725" cy="386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96962" y="1311275"/>
            <a:ext cx="7219950" cy="557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580438" y="1311275"/>
            <a:ext cx="12268199" cy="280939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9731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80803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64293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660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66516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66516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66516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66516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66516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1096962" y="6888163"/>
            <a:ext cx="7219950" cy="225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96962" y="1317625"/>
            <a:ext cx="19751675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96962" y="7369175"/>
            <a:ext cx="9696450" cy="3070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1096962" y="10439400"/>
            <a:ext cx="9696450" cy="1896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10239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8588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68103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685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11147425" y="7369175"/>
            <a:ext cx="9701213" cy="3070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11147425" y="10439400"/>
            <a:ext cx="9701213" cy="1896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10239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8588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68103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685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69056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646236" y="2925761"/>
            <a:ext cx="18653124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646238" y="9509125"/>
            <a:ext cx="9250361" cy="1975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99853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8334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66833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673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11049000" y="9509125"/>
            <a:ext cx="9250363" cy="1975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99853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8334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66833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673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6778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33550" y="21153437"/>
            <a:ext cx="18653124" cy="653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33550" y="13952537"/>
            <a:ext cx="18653124" cy="72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46236" y="2925761"/>
            <a:ext cx="18653124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5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46236" y="9509125"/>
            <a:ext cx="18653124" cy="1975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76338" marR="0" lvl="0" indent="-4778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547938" marR="0" lvl="1" indent="-376238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9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3919538" marR="0" lvl="2" indent="-274637" algn="l" rtl="0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8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5486400" marR="0" lvl="3" indent="-349250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7053263" marR="0" lvl="4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7510463" marR="0" lvl="5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967663" marR="0" lvl="6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8424863" marR="0" lvl="7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882063" marR="0" lvl="8" indent="-354013" algn="l" rtl="0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6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646236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497761" y="29992637"/>
            <a:ext cx="6950074" cy="219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5727362" y="29992637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lIns="313500" tIns="156750" rIns="313500" bIns="15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414200" y="4387800"/>
            <a:ext cx="8458200" cy="462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  <a:p>
            <a:pPr marL="346075" marR="0" lvl="0" indent="-282575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Use of a mobile C-arm in surgical procedures often requires surgeons to </a:t>
            </a:r>
            <a:r>
              <a:rPr lang="en-US" sz="2600" dirty="0" smtClean="0">
                <a:solidFill>
                  <a:schemeClr val="dk1"/>
                </a:solidFill>
              </a:rPr>
              <a:t>spend </a:t>
            </a:r>
            <a:r>
              <a:rPr lang="en-US" sz="2600" dirty="0">
                <a:solidFill>
                  <a:schemeClr val="dk1"/>
                </a:solidFill>
              </a:rPr>
              <a:t>extra time and radiation to </a:t>
            </a:r>
            <a:r>
              <a:rPr lang="en-US" sz="2600" dirty="0" smtClean="0">
                <a:solidFill>
                  <a:schemeClr val="dk1"/>
                </a:solidFill>
              </a:rPr>
              <a:t>“hunting” for an </a:t>
            </a:r>
            <a:r>
              <a:rPr lang="en-US" sz="2600" dirty="0">
                <a:solidFill>
                  <a:schemeClr val="dk1"/>
                </a:solidFill>
              </a:rPr>
              <a:t>optimal view </a:t>
            </a:r>
            <a:r>
              <a:rPr lang="en-US" sz="2600" dirty="0" smtClean="0">
                <a:solidFill>
                  <a:schemeClr val="dk1"/>
                </a:solidFill>
              </a:rPr>
              <a:t>of complex anatomy, joint spaces, and device trajectories.</a:t>
            </a:r>
            <a:endParaRPr lang="en-US" sz="2600" dirty="0">
              <a:solidFill>
                <a:schemeClr val="dk1"/>
              </a:solidFill>
            </a:endParaRPr>
          </a:p>
          <a:p>
            <a:pPr marL="346075" marR="0" lvl="0" indent="-282575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Our </a:t>
            </a:r>
            <a:r>
              <a:rPr lang="en-US" sz="2600" dirty="0" smtClean="0">
                <a:solidFill>
                  <a:schemeClr val="dk1"/>
                </a:solidFill>
              </a:rPr>
              <a:t>solution is </a:t>
            </a:r>
            <a:r>
              <a:rPr lang="en-US" sz="2600" dirty="0">
                <a:solidFill>
                  <a:schemeClr val="dk1"/>
                </a:solidFill>
              </a:rPr>
              <a:t>to develop a </a:t>
            </a:r>
            <a:r>
              <a:rPr lang="en-US" sz="2600" dirty="0" smtClean="0">
                <a:solidFill>
                  <a:schemeClr val="dk1"/>
                </a:solidFill>
              </a:rPr>
              <a:t>method to provide a real-time </a:t>
            </a:r>
            <a:r>
              <a:rPr lang="en-US" sz="2600" dirty="0">
                <a:solidFill>
                  <a:schemeClr val="dk1"/>
                </a:solidFill>
              </a:rPr>
              <a:t>digitally regenerated radiograph (DRR) that accurately simulates </a:t>
            </a:r>
            <a:r>
              <a:rPr lang="en-US" sz="2600" dirty="0" smtClean="0">
                <a:solidFill>
                  <a:schemeClr val="dk1"/>
                </a:solidFill>
              </a:rPr>
              <a:t>the fluoroscopic view of </a:t>
            </a:r>
            <a:r>
              <a:rPr lang="en-US" sz="2600" dirty="0">
                <a:solidFill>
                  <a:schemeClr val="dk1"/>
                </a:solidFill>
              </a:rPr>
              <a:t>a </a:t>
            </a:r>
            <a:r>
              <a:rPr lang="en-US" sz="2600" dirty="0" smtClean="0">
                <a:solidFill>
                  <a:schemeClr val="dk1"/>
                </a:solidFill>
              </a:rPr>
              <a:t>C-arm as it is positioned about the patient.</a:t>
            </a:r>
            <a:endParaRPr lang="en-US" sz="2600" dirty="0">
              <a:solidFill>
                <a:schemeClr val="dk1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143000" y="1066800"/>
            <a:ext cx="20126400" cy="4495800"/>
          </a:xfrm>
          <a:prstGeom prst="rect">
            <a:avLst/>
          </a:prstGeom>
          <a:noFill/>
          <a:ln>
            <a:noFill/>
          </a:ln>
        </p:spPr>
        <p:txBody>
          <a:bodyPr lIns="313500" tIns="0" rIns="313500" bIns="156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6100" b="1" dirty="0" smtClean="0"/>
              <a:t>Fluoroscopy </a:t>
            </a:r>
            <a:r>
              <a:rPr lang="en-US" sz="6100" b="1" dirty="0"/>
              <a:t>Simulation </a:t>
            </a:r>
            <a:r>
              <a:rPr lang="en-US" sz="6100" b="1" dirty="0" smtClean="0"/>
              <a:t>on a Mobile C-arm </a:t>
            </a:r>
            <a:r>
              <a:rPr lang="en-US" sz="6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6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Integrated Surgery II</a:t>
            </a:r>
            <a:b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Spring, 201</a:t>
            </a:r>
            <a:r>
              <a:rPr lang="en-US" sz="3100" b="1" i="1" dirty="0"/>
              <a:t>6</a:t>
            </a:r>
            <a: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100" b="1" i="1" dirty="0" err="1"/>
              <a:t>Ju</a:t>
            </a:r>
            <a:r>
              <a:rPr lang="en-US" sz="3100" b="1" i="1" dirty="0"/>
              <a:t> Young </a:t>
            </a:r>
            <a:r>
              <a:rPr lang="en-US" sz="3100" b="1" i="1" dirty="0" err="1"/>
              <a:t>Ahn</a:t>
            </a:r>
            <a:r>
              <a:rPr lang="en-US" sz="3100" b="1" i="1" dirty="0"/>
              <a:t>, and </a:t>
            </a:r>
            <a:r>
              <a:rPr lang="en-US" sz="3100" b="1" i="1" dirty="0" err="1"/>
              <a:t>Seung</a:t>
            </a:r>
            <a:r>
              <a:rPr lang="en-US" sz="3100" b="1" i="1" dirty="0"/>
              <a:t> </a:t>
            </a:r>
            <a:r>
              <a:rPr lang="en-US" sz="3100" b="1" i="1" dirty="0" err="1"/>
              <a:t>Wook</a:t>
            </a:r>
            <a:r>
              <a:rPr lang="en-US" sz="3100" b="1" i="1" dirty="0"/>
              <a:t> Lee</a:t>
            </a:r>
            <a: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100" b="1" i="1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(mentorship by </a:t>
            </a:r>
            <a:r>
              <a:rPr lang="en-US" sz="3100" b="1" i="1" dirty="0" smtClean="0"/>
              <a:t>Matthew </a:t>
            </a:r>
            <a:r>
              <a:rPr lang="en-US" sz="3100" b="1" i="1" dirty="0"/>
              <a:t>Jacobson, Joseph </a:t>
            </a:r>
            <a:r>
              <a:rPr lang="en-US" sz="3100" b="1" i="1" dirty="0" err="1"/>
              <a:t>Goerres</a:t>
            </a:r>
            <a:r>
              <a:rPr lang="en-US" sz="3100" b="1" i="1" dirty="0"/>
              <a:t>, </a:t>
            </a:r>
            <a:r>
              <a:rPr lang="en-US" sz="3100" b="1" i="1" dirty="0" err="1">
                <a:solidFill>
                  <a:schemeClr val="dk1"/>
                </a:solidFill>
              </a:rPr>
              <a:t>Tharindu</a:t>
            </a:r>
            <a:r>
              <a:rPr lang="en-US" sz="3100" b="1" i="1" dirty="0">
                <a:solidFill>
                  <a:schemeClr val="dk1"/>
                </a:solidFill>
              </a:rPr>
              <a:t> </a:t>
            </a:r>
            <a:r>
              <a:rPr lang="en-US" sz="3100" b="1" i="1" dirty="0" smtClean="0">
                <a:solidFill>
                  <a:schemeClr val="dk1"/>
                </a:solidFill>
              </a:rPr>
              <a:t>De </a:t>
            </a:r>
            <a:r>
              <a:rPr lang="en-US" sz="3100" b="1" i="1" dirty="0">
                <a:solidFill>
                  <a:schemeClr val="dk1"/>
                </a:solidFill>
              </a:rPr>
              <a:t>Silva, </a:t>
            </a:r>
            <a:r>
              <a:rPr lang="en-US" sz="3100" b="1" i="1" dirty="0" smtClean="0">
                <a:solidFill>
                  <a:schemeClr val="dk1"/>
                </a:solidFill>
              </a:rPr>
              <a:t>Ali </a:t>
            </a:r>
            <a:r>
              <a:rPr lang="en-US" sz="3100" b="1" i="1" dirty="0" err="1" smtClean="0">
                <a:solidFill>
                  <a:schemeClr val="dk1"/>
                </a:solidFill>
              </a:rPr>
              <a:t>Uneri</a:t>
            </a:r>
            <a:r>
              <a:rPr lang="en-US" sz="3100" b="1" i="1" dirty="0" smtClean="0">
                <a:solidFill>
                  <a:schemeClr val="dk1"/>
                </a:solidFill>
              </a:rPr>
              <a:t>, and </a:t>
            </a:r>
            <a:r>
              <a:rPr lang="en-US" sz="3100" b="1" i="1" dirty="0">
                <a:solidFill>
                  <a:schemeClr val="dk1"/>
                </a:solidFill>
              </a:rPr>
              <a:t>Professor Jeff </a:t>
            </a:r>
            <a:r>
              <a:rPr lang="en-US" sz="3100" b="1" i="1" dirty="0" err="1" smtClean="0">
                <a:solidFill>
                  <a:schemeClr val="dk1"/>
                </a:solidFill>
              </a:rPr>
              <a:t>Siewerdsen</a:t>
            </a:r>
            <a:r>
              <a:rPr lang="en-US" sz="3100" b="1" i="1" dirty="0" smtClean="0">
                <a:solidFill>
                  <a:schemeClr val="dk1"/>
                </a:solidFill>
              </a:rPr>
              <a:t>)</a:t>
            </a:r>
            <a: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100" b="1" i="1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100" b="1" i="1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1544300" y="4168725"/>
            <a:ext cx="8305800" cy="64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and Results</a:t>
            </a:r>
          </a:p>
          <a:p>
            <a:pPr marL="457200" indent="-444500"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Our system provides a simulated fluoroscopy similar to the actual view for purely angular and orbital movements over a broad range of orbit and angle.</a:t>
            </a:r>
          </a:p>
          <a:p>
            <a:pPr marL="457200" lvl="0" indent="-444500" rtl="0"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Three main factors affect the geometric accuracy of the DRR view: (a) the registration of the patient and CT (computed via 3D2D registration); (b) the C-arm geometric calibration; and (c) the accuracy of the C-arm motors and encoders.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Results below show image similarity and projection distance error (PDE) for 10 orbital/angular </a:t>
            </a:r>
            <a:r>
              <a:rPr lang="en-US" sz="2600" dirty="0">
                <a:solidFill>
                  <a:schemeClr val="dk1"/>
                </a:solidFill>
              </a:rPr>
              <a:t>positions</a:t>
            </a:r>
            <a:r>
              <a:rPr lang="en-US" sz="2600" dirty="0" smtClean="0">
                <a:solidFill>
                  <a:schemeClr val="dk1"/>
                </a:solidFill>
              </a:rPr>
              <a:t>. Overall positional accuracy is within a few mm.</a:t>
            </a:r>
            <a:endParaRPr lang="en-US" sz="2600" dirty="0">
              <a:solidFill>
                <a:schemeClr val="dk1"/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219200" y="13393100"/>
            <a:ext cx="9258300" cy="394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4812" marR="0" lvl="0" indent="-404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In </a:t>
            </a:r>
            <a:r>
              <a:rPr lang="en-US" sz="2600" dirty="0" smtClean="0">
                <a:solidFill>
                  <a:schemeClr val="dk1"/>
                </a:solidFill>
              </a:rPr>
              <a:t>procedures </a:t>
            </a:r>
            <a:r>
              <a:rPr lang="en-US" sz="2600" dirty="0">
                <a:solidFill>
                  <a:schemeClr val="dk1"/>
                </a:solidFill>
              </a:rPr>
              <a:t>involving </a:t>
            </a:r>
            <a:r>
              <a:rPr lang="en-US" sz="2600" dirty="0" smtClean="0">
                <a:solidFill>
                  <a:schemeClr val="dk1"/>
                </a:solidFill>
              </a:rPr>
              <a:t>C-arm fluoroscopy, </a:t>
            </a:r>
            <a:r>
              <a:rPr lang="en-US" sz="2600" dirty="0">
                <a:solidFill>
                  <a:schemeClr val="dk1"/>
                </a:solidFill>
              </a:rPr>
              <a:t>such as orthopedic surgeries, surgeons need to position the C-arm to a view that </a:t>
            </a:r>
            <a:r>
              <a:rPr lang="en-US" sz="2600" dirty="0" smtClean="0">
                <a:solidFill>
                  <a:schemeClr val="dk1"/>
                </a:solidFill>
              </a:rPr>
              <a:t> captures well the anatomical </a:t>
            </a:r>
            <a:r>
              <a:rPr lang="en-US" sz="2600" dirty="0">
                <a:solidFill>
                  <a:schemeClr val="dk1"/>
                </a:solidFill>
              </a:rPr>
              <a:t>features relevant to the surgical instrumentation and implants. 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The process of </a:t>
            </a:r>
            <a:r>
              <a:rPr lang="en-US" sz="2600" dirty="0" smtClean="0">
                <a:solidFill>
                  <a:schemeClr val="dk1"/>
                </a:solidFill>
              </a:rPr>
              <a:t>“</a:t>
            </a:r>
            <a:r>
              <a:rPr lang="en-US" sz="2600" dirty="0" err="1" smtClean="0">
                <a:solidFill>
                  <a:schemeClr val="dk1"/>
                </a:solidFill>
              </a:rPr>
              <a:t>fluoro</a:t>
            </a:r>
            <a:r>
              <a:rPr lang="en-US" sz="2600" dirty="0" smtClean="0">
                <a:solidFill>
                  <a:schemeClr val="dk1"/>
                </a:solidFill>
              </a:rPr>
              <a:t> hunting” to find </a:t>
            </a:r>
            <a:r>
              <a:rPr lang="en-US" sz="2600" dirty="0">
                <a:solidFill>
                  <a:schemeClr val="dk1"/>
                </a:solidFill>
              </a:rPr>
              <a:t>the optimal view is time-consuming, increases radiation exposure, and is dependent on individual skills.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21600" y="31089600"/>
            <a:ext cx="847800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0972800" y="31577200"/>
            <a:ext cx="94488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Research Center for Computer Integrated Surgical Systems and Technology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232650" y="17248875"/>
            <a:ext cx="9258300" cy="60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4812" marR="0" lvl="0" indent="-404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We created a </a:t>
            </a:r>
            <a:r>
              <a:rPr lang="en-US" sz="2600" dirty="0" smtClean="0">
                <a:solidFill>
                  <a:schemeClr val="dk1"/>
                </a:solidFill>
              </a:rPr>
              <a:t>3D Slicer module to compute a real-time DRR </a:t>
            </a:r>
            <a:r>
              <a:rPr lang="en-US" sz="2600" dirty="0">
                <a:solidFill>
                  <a:schemeClr val="dk1"/>
                </a:solidFill>
              </a:rPr>
              <a:t>from </a:t>
            </a:r>
            <a:r>
              <a:rPr lang="en-US" sz="2600" dirty="0" smtClean="0">
                <a:solidFill>
                  <a:schemeClr val="dk1"/>
                </a:solidFill>
              </a:rPr>
              <a:t>a CT volume </a:t>
            </a:r>
            <a:r>
              <a:rPr lang="en-US" sz="2600" dirty="0">
                <a:solidFill>
                  <a:schemeClr val="dk1"/>
                </a:solidFill>
              </a:rPr>
              <a:t>based on </a:t>
            </a:r>
            <a:r>
              <a:rPr lang="en-US" sz="2600" dirty="0" smtClean="0">
                <a:solidFill>
                  <a:schemeClr val="dk1"/>
                </a:solidFill>
              </a:rPr>
              <a:t>the C-arm position, defined </a:t>
            </a:r>
            <a:r>
              <a:rPr lang="en-US" sz="2600" dirty="0">
                <a:solidFill>
                  <a:schemeClr val="dk1"/>
                </a:solidFill>
              </a:rPr>
              <a:t>digitally </a:t>
            </a:r>
            <a:r>
              <a:rPr lang="en-US" sz="2600" dirty="0" smtClean="0">
                <a:solidFill>
                  <a:schemeClr val="dk1"/>
                </a:solidFill>
              </a:rPr>
              <a:t>(by software UI) or physically (by moving the C-arm). </a:t>
            </a:r>
            <a:endParaRPr lang="en-US" sz="2600" dirty="0">
              <a:solidFill>
                <a:schemeClr val="dk1"/>
              </a:solidFill>
            </a:endParaRP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For the digital interface, when the user  finds the preferred view, the C-arm pose is exported to the C-arm and driven to the desired pose via its motorized axes.</a:t>
            </a:r>
            <a:endParaRPr lang="en-US" sz="2600" dirty="0">
              <a:solidFill>
                <a:schemeClr val="dk1"/>
              </a:solidFill>
            </a:endParaRP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For the physical interface, the DRR is computed according to the pose read from the C-arm motor encoders.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Registration of the patient and CT volume is accomplished by 3D2D registration at the beginning of the case.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The DRR is computed using previously acquired geometric calibration of C-arm angular and orbital positions.</a:t>
            </a:r>
            <a:endParaRPr lang="en-US" sz="2600" dirty="0">
              <a:solidFill>
                <a:schemeClr val="dk1"/>
              </a:solidFill>
            </a:endParaRP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The Slicer interface shows the CT, DRR, and C-arm pose.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1544300" y="26060400"/>
            <a:ext cx="9258300" cy="20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4812" marR="0" lvl="0" indent="-404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We worked together throughout the project. 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All members participated in development of module within 3D Slicer, data collection, and validation of experimental results.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1544300" y="28823400"/>
            <a:ext cx="9258300" cy="259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4812" marR="0" lvl="0" indent="-4048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by and Acknowledgements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Thanks to staffs and mentors in I-STAR lab for valuable advices and providing 3D-2D registrations, geographical calibration, and software to read and write C-arm encoder values.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1544300" y="23260050"/>
            <a:ext cx="9982200" cy="25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4812" marR="0" lvl="0" indent="-404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Learned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Camera/CT projection geometry and experiences in software development using Python.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Importance of validation processes and communications </a:t>
            </a:r>
          </a:p>
          <a:p>
            <a:pPr marL="404812" marR="0" lvl="0" indent="-39211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Importance of good documentation.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1544300" y="20611800"/>
            <a:ext cx="9258300" cy="276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Provide accurate DRRs in mixed orbital/angular positions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Integrate </a:t>
            </a:r>
            <a:r>
              <a:rPr lang="en-US" sz="2600" dirty="0">
                <a:solidFill>
                  <a:schemeClr val="dk1"/>
                </a:solidFill>
              </a:rPr>
              <a:t>registration algorithm and encoder output </a:t>
            </a:r>
            <a:r>
              <a:rPr lang="en-US" sz="2600" dirty="0" smtClean="0">
                <a:solidFill>
                  <a:schemeClr val="dk1"/>
                </a:solidFill>
              </a:rPr>
              <a:t>software </a:t>
            </a:r>
            <a:r>
              <a:rPr lang="en-US" sz="2600" dirty="0">
                <a:solidFill>
                  <a:schemeClr val="dk1"/>
                </a:solidFill>
              </a:rPr>
              <a:t>with current module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dk1"/>
                </a:solidFill>
              </a:rPr>
              <a:t>Improve the accuracy of </a:t>
            </a:r>
            <a:r>
              <a:rPr lang="en-US" sz="2600" dirty="0">
                <a:solidFill>
                  <a:schemeClr val="dk1"/>
                </a:solidFill>
              </a:rPr>
              <a:t>DRR generation with accurate geometric calibration.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225" y="0"/>
            <a:ext cx="29718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2325350" y="20055000"/>
            <a:ext cx="7315200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Figure 4. PDE (left) and intensity difference (right) </a:t>
            </a:r>
            <a:r>
              <a:rPr lang="en-US" sz="1800" b="1" dirty="0" smtClean="0">
                <a:solidFill>
                  <a:schemeClr val="dk1"/>
                </a:solidFill>
              </a:rPr>
              <a:t>as a function of angular/orbital </a:t>
            </a:r>
            <a:r>
              <a:rPr lang="en-US" sz="1800" b="1" dirty="0">
                <a:solidFill>
                  <a:schemeClr val="dk1"/>
                </a:solidFill>
              </a:rPr>
              <a:t>positions of C-arm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2146100" y="15940631"/>
            <a:ext cx="7673700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Figure 3. Comparison between real radiograph (left), DRR (middle), and normalized intensity difference (right)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14150" y="30775275"/>
            <a:ext cx="9258300" cy="45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Figure </a:t>
            </a:r>
            <a:r>
              <a:rPr lang="en-US" sz="1800" b="1" dirty="0" smtClean="0">
                <a:solidFill>
                  <a:schemeClr val="dk1"/>
                </a:solidFill>
              </a:rPr>
              <a:t>2. </a:t>
            </a:r>
            <a:r>
              <a:rPr lang="en-US" sz="1800" b="1" dirty="0">
                <a:solidFill>
                  <a:schemeClr val="dk1"/>
                </a:solidFill>
              </a:rPr>
              <a:t>Module design with control panel, corresponding DRR, </a:t>
            </a:r>
            <a:r>
              <a:rPr lang="en-US" sz="1800" b="1" dirty="0" smtClean="0">
                <a:solidFill>
                  <a:schemeClr val="dk1"/>
                </a:solidFill>
              </a:rPr>
              <a:t>3D rendering of the C-arm pose, and </a:t>
            </a:r>
            <a:r>
              <a:rPr lang="en-US" sz="1800" b="1" dirty="0" err="1" smtClean="0">
                <a:solidFill>
                  <a:schemeClr val="dk1"/>
                </a:solidFill>
              </a:rPr>
              <a:t>sagittal</a:t>
            </a:r>
            <a:r>
              <a:rPr lang="en-US" sz="1800" b="1" dirty="0" smtClean="0">
                <a:solidFill>
                  <a:schemeClr val="dk1"/>
                </a:solidFill>
              </a:rPr>
              <a:t> / coronal slices of the CT image. </a:t>
            </a:r>
            <a:endParaRPr lang="en-US" sz="1800" b="1" dirty="0">
              <a:solidFill>
                <a:schemeClr val="dk1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11525" y="206175"/>
            <a:ext cx="2357874" cy="27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l="9050" t="3465" r="9925" b="6525"/>
          <a:stretch/>
        </p:blipFill>
        <p:spPr>
          <a:xfrm>
            <a:off x="12046857" y="9857778"/>
            <a:ext cx="7869464" cy="614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7109" y="24596624"/>
            <a:ext cx="9183142" cy="59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8">
            <a:alphaModFix/>
          </a:blip>
          <a:srcRect l="8001" r="6972"/>
          <a:stretch/>
        </p:blipFill>
        <p:spPr>
          <a:xfrm>
            <a:off x="12538174" y="16508806"/>
            <a:ext cx="6995875" cy="350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9">
            <a:alphaModFix/>
          </a:blip>
          <a:srcRect l="51748"/>
          <a:stretch>
            <a:fillRect/>
          </a:stretch>
        </p:blipFill>
        <p:spPr>
          <a:xfrm flipH="1">
            <a:off x="1371600" y="8932488"/>
            <a:ext cx="1971675" cy="239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806450" y="12759212"/>
            <a:ext cx="7673700" cy="45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Figure 1. </a:t>
            </a:r>
            <a:r>
              <a:rPr lang="en-US" sz="1800" b="1" dirty="0" smtClean="0">
                <a:solidFill>
                  <a:schemeClr val="dk1"/>
                </a:solidFill>
              </a:rPr>
              <a:t>(a) Example views of the femoral head from different views. (b) The mobile C-arm used in this project.</a:t>
            </a:r>
            <a:endParaRPr lang="en-US" sz="1800" b="1" dirty="0">
              <a:solidFill>
                <a:schemeClr val="dk1"/>
              </a:solidFill>
            </a:endParaRPr>
          </a:p>
        </p:txBody>
      </p:sp>
      <p:pic>
        <p:nvPicPr>
          <p:cNvPr id="29" name="Shape 100"/>
          <p:cNvPicPr preferRelativeResize="0"/>
          <p:nvPr/>
        </p:nvPicPr>
        <p:blipFill>
          <a:blip r:embed="rId10">
            <a:alphaModFix/>
          </a:blip>
          <a:srcRect l="6616" r="7123"/>
          <a:stretch>
            <a:fillRect/>
          </a:stretch>
        </p:blipFill>
        <p:spPr>
          <a:xfrm>
            <a:off x="4920967" y="9058275"/>
            <a:ext cx="5137433" cy="35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428750" y="89154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(a)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1975" y="89154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(b)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762" y="10204245"/>
            <a:ext cx="1914525" cy="24640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610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Blank Presentation</vt:lpstr>
      <vt:lpstr>Fluoroscopy Simulation on a Mobile C-arm  Computer Integrated Surgery II Spring, 2016 Ju Young Ahn, and Seung Wook Lee,  (mentorship by Matthew Jacobson, Joseph Goerres, Tharindu De Silva, Ali Uneri, and Professor Jeff Siewerdsen)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Fluoroscopic Simulation of X-ray C-arm  Computer Integrated Surgery II Spring, 2016 Ju Young Ahn, and Seung Wook Lee,  (mentorship by Matthew Jacobson, Joseph Goerres, Tharindu Da Silva, Ali Uneri, and Professor Jeff Siewerdsen) </dc:title>
  <cp:lastModifiedBy>SeungWook Lee</cp:lastModifiedBy>
  <cp:revision>6</cp:revision>
  <dcterms:modified xsi:type="dcterms:W3CDTF">2016-05-05T21:11:37Z</dcterms:modified>
</cp:coreProperties>
</file>