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3" r:id="rId1"/>
  </p:sldMasterIdLst>
  <p:sldIdLst>
    <p:sldId id="256" r:id="rId2"/>
    <p:sldId id="257" r:id="rId3"/>
    <p:sldId id="258" r:id="rId4"/>
    <p:sldId id="259" r:id="rId5"/>
    <p:sldId id="26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16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 anchorCtr="0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overGly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025" y="3048000"/>
            <a:ext cx="1123950" cy="77152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2/5/14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4890247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052928" y="3115195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 anchorCtr="0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lyph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174066"/>
            <a:ext cx="1066800" cy="5905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2/5/14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2/5/14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2/5/14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2/5/14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tabLst/>
              <a:defRPr sz="2000"/>
            </a:lvl6pPr>
            <a:lvl7pPr marL="2290763" indent="-461963">
              <a:tabLst/>
              <a:defRPr sz="2000"/>
            </a:lvl7pPr>
            <a:lvl8pPr marL="2290763" indent="-461963">
              <a:tabLst/>
              <a:defRPr sz="2000"/>
            </a:lvl8pPr>
            <a:lvl9pPr marL="2290763" indent="-461963">
              <a:tabLst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2/5/14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4746" y="2286000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2/5/14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4853" y="2286000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11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7236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9800"/>
            <a:ext cx="7770813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115"/>
            <a:ext cx="2375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0825E-4A15-4D39-8176-1F07E904CB30}" type="datetimeFigureOut">
              <a:rPr lang="en-US" smtClean="0"/>
              <a:t>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624" y="6289115"/>
            <a:ext cx="31555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accent3"/>
        </a:buClr>
        <a:buFont typeface="Wingdings" pitchFamily="2" charset="2"/>
        <a:buChar char="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TEP Insufflator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Rahul Modi</a:t>
            </a:r>
          </a:p>
          <a:p>
            <a:r>
              <a:rPr lang="en-US" dirty="0" smtClean="0"/>
              <a:t>Mentor: Dr. Jeremy </a:t>
            </a:r>
            <a:r>
              <a:rPr lang="en-US" dirty="0" err="1" smtClean="0"/>
              <a:t>Richmon</a:t>
            </a:r>
            <a:endParaRPr lang="en-US" dirty="0" smtClean="0"/>
          </a:p>
          <a:p>
            <a:r>
              <a:rPr lang="en-US" dirty="0" smtClean="0"/>
              <a:t>Project #10</a:t>
            </a:r>
          </a:p>
          <a:p>
            <a:r>
              <a:rPr lang="en-US" dirty="0" smtClean="0"/>
              <a:t>February 6,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568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Management Plan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209800"/>
            <a:ext cx="7770812" cy="4211214"/>
          </a:xfrm>
        </p:spPr>
        <p:txBody>
          <a:bodyPr>
            <a:noAutofit/>
          </a:bodyPr>
          <a:lstStyle/>
          <a:p>
            <a:r>
              <a:rPr lang="en-US" dirty="0" smtClean="0"/>
              <a:t>Weekly/bi-weekly meetings with Dr. </a:t>
            </a:r>
            <a:r>
              <a:rPr lang="en-US" dirty="0" err="1" smtClean="0"/>
              <a:t>Richmon</a:t>
            </a:r>
            <a:endParaRPr lang="en-US" dirty="0" smtClean="0"/>
          </a:p>
          <a:p>
            <a:r>
              <a:rPr lang="en-US" dirty="0" smtClean="0"/>
              <a:t>Clinical tests will allow for modifications</a:t>
            </a:r>
          </a:p>
          <a:p>
            <a:pPr lvl="1"/>
            <a:r>
              <a:rPr lang="en-US" dirty="0" smtClean="0"/>
              <a:t>Adjustments to machine based on feedback</a:t>
            </a:r>
          </a:p>
          <a:p>
            <a:r>
              <a:rPr lang="en-US" dirty="0" smtClean="0"/>
              <a:t>Completed</a:t>
            </a:r>
          </a:p>
          <a:p>
            <a:pPr lvl="1"/>
            <a:r>
              <a:rPr lang="en-US" dirty="0" smtClean="0"/>
              <a:t>The minimum deliverable with few pending modifications</a:t>
            </a:r>
          </a:p>
          <a:p>
            <a:r>
              <a:rPr lang="en-US" dirty="0" smtClean="0"/>
              <a:t>In process</a:t>
            </a:r>
          </a:p>
          <a:p>
            <a:pPr lvl="1"/>
            <a:r>
              <a:rPr lang="en-US" dirty="0" smtClean="0"/>
              <a:t>The expected deliverable</a:t>
            </a:r>
          </a:p>
        </p:txBody>
      </p:sp>
    </p:spTree>
    <p:extLst>
      <p:ext uri="{BB962C8B-B14F-4D97-AF65-F5344CB8AC3E}">
        <p14:creationId xmlns:p14="http://schemas.microsoft.com/office/powerpoint/2010/main" val="3293230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Assessment and Misc.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209800"/>
            <a:ext cx="7770812" cy="4211214"/>
          </a:xfrm>
        </p:spPr>
        <p:txBody>
          <a:bodyPr>
            <a:noAutofit/>
          </a:bodyPr>
          <a:lstStyle/>
          <a:p>
            <a:r>
              <a:rPr lang="en-US" dirty="0" smtClean="0"/>
              <a:t>Importance: project is of high importance as it helps patients rid of their discomfort and social barriers</a:t>
            </a:r>
          </a:p>
          <a:p>
            <a:r>
              <a:rPr lang="en-US" dirty="0" smtClean="0"/>
              <a:t>Relevance: great for management purposes. Incorporates the invention, trial and error, and business application (such as patentability or IRB)</a:t>
            </a:r>
          </a:p>
          <a:p>
            <a:r>
              <a:rPr lang="en-US" dirty="0" smtClean="0"/>
              <a:t>Good/Bad Points:</a:t>
            </a:r>
          </a:p>
          <a:p>
            <a:pPr lvl="1"/>
            <a:r>
              <a:rPr lang="en-US" dirty="0" smtClean="0"/>
              <a:t>Intelligent logic that improves someone’s life using existing products </a:t>
            </a:r>
          </a:p>
          <a:p>
            <a:pPr lvl="1"/>
            <a:r>
              <a:rPr lang="en-US" dirty="0" smtClean="0"/>
              <a:t>Minimal bad points: not fully customizable (yet)</a:t>
            </a:r>
          </a:p>
          <a:p>
            <a:pPr lvl="2"/>
            <a:r>
              <a:rPr lang="en-US" dirty="0" smtClean="0"/>
              <a:t>Needs a method of changing suction catheter on device</a:t>
            </a:r>
          </a:p>
        </p:txBody>
      </p:sp>
    </p:spTree>
    <p:extLst>
      <p:ext uri="{BB962C8B-B14F-4D97-AF65-F5344CB8AC3E}">
        <p14:creationId xmlns:p14="http://schemas.microsoft.com/office/powerpoint/2010/main" val="828669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Key Dates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209800"/>
            <a:ext cx="7770812" cy="4211214"/>
          </a:xfrm>
        </p:spPr>
        <p:txBody>
          <a:bodyPr>
            <a:noAutofit/>
          </a:bodyPr>
          <a:lstStyle/>
          <a:p>
            <a:r>
              <a:rPr lang="en-US" dirty="0" smtClean="0"/>
              <a:t>Project start date of early December 2013</a:t>
            </a:r>
          </a:p>
          <a:p>
            <a:r>
              <a:rPr lang="en-US" dirty="0" smtClean="0"/>
              <a:t>Expected deliverable due by end of this month</a:t>
            </a:r>
          </a:p>
          <a:p>
            <a:pPr lvl="1"/>
            <a:r>
              <a:rPr lang="en-US" dirty="0" smtClean="0"/>
              <a:t>Dr. </a:t>
            </a:r>
            <a:r>
              <a:rPr lang="en-US" dirty="0" err="1" smtClean="0"/>
              <a:t>Richmon</a:t>
            </a:r>
            <a:r>
              <a:rPr lang="en-US" dirty="0" smtClean="0"/>
              <a:t> requires working prototype for clinical trials for IRB</a:t>
            </a:r>
          </a:p>
          <a:p>
            <a:r>
              <a:rPr lang="en-US" dirty="0" smtClean="0"/>
              <a:t>Maximum deliverable due soon after</a:t>
            </a:r>
          </a:p>
        </p:txBody>
      </p:sp>
    </p:spTree>
    <p:extLst>
      <p:ext uri="{BB962C8B-B14F-4D97-AF65-F5344CB8AC3E}">
        <p14:creationId xmlns:p14="http://schemas.microsoft.com/office/powerpoint/2010/main" val="2247166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Technical Summary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209800"/>
            <a:ext cx="7770812" cy="4211214"/>
          </a:xfrm>
        </p:spPr>
        <p:txBody>
          <a:bodyPr>
            <a:noAutofit/>
          </a:bodyPr>
          <a:lstStyle/>
          <a:p>
            <a:r>
              <a:rPr lang="en-US" dirty="0" smtClean="0"/>
              <a:t>Project currently midway in progress</a:t>
            </a:r>
          </a:p>
          <a:p>
            <a:pPr lvl="1"/>
            <a:r>
              <a:rPr lang="en-US" dirty="0" smtClean="0"/>
              <a:t>Successfully connected CPAP to voice prosthesis</a:t>
            </a:r>
          </a:p>
          <a:p>
            <a:r>
              <a:rPr lang="en-US" dirty="0" smtClean="0"/>
              <a:t>Next step is to implement a valve mechanism to allow the patient to enable/disable air flow from the CPAP using his thumb on the CPAP</a:t>
            </a:r>
          </a:p>
          <a:p>
            <a:pPr lvl="1"/>
            <a:r>
              <a:rPr lang="en-US" dirty="0" smtClean="0"/>
              <a:t>Idea is that the patient’s thumb will cover at his/her waist level and eliminate need to cover stoma </a:t>
            </a:r>
          </a:p>
          <a:p>
            <a:pPr lvl="1"/>
            <a:r>
              <a:rPr lang="en-US" dirty="0" smtClean="0"/>
              <a:t>To accomplish this, I will create a valve mechanism on the primary pipe attachment (grey cylinder) and occlude the suction catheter with a removable piece</a:t>
            </a:r>
          </a:p>
        </p:txBody>
      </p:sp>
    </p:spTree>
    <p:extLst>
      <p:ext uri="{BB962C8B-B14F-4D97-AF65-F5344CB8AC3E}">
        <p14:creationId xmlns:p14="http://schemas.microsoft.com/office/powerpoint/2010/main" val="596803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Questions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657" y="2025208"/>
            <a:ext cx="4105078" cy="410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72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r>
              <a:rPr lang="en-US" dirty="0" smtClean="0"/>
              <a:t>Background/Definition</a:t>
            </a:r>
          </a:p>
          <a:p>
            <a:r>
              <a:rPr lang="en-US" dirty="0" smtClean="0"/>
              <a:t>Problem Overview</a:t>
            </a:r>
          </a:p>
          <a:p>
            <a:r>
              <a:rPr lang="en-US" dirty="0" smtClean="0"/>
              <a:t>Project Goal and Next Steps</a:t>
            </a:r>
          </a:p>
          <a:p>
            <a:r>
              <a:rPr lang="en-US" dirty="0" smtClean="0"/>
              <a:t>Deliverables</a:t>
            </a:r>
          </a:p>
          <a:p>
            <a:r>
              <a:rPr lang="en-US" dirty="0" smtClean="0"/>
              <a:t>Dependencies</a:t>
            </a:r>
          </a:p>
          <a:p>
            <a:r>
              <a:rPr lang="en-US" dirty="0" smtClean="0"/>
              <a:t>Management Plan</a:t>
            </a:r>
          </a:p>
          <a:p>
            <a:r>
              <a:rPr lang="en-US" dirty="0" smtClean="0"/>
              <a:t>Assessment and Misc.</a:t>
            </a:r>
          </a:p>
          <a:p>
            <a:r>
              <a:rPr lang="en-US" dirty="0" smtClean="0"/>
              <a:t>Key Dates</a:t>
            </a:r>
          </a:p>
          <a:p>
            <a:r>
              <a:rPr lang="en-US" dirty="0" smtClean="0"/>
              <a:t>Technical Summary of Approach</a:t>
            </a:r>
          </a:p>
          <a:p>
            <a:r>
              <a:rPr lang="en-US" dirty="0" smtClean="0"/>
              <a:t>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118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Background/Definition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5393551" cy="4211214"/>
          </a:xfrm>
        </p:spPr>
        <p:txBody>
          <a:bodyPr>
            <a:noAutofit/>
          </a:bodyPr>
          <a:lstStyle/>
          <a:p>
            <a:r>
              <a:rPr lang="en-US" dirty="0" smtClean="0"/>
              <a:t>Approximately 3,000 patients </a:t>
            </a:r>
            <a:r>
              <a:rPr lang="en-US" dirty="0"/>
              <a:t>undergo l</a:t>
            </a:r>
            <a:r>
              <a:rPr lang="en-US" dirty="0" smtClean="0"/>
              <a:t>aryngectomy annually in the U.S. </a:t>
            </a:r>
          </a:p>
          <a:p>
            <a:r>
              <a:rPr lang="en-US" dirty="0" smtClean="0"/>
              <a:t>Laryngectomy is the removal of the larynx – common in smokers or those with oral cancer</a:t>
            </a:r>
          </a:p>
          <a:p>
            <a:r>
              <a:rPr lang="en-US" dirty="0" smtClean="0"/>
              <a:t>General procedure calls for tracheostomy – a process where an incision is made in the patient’s neck. This is called the stoma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616" y="2209800"/>
            <a:ext cx="2133096" cy="42112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20897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www.evmsent.org</a:t>
            </a:r>
            <a:r>
              <a:rPr lang="en-US" sz="1200" dirty="0"/>
              <a:t>/</a:t>
            </a:r>
            <a:r>
              <a:rPr lang="en-US" sz="1200" dirty="0" err="1"/>
              <a:t>trachesoph.asp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58116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Background/Definition (Cont’d)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5393551" cy="4211214"/>
          </a:xfrm>
        </p:spPr>
        <p:txBody>
          <a:bodyPr>
            <a:noAutofit/>
          </a:bodyPr>
          <a:lstStyle/>
          <a:p>
            <a:r>
              <a:rPr lang="en-US" dirty="0" err="1" smtClean="0"/>
              <a:t>Tracheo</a:t>
            </a:r>
            <a:r>
              <a:rPr lang="en-US" dirty="0" smtClean="0"/>
              <a:t>-Esophageal Speech:</a:t>
            </a:r>
          </a:p>
          <a:p>
            <a:pPr lvl="1"/>
            <a:r>
              <a:rPr lang="en-US" dirty="0" smtClean="0"/>
              <a:t>One of the most effective methods of generating speech in patients</a:t>
            </a:r>
          </a:p>
          <a:p>
            <a:pPr lvl="1"/>
            <a:r>
              <a:rPr lang="en-US" dirty="0" smtClean="0"/>
              <a:t>During exhalation, air is diverted into esophagus, eventually flowing out of mouth, causing the esophagus to vibrate</a:t>
            </a:r>
          </a:p>
          <a:p>
            <a:pPr lvl="1"/>
            <a:r>
              <a:rPr lang="en-US" dirty="0" smtClean="0"/>
              <a:t>To divert air into esophagus, a voice prosthesis is placed into the fistula to keep it open and prevent food from traveling down the trachea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616" y="2209800"/>
            <a:ext cx="2133096" cy="42112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20897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www.evmsent.org</a:t>
            </a:r>
            <a:r>
              <a:rPr lang="en-US" sz="1200" dirty="0"/>
              <a:t>/</a:t>
            </a:r>
            <a:r>
              <a:rPr lang="en-US" sz="1200" dirty="0" err="1"/>
              <a:t>trachesoph.asp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50895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449" y="228304"/>
            <a:ext cx="5525974" cy="57592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520897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emedicine.medscape.com</a:t>
            </a:r>
            <a:r>
              <a:rPr lang="en-US" sz="1200" dirty="0"/>
              <a:t>/article/2145329-overview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39225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Problem Overview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5393551" cy="4211214"/>
          </a:xfrm>
        </p:spPr>
        <p:txBody>
          <a:bodyPr>
            <a:noAutofit/>
          </a:bodyPr>
          <a:lstStyle/>
          <a:p>
            <a:r>
              <a:rPr lang="en-US" dirty="0" smtClean="0"/>
              <a:t>Patient’s face difficulty for numerous reasons</a:t>
            </a:r>
          </a:p>
          <a:p>
            <a:pPr lvl="1"/>
            <a:r>
              <a:rPr lang="en-US" dirty="0" smtClean="0"/>
              <a:t>Patient must </a:t>
            </a:r>
            <a:r>
              <a:rPr lang="en-US" dirty="0" smtClean="0"/>
              <a:t>cover the stoma when speaking. This has a social stigma and is uncomfortable</a:t>
            </a:r>
          </a:p>
          <a:p>
            <a:pPr lvl="1"/>
            <a:r>
              <a:rPr lang="en-US" dirty="0" smtClean="0"/>
              <a:t>Not everyone’s anatomy allows for this as stoma walls could be too tight or loose</a:t>
            </a:r>
          </a:p>
          <a:p>
            <a:pPr lvl="1"/>
            <a:r>
              <a:rPr lang="en-US" dirty="0" smtClean="0"/>
              <a:t>Food can easily travel into trachea causing issues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20897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www.evmsent.org</a:t>
            </a:r>
            <a:r>
              <a:rPr lang="en-US" sz="1200" dirty="0"/>
              <a:t>/</a:t>
            </a:r>
            <a:r>
              <a:rPr lang="en-US" sz="1200" dirty="0" err="1"/>
              <a:t>trachesoph.asp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334" y="2209800"/>
            <a:ext cx="2375698" cy="26865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334" y="5021673"/>
            <a:ext cx="2375698" cy="177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72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Project Goal and Next Steps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5393551" cy="4211214"/>
          </a:xfrm>
        </p:spPr>
        <p:txBody>
          <a:bodyPr>
            <a:noAutofit/>
          </a:bodyPr>
          <a:lstStyle/>
          <a:p>
            <a:r>
              <a:rPr lang="en-US" dirty="0" smtClean="0"/>
              <a:t>Develop an insufflator to allow patients to speak hands-free</a:t>
            </a:r>
          </a:p>
          <a:p>
            <a:pPr lvl="1"/>
            <a:r>
              <a:rPr lang="en-US" dirty="0" smtClean="0"/>
              <a:t>This requires a constant air flow; hence, we will implement a CPAP device</a:t>
            </a:r>
          </a:p>
          <a:p>
            <a:r>
              <a:rPr lang="en-US" dirty="0" smtClean="0"/>
              <a:t>Create a single on/off method for patient to enable/disable airflow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210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en.wikipedia.org</a:t>
            </a:r>
            <a:r>
              <a:rPr lang="en-US" sz="1200" dirty="0"/>
              <a:t>/wiki/Laryngectomy</a:t>
            </a:r>
          </a:p>
          <a:p>
            <a:r>
              <a:rPr lang="en-US" sz="1200" dirty="0"/>
              <a:t>http://</a:t>
            </a:r>
            <a:r>
              <a:rPr lang="en-US" sz="1200" dirty="0" err="1"/>
              <a:t>www.cpapxchange.com</a:t>
            </a:r>
            <a:r>
              <a:rPr lang="en-US" sz="1200" dirty="0"/>
              <a:t>/</a:t>
            </a:r>
            <a:r>
              <a:rPr lang="en-US" sz="1200" dirty="0" err="1"/>
              <a:t>cpap</a:t>
            </a:r>
            <a:r>
              <a:rPr lang="en-US" sz="1200" dirty="0"/>
              <a:t>-machines-</a:t>
            </a:r>
            <a:r>
              <a:rPr lang="en-US" sz="1200" dirty="0" err="1"/>
              <a:t>bipap</a:t>
            </a:r>
            <a:r>
              <a:rPr lang="en-US" sz="1200" dirty="0"/>
              <a:t>-machines/z1-travel-cpap-machine-human-design-medical-hd60-1005.jpg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235" y="2209800"/>
            <a:ext cx="2959765" cy="29102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287" y="5185479"/>
            <a:ext cx="3864713" cy="13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828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Deliverables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209800"/>
            <a:ext cx="4680012" cy="4211214"/>
          </a:xfrm>
        </p:spPr>
        <p:txBody>
          <a:bodyPr>
            <a:noAutofit/>
          </a:bodyPr>
          <a:lstStyle/>
          <a:p>
            <a:r>
              <a:rPr lang="en-US" dirty="0" smtClean="0"/>
              <a:t>Minimum: create a method of attaching the CPAP device to the voice prosthesis</a:t>
            </a:r>
          </a:p>
          <a:p>
            <a:r>
              <a:rPr lang="en-US" dirty="0" smtClean="0"/>
              <a:t>Expected: the minimum plus a method of constraining air flow via a valve on the CPAP device</a:t>
            </a:r>
          </a:p>
          <a:p>
            <a:r>
              <a:rPr lang="en-US" dirty="0" smtClean="0"/>
              <a:t>Maximum: the expected plus a method of controlling the valve wirelessly</a:t>
            </a:r>
          </a:p>
        </p:txBody>
      </p:sp>
      <p:pic>
        <p:nvPicPr>
          <p:cNvPr id="6" name="TEP Insufflator Tube Attachment v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4840" y="2209800"/>
            <a:ext cx="2616765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7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Dependencies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209800"/>
            <a:ext cx="7770812" cy="4211214"/>
          </a:xfrm>
        </p:spPr>
        <p:txBody>
          <a:bodyPr>
            <a:noAutofit/>
          </a:bodyPr>
          <a:lstStyle/>
          <a:p>
            <a:r>
              <a:rPr lang="en-US" dirty="0" smtClean="0"/>
              <a:t>Dependencies</a:t>
            </a:r>
          </a:p>
          <a:p>
            <a:pPr lvl="1"/>
            <a:r>
              <a:rPr lang="en-US" dirty="0" smtClean="0"/>
              <a:t>Access to mentor</a:t>
            </a:r>
          </a:p>
          <a:p>
            <a:pPr lvl="1"/>
            <a:r>
              <a:rPr lang="en-US" dirty="0" smtClean="0"/>
              <a:t>Feedback from clinical trials on patients</a:t>
            </a:r>
          </a:p>
          <a:p>
            <a:pPr lvl="1"/>
            <a:r>
              <a:rPr lang="en-US" dirty="0" smtClean="0"/>
              <a:t>Supplies</a:t>
            </a:r>
          </a:p>
          <a:p>
            <a:pPr lvl="2"/>
            <a:r>
              <a:rPr lang="en-US" dirty="0" smtClean="0"/>
              <a:t>Connection adapters to connect CPAP to voice prosthesis</a:t>
            </a:r>
            <a:endParaRPr lang="en-US" dirty="0"/>
          </a:p>
          <a:p>
            <a:pPr lvl="3"/>
            <a:r>
              <a:rPr lang="en-US" dirty="0" smtClean="0"/>
              <a:t>Purchased. Few modifications pending</a:t>
            </a:r>
          </a:p>
          <a:p>
            <a:pPr lvl="2"/>
            <a:r>
              <a:rPr lang="en-US" dirty="0" smtClean="0"/>
              <a:t>Suction catheters</a:t>
            </a:r>
          </a:p>
          <a:p>
            <a:pPr lvl="3"/>
            <a:r>
              <a:rPr lang="en-US" dirty="0" smtClean="0"/>
              <a:t>Sizing will depend on patient</a:t>
            </a:r>
          </a:p>
          <a:p>
            <a:pPr lvl="3"/>
            <a:r>
              <a:rPr lang="en-US" dirty="0" smtClean="0"/>
              <a:t>Provided by Dr. </a:t>
            </a:r>
            <a:r>
              <a:rPr lang="en-US" dirty="0" err="1" smtClean="0"/>
              <a:t>Richmon</a:t>
            </a:r>
            <a:endParaRPr lang="en-US" dirty="0" smtClean="0"/>
          </a:p>
          <a:p>
            <a:pPr lvl="1"/>
            <a:r>
              <a:rPr lang="en-US" dirty="0" smtClean="0"/>
              <a:t>Money?</a:t>
            </a:r>
          </a:p>
        </p:txBody>
      </p:sp>
    </p:spTree>
    <p:extLst>
      <p:ext uri="{BB962C8B-B14F-4D97-AF65-F5344CB8AC3E}">
        <p14:creationId xmlns:p14="http://schemas.microsoft.com/office/powerpoint/2010/main" val="4095325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Folio.thmx</Template>
  <TotalTime>207</TotalTime>
  <Words>652</Words>
  <Application>Microsoft Macintosh PowerPoint</Application>
  <PresentationFormat>On-screen Show (4:3)</PresentationFormat>
  <Paragraphs>82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Folio</vt:lpstr>
      <vt:lpstr>TEP Insufflator</vt:lpstr>
      <vt:lpstr>Agenda</vt:lpstr>
      <vt:lpstr>Background/Definition</vt:lpstr>
      <vt:lpstr>Background/Definition (Cont’d)</vt:lpstr>
      <vt:lpstr>PowerPoint Presentation</vt:lpstr>
      <vt:lpstr>Problem Overview</vt:lpstr>
      <vt:lpstr>Project Goal and Next Steps</vt:lpstr>
      <vt:lpstr>Deliverables</vt:lpstr>
      <vt:lpstr>Dependencies</vt:lpstr>
      <vt:lpstr>Management Plan</vt:lpstr>
      <vt:lpstr>Assessment and Misc.</vt:lpstr>
      <vt:lpstr>Key Dates</vt:lpstr>
      <vt:lpstr>Technical Summary</vt:lpstr>
      <vt:lpstr>Questions</vt:lpstr>
    </vt:vector>
  </TitlesOfParts>
  <Company>Johns Hopkins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TEP Insufflator</dc:title>
  <dc:creator>Rahul Modi</dc:creator>
  <cp:lastModifiedBy>Rahul Modi</cp:lastModifiedBy>
  <cp:revision>25</cp:revision>
  <dcterms:created xsi:type="dcterms:W3CDTF">2014-02-05T23:57:02Z</dcterms:created>
  <dcterms:modified xsi:type="dcterms:W3CDTF">2014-02-06T03:27:11Z</dcterms:modified>
</cp:coreProperties>
</file>