
<file path=[Content_Types].xml><?xml version="1.0" encoding="utf-8"?>
<Types xmlns="http://schemas.openxmlformats.org/package/2006/content-types">
  <Default Extension="xml" ContentType="application/xml"/>
  <Default Extension="mp4" ContentType="video/unknown"/>
  <Default Extension="bin" ContentType="application/vnd.openxmlformats-officedocument.presentationml.printerSettings"/>
  <Default Extension="png" ContentType="image/png"/>
  <Default Extension="jpe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75" r:id="rId2"/>
    <p:sldId id="276" r:id="rId3"/>
    <p:sldId id="278" r:id="rId4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BB4FD"/>
    <a:srgbClr val="CCCCFF"/>
    <a:srgbClr val="9999FF"/>
    <a:srgbClr val="FFCCCC"/>
    <a:srgbClr val="99CCFF"/>
    <a:srgbClr val="00CC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4"/>
    <p:restoredTop sz="94664"/>
  </p:normalViewPr>
  <p:slideViewPr>
    <p:cSldViewPr showGuides="1">
      <p:cViewPr varScale="1">
        <p:scale>
          <a:sx n="120" d="100"/>
          <a:sy n="120" d="100"/>
        </p:scale>
        <p:origin x="-104" y="-5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notesMaster" Target="notesMasters/notesMaster1.xml"/><Relationship Id="rId6" Type="http://schemas.openxmlformats.org/officeDocument/2006/relationships/handoutMaster" Target="handoutMasters/handoutMaster1.xml"/><Relationship Id="rId7" Type="http://schemas.openxmlformats.org/officeDocument/2006/relationships/printerSettings" Target="printerSettings/printerSettings1.bin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-107" charset="0"/>
              </a:defRPr>
            </a:lvl1pPr>
          </a:lstStyle>
          <a:p>
            <a:pPr>
              <a:defRPr/>
            </a:pPr>
            <a:fld id="{6512CACE-AF88-ED49-8F85-D65AFFF2FC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72417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-107" charset="0"/>
              </a:defRPr>
            </a:lvl1pPr>
          </a:lstStyle>
          <a:p>
            <a:pPr>
              <a:defRPr/>
            </a:pPr>
            <a:fld id="{6F6788FD-083D-3B4A-BCEA-C6203DCA56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062389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65" charset="0"/>
        <a:ea typeface="ＭＳ Ｐゴシック" pitchFamily="-107" charset="-128"/>
        <a:cs typeface="ＭＳ Ｐゴシック" pitchFamily="-107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65" charset="0"/>
        <a:ea typeface="ＭＳ Ｐゴシック" pitchFamily="-65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65" charset="0"/>
        <a:ea typeface="ＭＳ Ｐゴシック" pitchFamily="-65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65" charset="0"/>
        <a:ea typeface="ＭＳ Ｐゴシック" pitchFamily="-65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65" charset="0"/>
        <a:ea typeface="ＭＳ Ｐゴシック" pitchFamily="-65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228600"/>
            <a:ext cx="1943100" cy="6172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28600"/>
            <a:ext cx="5676900" cy="6172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914400"/>
            <a:ext cx="38100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14400"/>
            <a:ext cx="38100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28600"/>
            <a:ext cx="77724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914400"/>
            <a:ext cx="7772400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grpSp>
        <p:nvGrpSpPr>
          <p:cNvPr id="1028" name="Group 12"/>
          <p:cNvGrpSpPr>
            <a:grpSpLocks/>
          </p:cNvGrpSpPr>
          <p:nvPr/>
        </p:nvGrpSpPr>
        <p:grpSpPr bwMode="auto">
          <a:xfrm>
            <a:off x="3302000" y="6477000"/>
            <a:ext cx="5842000" cy="381000"/>
            <a:chOff x="2080" y="4080"/>
            <a:chExt cx="3680" cy="240"/>
          </a:xfrm>
        </p:grpSpPr>
        <p:pic>
          <p:nvPicPr>
            <p:cNvPr id="1030" name="Picture 13" descr="ERCLogoSmallColor"/>
            <p:cNvPicPr>
              <a:picLocks noChangeAspect="1" noChangeArrowheads="1"/>
            </p:cNvPicPr>
            <p:nvPr/>
          </p:nvPicPr>
          <p:blipFill>
            <a:blip r:embed="rId13"/>
            <a:srcRect/>
            <a:stretch>
              <a:fillRect/>
            </a:stretch>
          </p:blipFill>
          <p:spPr bwMode="auto">
            <a:xfrm>
              <a:off x="5589" y="4080"/>
              <a:ext cx="171" cy="2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38" name="Text Box 14"/>
            <p:cNvSpPr txBox="1">
              <a:spLocks noChangeArrowheads="1"/>
            </p:cNvSpPr>
            <p:nvPr/>
          </p:nvSpPr>
          <p:spPr bwMode="auto">
            <a:xfrm>
              <a:off x="2080" y="4118"/>
              <a:ext cx="3488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>
                <a:defRPr/>
              </a:pPr>
              <a:r>
                <a:rPr lang="en-US" sz="1000" b="1">
                  <a:solidFill>
                    <a:schemeClr val="bg2"/>
                  </a:solidFill>
                  <a:latin typeface="Arial" pitchFamily="-107" charset="0"/>
                </a:rPr>
                <a:t>Engineering Research Center for Computer Integrated Surgical Systems and Technology</a:t>
              </a:r>
            </a:p>
          </p:txBody>
        </p:sp>
      </p:grpSp>
      <p:sp>
        <p:nvSpPr>
          <p:cNvPr id="1040" name="Text Box 16"/>
          <p:cNvSpPr txBox="1">
            <a:spLocks noChangeArrowheads="1"/>
          </p:cNvSpPr>
          <p:nvPr/>
        </p:nvSpPr>
        <p:spPr bwMode="auto">
          <a:xfrm>
            <a:off x="0" y="6430963"/>
            <a:ext cx="373380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marL="341313" indent="-341313">
              <a:defRPr/>
            </a:pPr>
            <a:fld id="{AC6DEC11-5E03-2848-BAEE-A26AD718E783}" type="slidenum">
              <a:rPr lang="en-US" sz="1200" b="1">
                <a:latin typeface="Arial" pitchFamily="-107" charset="0"/>
              </a:rPr>
              <a:pPr marL="341313" indent="-341313">
                <a:defRPr/>
              </a:pPr>
              <a:t>‹#›</a:t>
            </a:fld>
            <a:r>
              <a:rPr lang="en-US" sz="1200" b="1" dirty="0" smtClean="0">
                <a:latin typeface="Arial" pitchFamily="-107" charset="0"/>
              </a:rPr>
              <a:t>	</a:t>
            </a:r>
            <a:r>
              <a:rPr lang="en-US" sz="1000" dirty="0" smtClean="0">
                <a:latin typeface="Times New Roman" pitchFamily="-107" charset="0"/>
              </a:rPr>
              <a:t>600.446/646 CIS2 Spring 2017</a:t>
            </a:r>
          </a:p>
          <a:p>
            <a:pPr marL="341313" indent="-341313">
              <a:defRPr/>
            </a:pPr>
            <a:r>
              <a:rPr lang="en-US" sz="1000" dirty="0">
                <a:latin typeface="Times New Roman" pitchFamily="-107" charset="0"/>
              </a:rPr>
              <a:t>	Copyright © R. H. Taylor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+mj-lt"/>
          <a:ea typeface="ＭＳ Ｐゴシック" pitchFamily="-107" charset="-128"/>
          <a:cs typeface="ＭＳ Ｐゴシック" pitchFamily="-107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65" charset="0"/>
          <a:ea typeface="ＭＳ Ｐゴシック" pitchFamily="-107" charset="-128"/>
          <a:cs typeface="ＭＳ Ｐゴシック" pitchFamily="-107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65" charset="0"/>
          <a:ea typeface="ＭＳ Ｐゴシック" pitchFamily="-107" charset="-128"/>
          <a:cs typeface="ＭＳ Ｐゴシック" pitchFamily="-107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65" charset="0"/>
          <a:ea typeface="ＭＳ Ｐゴシック" pitchFamily="-107" charset="-128"/>
          <a:cs typeface="ＭＳ Ｐゴシック" pitchFamily="-107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65" charset="0"/>
          <a:ea typeface="ＭＳ Ｐゴシック" pitchFamily="-107" charset="-128"/>
          <a:cs typeface="ＭＳ Ｐゴシック" pitchFamily="-107" charset="-128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65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65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65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65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pitchFamily="-107" charset="-128"/>
          <a:cs typeface="ＭＳ Ｐゴシック" pitchFamily="-107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  <a:ea typeface="ＭＳ Ｐゴシック" pitchFamily="-65" charset="-128"/>
        </a:defRPr>
      </a:lvl2pPr>
      <a:lvl3pPr marL="108585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ＭＳ Ｐゴシック" pitchFamily="-65" charset="-128"/>
        </a:defRPr>
      </a:lvl3pPr>
      <a:lvl4pPr marL="142875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pitchFamily="-65" charset="-128"/>
        </a:defRPr>
      </a:lvl4pPr>
      <a:lvl5pPr marL="177165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ＭＳ Ｐゴシック" pitchFamily="-65" charset="-128"/>
        </a:defRPr>
      </a:lvl5pPr>
      <a:lvl6pPr marL="222885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ＭＳ Ｐゴシック" pitchFamily="-65" charset="-128"/>
        </a:defRPr>
      </a:lvl6pPr>
      <a:lvl7pPr marL="268605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ＭＳ Ｐゴシック" pitchFamily="-65" charset="-128"/>
        </a:defRPr>
      </a:lvl7pPr>
      <a:lvl8pPr marL="314325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ＭＳ Ｐゴシック" pitchFamily="-65" charset="-128"/>
        </a:defRPr>
      </a:lvl8pPr>
      <a:lvl9pPr marL="360045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ＭＳ Ｐゴシック" pitchFamily="-65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4" Type="http://schemas.openxmlformats.org/officeDocument/2006/relationships/image" Target="../media/image2.png"/><Relationship Id="rId1" Type="http://schemas.microsoft.com/office/2007/relationships/media" Target="../media/media1.mp4"/><Relationship Id="rId2" Type="http://schemas.openxmlformats.org/officeDocument/2006/relationships/video" Target="../media/media1.mp4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4" Type="http://schemas.openxmlformats.org/officeDocument/2006/relationships/image" Target="../media/image3.png"/><Relationship Id="rId1" Type="http://schemas.microsoft.com/office/2007/relationships/media" Target="file://localhost/Users/rht/Local%20Files/rht/Movies/DaVinci%20EUS/DaVinci%20EUS%20-%20MVI_0982.mp4" TargetMode="External"/><Relationship Id="rId2" Type="http://schemas.openxmlformats.org/officeDocument/2006/relationships/video" Target="file://localhost/Users/rht/Local%20Files/rht/Movies/DaVinci%20EUS/DaVinci%20EUS%20-%20MVI_0982.mp4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228600"/>
            <a:ext cx="8610600" cy="609600"/>
          </a:xfrm>
        </p:spPr>
        <p:txBody>
          <a:bodyPr/>
          <a:lstStyle/>
          <a:p>
            <a:r>
              <a:rPr lang="en-US" sz="2000" dirty="0" smtClean="0">
                <a:solidFill>
                  <a:srgbClr val="0000FF"/>
                </a:solidFill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DVRK </a:t>
            </a:r>
            <a:r>
              <a:rPr lang="en-US" sz="2000" dirty="0">
                <a:solidFill>
                  <a:srgbClr val="0000FF"/>
                </a:solidFill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stereo camera calibration and model registration </a:t>
            </a:r>
            <a:endParaRPr lang="en-US" sz="2000" dirty="0" smtClean="0">
              <a:solidFill>
                <a:srgbClr val="0000FF"/>
              </a:solidFill>
              <a:latin typeface="Verdana" pitchFamily="1" charset="0"/>
              <a:ea typeface="ＭＳ Ｐゴシック" pitchFamily="1" charset="-128"/>
              <a:cs typeface="ＭＳ Ｐゴシック" pitchFamily="1" charset="-128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914400"/>
            <a:ext cx="8153400" cy="5486400"/>
          </a:xfrm>
        </p:spPr>
        <p:txBody>
          <a:bodyPr/>
          <a:lstStyle/>
          <a:p>
            <a:pPr lvl="0"/>
            <a:r>
              <a:rPr lang="en-US" sz="1800" b="1" dirty="0" smtClean="0"/>
              <a:t>Project </a:t>
            </a:r>
            <a:r>
              <a:rPr lang="en-US" sz="1800" b="1" dirty="0"/>
              <a:t>Goal</a:t>
            </a:r>
            <a:r>
              <a:rPr lang="en-US" sz="1800" dirty="0"/>
              <a:t>: Phantom placed in the camera view needs to be registered with the PSM robot.</a:t>
            </a:r>
            <a:endParaRPr lang="en-US" sz="1100" dirty="0"/>
          </a:p>
          <a:p>
            <a:pPr lvl="1"/>
            <a:r>
              <a:rPr lang="en-US" sz="1800" dirty="0"/>
              <a:t>First perform a hand-eye calibration to know the relationship between the camera and the robot.</a:t>
            </a:r>
            <a:endParaRPr lang="en-US" sz="1100" dirty="0"/>
          </a:p>
          <a:p>
            <a:pPr lvl="1"/>
            <a:r>
              <a:rPr lang="en-US" sz="1800" dirty="0"/>
              <a:t>Detect the phantom model in the camera view and register the model to the camera.</a:t>
            </a:r>
            <a:endParaRPr lang="en-US" sz="1100" dirty="0"/>
          </a:p>
          <a:p>
            <a:pPr lvl="1"/>
            <a:r>
              <a:rPr lang="en-US" sz="1800" dirty="0"/>
              <a:t>Final get the registration between the robot and the model.</a:t>
            </a:r>
            <a:endParaRPr lang="en-US" sz="1100" dirty="0"/>
          </a:p>
          <a:p>
            <a:pPr>
              <a:lnSpc>
                <a:spcPct val="90000"/>
              </a:lnSpc>
            </a:pPr>
            <a:r>
              <a:rPr lang="en-US" sz="1800" b="1" dirty="0" smtClean="0">
                <a:ea typeface="ＭＳ Ｐゴシック" pitchFamily="1" charset="-128"/>
                <a:cs typeface="ＭＳ Ｐゴシック" pitchFamily="1" charset="-128"/>
              </a:rPr>
              <a:t>Size group:</a:t>
            </a:r>
            <a:r>
              <a:rPr lang="en-US" sz="1800" b="1" dirty="0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 </a:t>
            </a:r>
            <a:r>
              <a:rPr lang="en-US" sz="1800" dirty="0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1-2</a:t>
            </a:r>
            <a:endParaRPr lang="en-US" sz="1600" b="1" dirty="0" smtClean="0">
              <a:latin typeface="Verdana" pitchFamily="1" charset="0"/>
              <a:ea typeface="ＭＳ Ｐゴシック" pitchFamily="1" charset="-128"/>
              <a:cs typeface="ＭＳ Ｐゴシック" pitchFamily="1" charset="-128"/>
            </a:endParaRPr>
          </a:p>
          <a:p>
            <a:pPr lvl="0"/>
            <a:r>
              <a:rPr lang="en-US" sz="1800" b="1" dirty="0" smtClean="0"/>
              <a:t>Skills:</a:t>
            </a:r>
            <a:r>
              <a:rPr lang="en-US" sz="1800" dirty="0" smtClean="0"/>
              <a:t> </a:t>
            </a:r>
          </a:p>
          <a:p>
            <a:pPr lvl="1"/>
            <a:r>
              <a:rPr lang="en-US" sz="1800" dirty="0" smtClean="0"/>
              <a:t>C</a:t>
            </a:r>
            <a:r>
              <a:rPr lang="en-US" sz="1800" dirty="0"/>
              <a:t>++, </a:t>
            </a:r>
            <a:r>
              <a:rPr lang="en-US" sz="1800" dirty="0" err="1"/>
              <a:t>Matlab</a:t>
            </a:r>
            <a:r>
              <a:rPr lang="en-US" sz="1800" dirty="0"/>
              <a:t>/Python. </a:t>
            </a:r>
            <a:endParaRPr lang="en-US" sz="1100" dirty="0"/>
          </a:p>
          <a:p>
            <a:pPr lvl="1"/>
            <a:r>
              <a:rPr lang="en-US" sz="1600" dirty="0" smtClean="0"/>
              <a:t>Knowledge of ROS would be very helpful.</a:t>
            </a:r>
            <a:endParaRPr lang="en-US" sz="1050" dirty="0"/>
          </a:p>
          <a:p>
            <a:pPr lvl="1"/>
            <a:r>
              <a:rPr lang="en-US" sz="1800" dirty="0" smtClean="0"/>
              <a:t>Image processing, Registration, Hand-Eye calibration </a:t>
            </a:r>
            <a:endParaRPr lang="en-US" sz="1800" b="1" dirty="0" smtClean="0">
              <a:latin typeface="Verdana" pitchFamily="1" charset="0"/>
              <a:ea typeface="ＭＳ Ｐゴシック" pitchFamily="1" charset="-128"/>
              <a:cs typeface="ＭＳ Ｐゴシック" pitchFamily="1" charset="-128"/>
            </a:endParaRPr>
          </a:p>
          <a:p>
            <a:pPr lvl="0"/>
            <a:r>
              <a:rPr lang="en-US" sz="1800" b="1" dirty="0" smtClean="0">
                <a:ea typeface="ＭＳ Ｐゴシック" pitchFamily="1" charset="-128"/>
                <a:cs typeface="ＭＳ Ｐゴシック" pitchFamily="1" charset="-128"/>
              </a:rPr>
              <a:t>Mentors:</a:t>
            </a:r>
            <a:r>
              <a:rPr lang="en-US" sz="1800" b="1" dirty="0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 </a:t>
            </a:r>
          </a:p>
          <a:p>
            <a:pPr lvl="1"/>
            <a:r>
              <a:rPr lang="en-US" sz="1800" dirty="0" smtClean="0"/>
              <a:t>Preetham Chalasani (pchalas1@jhu.edu)</a:t>
            </a:r>
          </a:p>
          <a:p>
            <a:pPr lvl="1"/>
            <a:r>
              <a:rPr lang="en-US" sz="1800" dirty="0"/>
              <a:t>Anton </a:t>
            </a:r>
            <a:r>
              <a:rPr lang="en-US" sz="1800" dirty="0" err="1" smtClean="0"/>
              <a:t>Deguet</a:t>
            </a:r>
            <a:r>
              <a:rPr lang="en-US" sz="1800" dirty="0" smtClean="0"/>
              <a:t> (</a:t>
            </a:r>
            <a:r>
              <a:rPr lang="en-US" sz="1800" dirty="0" err="1"/>
              <a:t>anton.deguet@jhu.edu</a:t>
            </a:r>
            <a:r>
              <a:rPr lang="en-US" sz="1800" dirty="0" smtClean="0"/>
              <a:t>)</a:t>
            </a:r>
            <a:endParaRPr lang="en-US" sz="1800" dirty="0"/>
          </a:p>
          <a:p>
            <a:pPr>
              <a:lnSpc>
                <a:spcPct val="90000"/>
              </a:lnSpc>
            </a:pPr>
            <a:endParaRPr lang="en-US" sz="1800" dirty="0" smtClean="0">
              <a:latin typeface="Verdana" pitchFamily="1" charset="0"/>
              <a:ea typeface="ＭＳ Ｐゴシック" pitchFamily="1" charset="-128"/>
              <a:cs typeface="ＭＳ Ｐゴシック" pitchFamily="1" charset="-128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228600"/>
            <a:ext cx="8610600" cy="609600"/>
          </a:xfrm>
        </p:spPr>
        <p:txBody>
          <a:bodyPr/>
          <a:lstStyle/>
          <a:p>
            <a:r>
              <a:rPr lang="en-US" sz="2000" dirty="0">
                <a:solidFill>
                  <a:srgbClr val="0000FF"/>
                </a:solidFill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Force controlled e</a:t>
            </a:r>
            <a:r>
              <a:rPr lang="en-US" sz="2000" dirty="0" smtClean="0">
                <a:solidFill>
                  <a:srgbClr val="0000FF"/>
                </a:solidFill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lastography </a:t>
            </a:r>
            <a:r>
              <a:rPr lang="en-US" sz="2000" dirty="0" smtClean="0">
                <a:solidFill>
                  <a:srgbClr val="0000FF"/>
                </a:solidFill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with DaVinci Toolkit</a:t>
            </a:r>
            <a:endParaRPr lang="en-US" sz="2000" dirty="0" smtClean="0">
              <a:solidFill>
                <a:srgbClr val="0000FF"/>
              </a:solidFill>
              <a:latin typeface="Verdana" pitchFamily="1" charset="0"/>
              <a:ea typeface="ＭＳ Ｐゴシック" pitchFamily="1" charset="-128"/>
              <a:cs typeface="ＭＳ Ｐゴシック" pitchFamily="1" charset="-128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762000"/>
            <a:ext cx="8153400" cy="5486400"/>
          </a:xfrm>
        </p:spPr>
        <p:txBody>
          <a:bodyPr/>
          <a:lstStyle/>
          <a:p>
            <a:pPr lvl="0"/>
            <a:r>
              <a:rPr lang="en-US" sz="1800" b="1" dirty="0" smtClean="0"/>
              <a:t>Project Goal</a:t>
            </a:r>
            <a:r>
              <a:rPr lang="en-US" sz="1800" dirty="0"/>
              <a:t>: </a:t>
            </a:r>
            <a:r>
              <a:rPr lang="en-US" sz="1800" dirty="0" smtClean="0"/>
              <a:t>Use ultrasound elastography and </a:t>
            </a:r>
            <a:r>
              <a:rPr lang="en-US" sz="1800" dirty="0" err="1" smtClean="0"/>
              <a:t>Davinci</a:t>
            </a:r>
            <a:r>
              <a:rPr lang="en-US" sz="1800" dirty="0" smtClean="0"/>
              <a:t> Research Toolkit (DVRK) robot system to locate stiff features in a phantom.</a:t>
            </a:r>
          </a:p>
          <a:p>
            <a:pPr lvl="1"/>
            <a:r>
              <a:rPr lang="en-US" sz="1800" dirty="0" smtClean="0"/>
              <a:t>Extend previous NIH-funded STTR with Intuitive Surgical</a:t>
            </a:r>
          </a:p>
          <a:p>
            <a:pPr lvl="1"/>
            <a:r>
              <a:rPr lang="en-US" sz="1800" dirty="0" smtClean="0"/>
              <a:t>Incorporate force feedback </a:t>
            </a:r>
            <a:r>
              <a:rPr lang="en-US" sz="1800" dirty="0" smtClean="0"/>
              <a:t>&amp; virtual fixtures based on current work</a:t>
            </a:r>
            <a:endParaRPr lang="en-US" sz="1800" dirty="0" smtClean="0"/>
          </a:p>
          <a:p>
            <a:pPr lvl="0"/>
            <a:r>
              <a:rPr lang="en-US" sz="1800" b="1" dirty="0" smtClean="0"/>
              <a:t>Deliverables</a:t>
            </a:r>
            <a:endParaRPr lang="en-US" sz="1800" b="1" dirty="0" smtClean="0"/>
          </a:p>
          <a:p>
            <a:pPr lvl="1"/>
            <a:r>
              <a:rPr lang="en-US" sz="1800" dirty="0" smtClean="0"/>
              <a:t>Integrate existing DaVinci ultrasound tool and ultrasound system to DVRK system in our laboratory (minimum deliverable)</a:t>
            </a:r>
          </a:p>
          <a:p>
            <a:pPr lvl="1"/>
            <a:r>
              <a:rPr lang="en-US" sz="1800" dirty="0" smtClean="0"/>
              <a:t>Ultrasound imaging with force feedback (expected deliverable)</a:t>
            </a:r>
          </a:p>
          <a:p>
            <a:pPr lvl="1"/>
            <a:r>
              <a:rPr lang="en-US" sz="1800" dirty="0" smtClean="0"/>
              <a:t>Ultrasound elastography with DVRK (maximum deliverable)</a:t>
            </a:r>
            <a:endParaRPr lang="en-US" sz="1800" dirty="0"/>
          </a:p>
          <a:p>
            <a:pPr>
              <a:lnSpc>
                <a:spcPct val="90000"/>
              </a:lnSpc>
            </a:pPr>
            <a:r>
              <a:rPr lang="en-US" sz="1800" b="1" dirty="0" smtClean="0">
                <a:ea typeface="ＭＳ Ｐゴシック" pitchFamily="1" charset="-128"/>
                <a:cs typeface="ＭＳ Ｐゴシック" pitchFamily="1" charset="-128"/>
              </a:rPr>
              <a:t>Size </a:t>
            </a:r>
            <a:r>
              <a:rPr lang="en-US" sz="1800" b="1" dirty="0" smtClean="0">
                <a:ea typeface="ＭＳ Ｐゴシック" pitchFamily="1" charset="-128"/>
                <a:cs typeface="ＭＳ Ｐゴシック" pitchFamily="1" charset="-128"/>
              </a:rPr>
              <a:t>group: </a:t>
            </a:r>
            <a:r>
              <a:rPr lang="en-US" sz="1800" dirty="0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2</a:t>
            </a:r>
            <a:endParaRPr lang="en-US" sz="1600" b="1" dirty="0" smtClean="0">
              <a:latin typeface="Verdana" pitchFamily="1" charset="0"/>
              <a:ea typeface="ＭＳ Ｐゴシック" pitchFamily="1" charset="-128"/>
              <a:cs typeface="ＭＳ Ｐゴシック" pitchFamily="1" charset="-128"/>
            </a:endParaRPr>
          </a:p>
          <a:p>
            <a:pPr lvl="0"/>
            <a:r>
              <a:rPr lang="en-US" sz="1800" b="1" dirty="0" smtClean="0"/>
              <a:t>Skills:</a:t>
            </a:r>
            <a:r>
              <a:rPr lang="en-US" sz="1800" dirty="0" smtClean="0"/>
              <a:t> </a:t>
            </a:r>
          </a:p>
          <a:p>
            <a:pPr lvl="1"/>
            <a:r>
              <a:rPr lang="en-US" sz="1800" dirty="0"/>
              <a:t>C++, ROS, </a:t>
            </a:r>
            <a:r>
              <a:rPr lang="en-US" sz="1800" dirty="0" err="1"/>
              <a:t>Matlab</a:t>
            </a:r>
            <a:r>
              <a:rPr lang="en-US" sz="1800" dirty="0"/>
              <a:t>/Python. </a:t>
            </a:r>
          </a:p>
          <a:p>
            <a:pPr lvl="1"/>
            <a:r>
              <a:rPr lang="en-US" sz="1600" dirty="0"/>
              <a:t>Prior experience in </a:t>
            </a:r>
            <a:r>
              <a:rPr lang="en-US" sz="1600" dirty="0" err="1"/>
              <a:t>dvrk</a:t>
            </a:r>
            <a:r>
              <a:rPr lang="en-US" sz="1600" dirty="0"/>
              <a:t> would be very useful</a:t>
            </a:r>
            <a:r>
              <a:rPr lang="en-US" sz="1600" dirty="0" smtClean="0"/>
              <a:t>.</a:t>
            </a:r>
            <a:endParaRPr lang="en-US" sz="1050" dirty="0"/>
          </a:p>
          <a:p>
            <a:pPr lvl="1"/>
            <a:r>
              <a:rPr lang="en-US" sz="1800" dirty="0"/>
              <a:t>Admittance Control, force motion control </a:t>
            </a:r>
            <a:endParaRPr lang="en-US" sz="1800" b="1" dirty="0" smtClean="0">
              <a:latin typeface="Verdana" pitchFamily="1" charset="0"/>
              <a:ea typeface="ＭＳ Ｐゴシック" pitchFamily="1" charset="-128"/>
              <a:cs typeface="ＭＳ Ｐゴシック" pitchFamily="1" charset="-128"/>
            </a:endParaRPr>
          </a:p>
          <a:p>
            <a:pPr lvl="0"/>
            <a:r>
              <a:rPr lang="en-US" sz="1800" b="1" dirty="0" smtClean="0">
                <a:ea typeface="ＭＳ Ｐゴシック" pitchFamily="1" charset="-128"/>
                <a:cs typeface="ＭＳ Ｐゴシック" pitchFamily="1" charset="-128"/>
              </a:rPr>
              <a:t>Mentors:</a:t>
            </a:r>
            <a:r>
              <a:rPr lang="en-US" sz="1800" b="1" dirty="0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 </a:t>
            </a:r>
          </a:p>
          <a:p>
            <a:pPr lvl="1"/>
            <a:r>
              <a:rPr lang="en-US" sz="1800" dirty="0"/>
              <a:t>Dr</a:t>
            </a:r>
            <a:r>
              <a:rPr lang="en-US" sz="1800" dirty="0" smtClean="0"/>
              <a:t>. Russell </a:t>
            </a:r>
            <a:r>
              <a:rPr lang="en-US" sz="1800" dirty="0"/>
              <a:t>H </a:t>
            </a:r>
            <a:r>
              <a:rPr lang="en-US" sz="1800" dirty="0" smtClean="0"/>
              <a:t>Taylor (</a:t>
            </a:r>
            <a:r>
              <a:rPr lang="en-US" sz="1800" dirty="0" err="1"/>
              <a:t>rht</a:t>
            </a:r>
            <a:r>
              <a:rPr lang="en-US" sz="1800" dirty="0" err="1" smtClean="0"/>
              <a:t>@jhu.edu</a:t>
            </a:r>
            <a:r>
              <a:rPr lang="en-US" sz="1800" dirty="0" smtClean="0"/>
              <a:t>)</a:t>
            </a:r>
          </a:p>
          <a:p>
            <a:pPr lvl="1"/>
            <a:r>
              <a:rPr lang="en-US" sz="1800" dirty="0" smtClean="0"/>
              <a:t>Dr. Emad Boctor (</a:t>
            </a:r>
            <a:r>
              <a:rPr lang="en-US" sz="1800" dirty="0" err="1" smtClean="0"/>
              <a:t>eboctor@jhmi.edu</a:t>
            </a:r>
            <a:r>
              <a:rPr lang="en-US" sz="1800" dirty="0" smtClean="0"/>
              <a:t>)</a:t>
            </a:r>
            <a:endParaRPr lang="en-US" sz="1800" dirty="0" smtClean="0"/>
          </a:p>
          <a:p>
            <a:pPr lvl="1"/>
            <a:r>
              <a:rPr lang="en-US" sz="1800" dirty="0" smtClean="0"/>
              <a:t>Preetham Chalasani (pchalas1@jhu.edu)</a:t>
            </a:r>
          </a:p>
          <a:p>
            <a:pPr lvl="1"/>
            <a:endParaRPr lang="en-US" sz="1800" dirty="0" smtClean="0">
              <a:latin typeface="Verdana" pitchFamily="1" charset="0"/>
              <a:ea typeface="ＭＳ Ｐゴシック" pitchFamily="1" charset="-128"/>
              <a:cs typeface="ＭＳ Ｐゴシック" pitchFamily="1" charset="-128"/>
            </a:endParaRPr>
          </a:p>
        </p:txBody>
      </p:sp>
      <p:pic>
        <p:nvPicPr>
          <p:cNvPr id="4" name="LAPUS II-Flagpole-Sept-2008.mp4">
            <a:hlinkClick r:id="" action="ppaction://media"/>
          </p:cNvPr>
          <p:cNvPicPr>
            <a:picLocks noChangeAspect="1"/>
          </p:cNvPicPr>
          <p:nvPr>
            <a:vide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6096000" y="3989470"/>
            <a:ext cx="2863097" cy="23425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33816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950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1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video>
              <p:cMediaNode vol="0">
                <p:cTn id="12" repeatCount="indefinite" fill="hold" display="0">
                  <p:stCondLst>
                    <p:cond delay="indefinite"/>
                  </p:stCondLst>
                </p:cTn>
                <p:tgtEl>
                  <p:spTgt spid="4"/>
                </p:tgtEl>
              </p:cMediaNode>
            </p:vide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Ultrasound Elastography with DaVinci</a:t>
            </a:r>
            <a:br>
              <a:rPr lang="en-US" dirty="0" smtClean="0"/>
            </a:br>
            <a:r>
              <a:rPr lang="en-US" sz="2000" dirty="0" smtClean="0"/>
              <a:t>(</a:t>
            </a:r>
            <a:r>
              <a:rPr lang="en-US" sz="2000" dirty="0" err="1" smtClean="0"/>
              <a:t>Boctor</a:t>
            </a:r>
            <a:r>
              <a:rPr lang="en-US" sz="2000" dirty="0" smtClean="0"/>
              <a:t>, Billings, Taylor)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371600" y="5638800"/>
            <a:ext cx="657238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1" dirty="0" smtClean="0"/>
              <a:t>Human-robotic collaboration for in-vivo detection of tumors </a:t>
            </a:r>
          </a:p>
          <a:p>
            <a:pPr algn="ctr"/>
            <a:r>
              <a:rPr lang="en-US" sz="2000" b="1" dirty="0" smtClean="0"/>
              <a:t>and monitoring of therapy</a:t>
            </a:r>
            <a:endParaRPr lang="en-US" sz="2000" b="1" dirty="0"/>
          </a:p>
        </p:txBody>
      </p:sp>
      <p:pic>
        <p:nvPicPr>
          <p:cNvPr id="5" name="DaVinci EUS - MVI_0982.mp4">
            <a:hlinkClick r:id="" action="ppaction://media"/>
          </p:cNvPr>
          <p:cNvPicPr/>
          <p:nvPr>
            <a:videoFile r:link="rId2"/>
            <p:extLst>
              <p:ext uri="{DAA4B4D4-6D71-4841-9C94-3DE7FCFB9230}">
                <p14:media xmlns:p14="http://schemas.microsoft.com/office/powerpoint/2010/main" r:link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651838" y="1033837"/>
            <a:ext cx="7840323" cy="4410182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276517" y="6279909"/>
            <a:ext cx="466404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(Research DaVinci Application – Not for Human Use)</a:t>
            </a:r>
            <a:endParaRPr lang="en-US" sz="1400" b="1" dirty="0"/>
          </a:p>
        </p:txBody>
      </p:sp>
    </p:spTree>
    <p:extLst>
      <p:ext uri="{BB962C8B-B14F-4D97-AF65-F5344CB8AC3E}">
        <p14:creationId xmlns:p14="http://schemas.microsoft.com/office/powerpoint/2010/main" val="1298216186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887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mute="1">
                <p:cTn id="7" repeatCount="indefinite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CIS-Lecture">
  <a:themeElements>
    <a:clrScheme name="CIS-Lectur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CIS-Lectur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65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65" charset="0"/>
          </a:defRPr>
        </a:defPPr>
      </a:lstStyle>
    </a:lnDef>
  </a:objectDefaults>
  <a:extraClrSchemeLst>
    <a:extraClrScheme>
      <a:clrScheme name="CIS-Lectur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-Lectur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-Lectur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-Lectur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-Lectur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-Lectur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-Lectur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CIS-Lecture</Template>
  <TotalTime>5996</TotalTime>
  <Words>291</Words>
  <Application>Microsoft Macintosh PowerPoint</Application>
  <PresentationFormat>On-screen Show (4:3)</PresentationFormat>
  <Paragraphs>34</Paragraphs>
  <Slides>3</Slides>
  <Notes>0</Notes>
  <HiddenSlides>0</HiddenSlides>
  <MMClips>2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CIS-Lecture</vt:lpstr>
      <vt:lpstr>DVRK stereo camera calibration and model registration </vt:lpstr>
      <vt:lpstr>Force controlled elastography with DaVinci Toolkit</vt:lpstr>
      <vt:lpstr>Ultrasound Elastography with DaVinci (Boctor, Billings, Taylor)</vt:lpstr>
    </vt:vector>
  </TitlesOfParts>
  <Company>Johns Hopkins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Possible projects (examples)</dc:title>
  <dc:creator>R. H. Taylor</dc:creator>
  <cp:lastModifiedBy>Russell Taylor</cp:lastModifiedBy>
  <cp:revision>87</cp:revision>
  <cp:lastPrinted>1998-01-12T19:42:20Z</cp:lastPrinted>
  <dcterms:created xsi:type="dcterms:W3CDTF">2014-01-14T11:21:36Z</dcterms:created>
  <dcterms:modified xsi:type="dcterms:W3CDTF">2017-02-01T21:48:57Z</dcterms:modified>
</cp:coreProperties>
</file>